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5" r:id="rId2"/>
    <p:sldId id="351" r:id="rId3"/>
    <p:sldId id="352" r:id="rId4"/>
    <p:sldId id="349" r:id="rId5"/>
    <p:sldId id="1030" r:id="rId6"/>
    <p:sldId id="350" r:id="rId7"/>
    <p:sldId id="361" r:id="rId8"/>
    <p:sldId id="355" r:id="rId9"/>
    <p:sldId id="871" r:id="rId10"/>
    <p:sldId id="391" r:id="rId11"/>
    <p:sldId id="870" r:id="rId12"/>
    <p:sldId id="1026" r:id="rId13"/>
    <p:sldId id="1024" r:id="rId14"/>
    <p:sldId id="1028" r:id="rId15"/>
    <p:sldId id="1029" r:id="rId16"/>
    <p:sldId id="369" r:id="rId17"/>
    <p:sldId id="371" r:id="rId18"/>
    <p:sldId id="375" r:id="rId19"/>
    <p:sldId id="362" r:id="rId20"/>
    <p:sldId id="360" r:id="rId21"/>
    <p:sldId id="363" r:id="rId22"/>
    <p:sldId id="364" r:id="rId23"/>
    <p:sldId id="373" r:id="rId24"/>
    <p:sldId id="374" r:id="rId25"/>
    <p:sldId id="370" r:id="rId26"/>
  </p:sldIdLst>
  <p:sldSz cx="12192000" cy="6858000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bschnitt ohne Titel" id="{7AB359EB-209E-4636-AC88-05606CA01ADA}">
          <p14:sldIdLst>
            <p14:sldId id="265"/>
          </p14:sldIdLst>
        </p14:section>
        <p14:section name="Abschnitt ohne Titel" id="{546D2C2B-F98B-4F0D-A563-8EAA42319F06}">
          <p14:sldIdLst>
            <p14:sldId id="351"/>
            <p14:sldId id="352"/>
            <p14:sldId id="349"/>
            <p14:sldId id="1030"/>
            <p14:sldId id="350"/>
            <p14:sldId id="361"/>
            <p14:sldId id="355"/>
            <p14:sldId id="871"/>
            <p14:sldId id="391"/>
            <p14:sldId id="870"/>
            <p14:sldId id="1026"/>
            <p14:sldId id="1024"/>
            <p14:sldId id="1028"/>
            <p14:sldId id="1029"/>
            <p14:sldId id="369"/>
            <p14:sldId id="371"/>
            <p14:sldId id="375"/>
            <p14:sldId id="362"/>
            <p14:sldId id="360"/>
            <p14:sldId id="363"/>
            <p14:sldId id="364"/>
            <p14:sldId id="373"/>
            <p14:sldId id="374"/>
            <p14:sldId id="37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39" userDrawn="1">
          <p15:clr>
            <a:srgbClr val="A4A3A4"/>
          </p15:clr>
        </p15:guide>
        <p15:guide id="2" pos="5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8BD397F-1D9C-6DFE-EA23-0E2776991B96}" name="Zurkinden Line BAG" initials="LZ" userId="S::line.zurkinden@bag.admin.ch::9e8623ce-e2ae-4fd7-b064-7720e7548993" providerId="AD"/>
  <p188:author id="{131AEAF1-609B-1571-956D-1FA68BA13C7B}" name="Pierre André Chopard" initials="PAC" userId="Pierre André Chopard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ECEEB"/>
    <a:srgbClr val="EDF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>
        <p:guide orient="horz" pos="1139"/>
        <p:guide pos="59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5" d="100"/>
          <a:sy n="75" d="100"/>
        </p:scale>
        <p:origin x="3954" y="6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EA5C129-E461-4AF7-8985-F61873C86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8986" y="9347175"/>
            <a:ext cx="3076694" cy="512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A45B2B-3CFE-45D9-9BB5-29DE6D40908B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Kopfzeilenplatzhalter 5">
            <a:extLst>
              <a:ext uri="{FF2B5EF4-FFF2-40B4-BE49-F238E27FC236}">
                <a16:creationId xmlns:a16="http://schemas.microsoft.com/office/drawing/2014/main" id="{460878DE-CD70-4820-9A2F-1BF471621A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698090" y="374792"/>
            <a:ext cx="3703119" cy="5126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CH" b="1" dirty="0">
                <a:latin typeface="Arial" panose="020B0604020202020204" pitchFamily="34" charset="0"/>
                <a:cs typeface="Arial" panose="020B0604020202020204" pitchFamily="34" charset="0"/>
              </a:rPr>
              <a:t>Mediengespräch EQK 3.7.2023 – Präsentation deutsch – für Referenten</a:t>
            </a:r>
          </a:p>
        </p:txBody>
      </p:sp>
    </p:spTree>
    <p:extLst>
      <p:ext uri="{BB962C8B-B14F-4D97-AF65-F5344CB8AC3E}">
        <p14:creationId xmlns:p14="http://schemas.microsoft.com/office/powerpoint/2010/main" val="3146000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D44C81B-D95E-46A8-B2F6-180372E026A9}" type="datetimeFigureOut">
              <a:rPr lang="de-CH" smtClean="0"/>
              <a:t>20.06.2025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01212C7-403F-498B-A34F-2D20809953C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880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9D9634-C418-4B47-AACB-9F17F062E660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677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Prochaine période en préparation : 2025 - 2029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212C7-403F-498B-A34F-2D20809953CA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838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212C7-403F-498B-A34F-2D20809953CA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3875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B81F2-B8AC-40A6-A2FC-ED759B8E74EE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3654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Bild zur Teamarbeit: https://www.businessmanager.in/effective-team-work/ </a:t>
            </a:r>
          </a:p>
          <a:p>
            <a:r>
              <a:rPr lang="nl-BE" dirty="0"/>
              <a:t>Zweite Abbildung: https://mailsafi.com/blog/benefits-of-digital-collaboration/ 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06C979-1F32-4EAD-AA85-CCA2527F901E}" type="slidenum">
              <a:rPr lang="de-CH" smtClean="0"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74374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b="0" i="0" dirty="0">
                <a:solidFill>
                  <a:srgbClr val="F7F7F4"/>
                </a:solidFill>
                <a:effectLst/>
                <a:highlight>
                  <a:srgbClr val="F7F7F4"/>
                </a:highlight>
                <a:latin typeface="HaufeMerriweather"/>
              </a:rPr>
              <a:t>Bild: Haufe Online Redaktion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779EB7-F724-4CD7-87F1-938C9BBCA0AF}" type="slidenum">
              <a:rPr lang="de-CH" smtClean="0"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99509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E047F-20BE-B70D-8634-DB991563D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2C11CD2C-D2A8-5B1F-5C2F-AC72E8EE8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2BD7C89-CA9B-2A45-2BDA-47DCCB6DB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278" y="6482597"/>
            <a:ext cx="3850218" cy="5761085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C5F80FB-25A5-97BE-C55F-231F9BCEE3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1212C7-403F-498B-A34F-2D20809953CA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645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5.png"/><Relationship Id="rId7" Type="http://schemas.openxmlformats.org/officeDocument/2006/relationships/image" Target="../media/image8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emf"/><Relationship Id="rId5" Type="http://schemas.openxmlformats.org/officeDocument/2006/relationships/hyperlink" Target="https://www.bag.admin.ch/bag/de/home/das-bag/organisation/ausserparlamentarische-kommissionen/eidgenoessische-qualitaetskommission-eqk/laufende-programme-und-projekte.html" TargetMode="External"/><Relationship Id="rId4" Type="http://schemas.openxmlformats.org/officeDocument/2006/relationships/image" Target="../media/image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CF57A763-5B1F-4D7D-A1B2-3647EF7806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0"/>
          <a:stretch/>
        </p:blipFill>
        <p:spPr bwMode="auto">
          <a:xfrm>
            <a:off x="0" y="1160463"/>
            <a:ext cx="12192001" cy="56975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122362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15B88D8E-FB16-45FA-A3B8-49095A26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8749373F-D29F-4ABE-A67F-864A70EF8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CFQ Point de presse</a:t>
            </a:r>
            <a:endParaRPr lang="de-CH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4D1DE666-3715-4F41-923C-2316B9F64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id="{86E12DC7-F456-42B5-A7AC-1BD4ADE22D3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4810127"/>
            <a:ext cx="9144000" cy="1122362"/>
          </a:xfr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8025D2F-6552-4037-A794-3BD9CEE4E6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8" y="344804"/>
            <a:ext cx="4172720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62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CFQ Point de presse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A588D2C-F065-4875-9920-06949F8A4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60"/>
          <a:stretch/>
        </p:blipFill>
        <p:spPr>
          <a:xfrm>
            <a:off x="479425" y="368300"/>
            <a:ext cx="358775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12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61E97E7D-EB66-4010-808F-4BEF2D65B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0"/>
          <a:stretch/>
        </p:blipFill>
        <p:spPr bwMode="auto">
          <a:xfrm>
            <a:off x="0" y="1160463"/>
            <a:ext cx="12192001" cy="569753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CFQ Point de presse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73A9EB8-D744-C7C2-947B-097E5E1C1F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58" y="344804"/>
            <a:ext cx="4172720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42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CFQ Point de presse</a:t>
            </a:r>
            <a:endParaRPr lang="de-C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120F644-C5DE-491B-8BBB-15DBEE49DC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60"/>
          <a:stretch/>
        </p:blipFill>
        <p:spPr>
          <a:xfrm>
            <a:off x="479425" y="368300"/>
            <a:ext cx="358775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09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CFQ Point de presse</a:t>
            </a:r>
            <a:endParaRPr lang="de-C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CD4B0BC-7895-4D0D-8336-CF05834AF4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60"/>
          <a:stretch/>
        </p:blipFill>
        <p:spPr>
          <a:xfrm>
            <a:off x="479425" y="368300"/>
            <a:ext cx="358775" cy="487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556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zwei Zei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A3E26-E90E-B045-BDE3-355A847BF6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848" y="1932530"/>
            <a:ext cx="11299203" cy="2168009"/>
          </a:xfrm>
        </p:spPr>
        <p:txBody>
          <a:bodyPr/>
          <a:lstStyle>
            <a:lvl1pPr>
              <a:defRPr sz="6000" spc="140" baseline="0"/>
            </a:lvl1pPr>
          </a:lstStyle>
          <a:p>
            <a:r>
              <a:rPr lang="de-DE" dirty="0"/>
              <a:t>Hier steht ein Titel </a:t>
            </a:r>
            <a:br>
              <a:rPr lang="de-DE" dirty="0"/>
            </a:br>
            <a:r>
              <a:rPr lang="de-DE" dirty="0"/>
              <a:t>über zwei Zeilen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143F327B-2516-A04F-A727-9C5A1A03593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7948" y="3997571"/>
            <a:ext cx="11296103" cy="737483"/>
          </a:xfrm>
        </p:spPr>
        <p:txBody>
          <a:bodyPr/>
          <a:lstStyle>
            <a:lvl1pPr marL="0" indent="0">
              <a:lnSpc>
                <a:spcPts val="2400"/>
              </a:lnSpc>
              <a:spcBef>
                <a:spcPts val="0"/>
              </a:spcBef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de-CH" dirty="0"/>
              <a:t>Name und Funktion der referierenden Person</a:t>
            </a:r>
            <a:br>
              <a:rPr lang="de-DE" dirty="0"/>
            </a:br>
            <a:r>
              <a:rPr lang="de-DE" dirty="0"/>
              <a:t>Ort, 00. Monat 2022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C118606-F97F-B2F0-595A-F8AF9FA34C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75641" y="583147"/>
            <a:ext cx="2563739" cy="42729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E6914996-A4C3-000B-0C59-EEBA5B8759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1972" r="36527" b="2941"/>
          <a:stretch/>
        </p:blipFill>
        <p:spPr>
          <a:xfrm>
            <a:off x="0" y="177288"/>
            <a:ext cx="5881807" cy="1188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E1CD3FE0-4D46-56B0-E3E9-4ED2192566FC}"/>
              </a:ext>
            </a:extLst>
          </p:cNvPr>
          <p:cNvSpPr txBox="1"/>
          <p:nvPr userDrawn="1"/>
        </p:nvSpPr>
        <p:spPr>
          <a:xfrm>
            <a:off x="444849" y="5922376"/>
            <a:ext cx="11131266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CH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Nationales Implementierungsprogramm – </a:t>
            </a:r>
            <a:r>
              <a:rPr lang="de-CH" sz="8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Qualität der Langzeitpflege in Alters- und Pflegeheimen </a:t>
            </a:r>
            <a:r>
              <a:rPr lang="de-CH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NIP-Q-UPGRADE), Übertragung</a:t>
            </a:r>
          </a:p>
          <a:p>
            <a:pPr algn="just"/>
            <a:r>
              <a:rPr lang="de-CH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von Aufgaben mit Abgeltung durch die Eidgenössische Qualitätskommission EQK) an: ARTISET mit dem Branchenverband CURAVIVA und </a:t>
            </a:r>
            <a:r>
              <a:rPr lang="de-CH" sz="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senesuisse</a:t>
            </a:r>
            <a:r>
              <a:rPr lang="de-CH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– </a:t>
            </a:r>
          </a:p>
          <a:p>
            <a:pPr algn="just"/>
            <a:r>
              <a:rPr lang="de-CH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Laufende Programme und Projekte (admin.ch)</a:t>
            </a:r>
            <a:endParaRPr lang="de-CH" sz="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/>
            <a:endParaRPr lang="de-CH" sz="3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r>
              <a:rPr lang="de-CH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Umgesetzt in Zusammenarbeit mit dem Institut für Pflegewissenschaft (INS), Universität Basel, Institut et Haute Ecole de la Santé La Source (La Source), </a:t>
            </a:r>
          </a:p>
          <a:p>
            <a:r>
              <a:rPr lang="de-CH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Lausanne und </a:t>
            </a:r>
            <a:r>
              <a:rPr lang="de-CH" sz="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Scuola</a:t>
            </a:r>
            <a:r>
              <a:rPr lang="de-CH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sz="800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universitaria</a:t>
            </a:r>
            <a:r>
              <a:rPr lang="de-CH" sz="8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professionale della Svizzera italiana (SUPSI), Manno.</a:t>
            </a:r>
            <a:endParaRPr lang="de-CH" sz="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FC9C5C4-D68D-0FD0-90FD-C0E105954A7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7942737" y="5960515"/>
            <a:ext cx="1208365" cy="6717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9B14642-8FC7-CE57-908A-6E5DA95E718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10739572" y="6065242"/>
            <a:ext cx="921990" cy="55463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31513D16-4E4A-B33A-2997-2C8EA2F4986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9289904" y="6051421"/>
            <a:ext cx="1299650" cy="58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742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CFQ Point de presse</a:t>
            </a:r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B6E70-72CE-4B03-A802-FE209B096C7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388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DA1276-FC12-46D1-BB9E-6B9360D4E9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Commission fédérale pour la qualité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AE348B1-5B27-440C-BBF6-9AF12D6D77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Point de presse, 23.06.2025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A11195C-C9CA-43F8-B7FA-F3A092BB17C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CH" dirty="0"/>
              <a:t>Michael Jordi, </a:t>
            </a:r>
            <a:r>
              <a:rPr lang="de-CH" dirty="0" err="1"/>
              <a:t>président</a:t>
            </a:r>
            <a:endParaRPr lang="de-CH" dirty="0"/>
          </a:p>
          <a:p>
            <a:r>
              <a:rPr lang="de-CH" dirty="0"/>
              <a:t>Bernhard Güntert, vice-</a:t>
            </a:r>
            <a:r>
              <a:rPr lang="de-CH" dirty="0" err="1"/>
              <a:t>président</a:t>
            </a:r>
            <a:endParaRPr lang="de-CH" dirty="0"/>
          </a:p>
          <a:p>
            <a:r>
              <a:rPr lang="de-CH" dirty="0"/>
              <a:t>Franziska Zúñiga, </a:t>
            </a:r>
            <a:r>
              <a:rPr lang="de-CH" dirty="0" err="1"/>
              <a:t>membre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10180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BB02D-A2F9-4A9D-92B6-D68D05D6C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z="4000" dirty="0" err="1"/>
              <a:t>Structure</a:t>
            </a:r>
            <a:r>
              <a:rPr lang="de-CH" sz="4000" dirty="0"/>
              <a:t> du </a:t>
            </a:r>
            <a:r>
              <a:rPr lang="de-CH" sz="4000" dirty="0" err="1"/>
              <a:t>programme</a:t>
            </a:r>
            <a:endParaRPr lang="de-CH" sz="400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184CCA-8A45-4DA7-8029-6BDA3B258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7820" y="6457766"/>
            <a:ext cx="2743200" cy="365125"/>
          </a:xfrm>
        </p:spPr>
        <p:txBody>
          <a:bodyPr/>
          <a:lstStyle/>
          <a:p>
            <a:fld id="{409BC1A9-D562-4C6B-AB79-EE347D9D734D}" type="slidenum">
              <a:rPr lang="de-CH" smtClean="0"/>
              <a:t>10</a:t>
            </a:fld>
            <a:endParaRPr lang="de-CH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EC489-D98A-490F-8734-B3A702A34E82}"/>
              </a:ext>
            </a:extLst>
          </p:cNvPr>
          <p:cNvSpPr/>
          <p:nvPr/>
        </p:nvSpPr>
        <p:spPr>
          <a:xfrm>
            <a:off x="3495616" y="1690688"/>
            <a:ext cx="4841508" cy="365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err="1"/>
              <a:t>Commission</a:t>
            </a:r>
            <a:r>
              <a:rPr lang="nl-BE" dirty="0"/>
              <a:t> fédérale pour la </a:t>
            </a:r>
            <a:r>
              <a:rPr lang="nl-BE" dirty="0" err="1"/>
              <a:t>qualité</a:t>
            </a:r>
            <a:endParaRPr lang="de-CH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C59AD47-83AF-4A40-9258-4E8DF6060082}"/>
              </a:ext>
            </a:extLst>
          </p:cNvPr>
          <p:cNvSpPr/>
          <p:nvPr/>
        </p:nvSpPr>
        <p:spPr>
          <a:xfrm>
            <a:off x="4404826" y="2208213"/>
            <a:ext cx="3021561" cy="28990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00" i="1" dirty="0"/>
              <a:t>Organisation qui confie la tâche</a:t>
            </a:r>
            <a:endParaRPr lang="de-CH" sz="1400" i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D6A904A-DA2B-4E89-8B08-2A9E0AF653F8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 flipH="1">
            <a:off x="5915607" y="2055813"/>
            <a:ext cx="763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DFABA6E-094B-49FD-B1F5-61A12E824C17}"/>
              </a:ext>
            </a:extLst>
          </p:cNvPr>
          <p:cNvCxnSpPr>
            <a:cxnSpLocks/>
          </p:cNvCxnSpPr>
          <p:nvPr/>
        </p:nvCxnSpPr>
        <p:spPr>
          <a:xfrm flipV="1">
            <a:off x="3814732" y="3220583"/>
            <a:ext cx="3845457" cy="106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FB7775FC-321F-4786-9DE1-8CDCEE643697}"/>
              </a:ext>
            </a:extLst>
          </p:cNvPr>
          <p:cNvSpPr/>
          <p:nvPr/>
        </p:nvSpPr>
        <p:spPr>
          <a:xfrm>
            <a:off x="2607131" y="2651125"/>
            <a:ext cx="2420753" cy="365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CURAVIVA</a:t>
            </a:r>
            <a:endParaRPr lang="de-CH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E53D285-5880-414F-889A-1E34DC8737DB}"/>
              </a:ext>
            </a:extLst>
          </p:cNvPr>
          <p:cNvSpPr/>
          <p:nvPr/>
        </p:nvSpPr>
        <p:spPr>
          <a:xfrm>
            <a:off x="6449223" y="2651126"/>
            <a:ext cx="2420753" cy="365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senesuisse</a:t>
            </a:r>
            <a:endParaRPr lang="de-CH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A5670B0-8D76-4CB4-ABAD-2C70265EA78E}"/>
              </a:ext>
            </a:extLst>
          </p:cNvPr>
          <p:cNvSpPr/>
          <p:nvPr/>
        </p:nvSpPr>
        <p:spPr>
          <a:xfrm>
            <a:off x="4844363" y="3263726"/>
            <a:ext cx="1946210" cy="2230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1400" i="1" dirty="0" err="1"/>
              <a:t>Parties</a:t>
            </a:r>
            <a:r>
              <a:rPr lang="de-CH" sz="1400" i="1" dirty="0"/>
              <a:t> </a:t>
            </a:r>
            <a:r>
              <a:rPr lang="de-CH" sz="1400" i="1" dirty="0" err="1"/>
              <a:t>contractantes</a:t>
            </a:r>
            <a:endParaRPr lang="de-CH" sz="14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84E03A-85CE-4041-84FD-E4EEE38DE7E2}"/>
              </a:ext>
            </a:extLst>
          </p:cNvPr>
          <p:cNvCxnSpPr>
            <a:cxnSpLocks/>
          </p:cNvCxnSpPr>
          <p:nvPr/>
        </p:nvCxnSpPr>
        <p:spPr>
          <a:xfrm>
            <a:off x="3815262" y="3023236"/>
            <a:ext cx="0" cy="2080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C9D2D70-A87A-4CCD-9EAB-0A4824B748A8}"/>
              </a:ext>
            </a:extLst>
          </p:cNvPr>
          <p:cNvCxnSpPr>
            <a:cxnSpLocks/>
          </p:cNvCxnSpPr>
          <p:nvPr/>
        </p:nvCxnSpPr>
        <p:spPr>
          <a:xfrm>
            <a:off x="7659128" y="3023235"/>
            <a:ext cx="0" cy="1948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9BF39F-E616-406A-9A71-0FF6B68AAEFF}"/>
              </a:ext>
            </a:extLst>
          </p:cNvPr>
          <p:cNvCxnSpPr>
            <a:cxnSpLocks/>
          </p:cNvCxnSpPr>
          <p:nvPr/>
        </p:nvCxnSpPr>
        <p:spPr>
          <a:xfrm>
            <a:off x="2526991" y="4407954"/>
            <a:ext cx="6433972" cy="254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6219710-976A-46C1-8CA8-8F9C90FA2A3B}"/>
              </a:ext>
            </a:extLst>
          </p:cNvPr>
          <p:cNvSpPr/>
          <p:nvPr/>
        </p:nvSpPr>
        <p:spPr>
          <a:xfrm>
            <a:off x="1311595" y="3737974"/>
            <a:ext cx="2420753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INS</a:t>
            </a:r>
            <a:endParaRPr lang="de-CH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47749AA-0305-442E-9658-7CA4C20A6A38}"/>
              </a:ext>
            </a:extLst>
          </p:cNvPr>
          <p:cNvSpPr/>
          <p:nvPr/>
        </p:nvSpPr>
        <p:spPr>
          <a:xfrm>
            <a:off x="4531091" y="3737974"/>
            <a:ext cx="2420753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La Source</a:t>
            </a:r>
            <a:endParaRPr lang="de-CH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9E7A696-F4E9-4FCC-974E-BE8B1E499F2F}"/>
              </a:ext>
            </a:extLst>
          </p:cNvPr>
          <p:cNvSpPr/>
          <p:nvPr/>
        </p:nvSpPr>
        <p:spPr>
          <a:xfrm>
            <a:off x="7750587" y="3737974"/>
            <a:ext cx="2420753" cy="3651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SUPSI</a:t>
            </a:r>
            <a:endParaRPr lang="de-CH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1831D44-CE14-4E0E-818B-7340E58B89DC}"/>
              </a:ext>
            </a:extLst>
          </p:cNvPr>
          <p:cNvSpPr/>
          <p:nvPr/>
        </p:nvSpPr>
        <p:spPr>
          <a:xfrm>
            <a:off x="4690978" y="4296448"/>
            <a:ext cx="2100981" cy="218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de-CH" sz="1400" i="1" dirty="0" err="1"/>
              <a:t>Consortium</a:t>
            </a:r>
            <a:r>
              <a:rPr lang="de-CH" sz="1400" i="1" dirty="0"/>
              <a:t> scientifique</a:t>
            </a:r>
            <a:endParaRPr lang="de-CH" sz="1400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1AD2AD6-6BF4-4686-B151-351522D7BBA7}"/>
              </a:ext>
            </a:extLst>
          </p:cNvPr>
          <p:cNvCxnSpPr>
            <a:cxnSpLocks/>
          </p:cNvCxnSpPr>
          <p:nvPr/>
        </p:nvCxnSpPr>
        <p:spPr>
          <a:xfrm>
            <a:off x="5734640" y="4103099"/>
            <a:ext cx="0" cy="15240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8CB0B69-5752-4686-813D-883C03BB9DC9}"/>
              </a:ext>
            </a:extLst>
          </p:cNvPr>
          <p:cNvCxnSpPr>
            <a:cxnSpLocks/>
          </p:cNvCxnSpPr>
          <p:nvPr/>
        </p:nvCxnSpPr>
        <p:spPr>
          <a:xfrm>
            <a:off x="2520219" y="4103099"/>
            <a:ext cx="1752" cy="3024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EAB0EA5-CB61-4D10-AD27-C02E6A54C37B}"/>
              </a:ext>
            </a:extLst>
          </p:cNvPr>
          <p:cNvCxnSpPr>
            <a:cxnSpLocks/>
          </p:cNvCxnSpPr>
          <p:nvPr/>
        </p:nvCxnSpPr>
        <p:spPr>
          <a:xfrm>
            <a:off x="8959182" y="4103099"/>
            <a:ext cx="1781" cy="3073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2EABB05-4C9D-46BB-B2A1-713CD37885AE}"/>
              </a:ext>
            </a:extLst>
          </p:cNvPr>
          <p:cNvSpPr/>
          <p:nvPr/>
        </p:nvSpPr>
        <p:spPr>
          <a:xfrm>
            <a:off x="8933047" y="6201360"/>
            <a:ext cx="2817933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Experts</a:t>
            </a:r>
            <a:endParaRPr lang="de-CH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74D771-AD53-4684-957A-425DC18B921A}"/>
              </a:ext>
            </a:extLst>
          </p:cNvPr>
          <p:cNvSpPr/>
          <p:nvPr/>
        </p:nvSpPr>
        <p:spPr>
          <a:xfrm>
            <a:off x="575221" y="6234163"/>
            <a:ext cx="2420753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dirty="0"/>
              <a:t>Groupe </a:t>
            </a:r>
            <a:r>
              <a:rPr lang="nl-BE" sz="1400" dirty="0" err="1"/>
              <a:t>d’accompagnement</a:t>
            </a:r>
            <a:endParaRPr lang="de-CH" sz="1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6878BF8-F3D3-43A3-8614-4267865FFBAD}"/>
              </a:ext>
            </a:extLst>
          </p:cNvPr>
          <p:cNvSpPr/>
          <p:nvPr/>
        </p:nvSpPr>
        <p:spPr>
          <a:xfrm>
            <a:off x="3216787" y="6220532"/>
            <a:ext cx="2600681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dirty="0" err="1"/>
              <a:t>Partenaires</a:t>
            </a:r>
            <a:r>
              <a:rPr lang="nl-BE" sz="1400" dirty="0"/>
              <a:t> du </a:t>
            </a:r>
            <a:r>
              <a:rPr lang="nl-BE" sz="1400" dirty="0" err="1"/>
              <a:t>programme</a:t>
            </a:r>
            <a:endParaRPr lang="de-CH" sz="14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82BBAEA-2649-4DB8-B75B-A3CC1FD1859D}"/>
              </a:ext>
            </a:extLst>
          </p:cNvPr>
          <p:cNvSpPr/>
          <p:nvPr/>
        </p:nvSpPr>
        <p:spPr>
          <a:xfrm>
            <a:off x="5948330" y="6225579"/>
            <a:ext cx="2853856" cy="3651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EMS</a:t>
            </a:r>
            <a:endParaRPr lang="de-CH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858796C-2025-44AE-9963-BB1C8B1FB596}"/>
              </a:ext>
            </a:extLst>
          </p:cNvPr>
          <p:cNvCxnSpPr>
            <a:cxnSpLocks/>
          </p:cNvCxnSpPr>
          <p:nvPr/>
        </p:nvCxnSpPr>
        <p:spPr>
          <a:xfrm>
            <a:off x="1502696" y="5914516"/>
            <a:ext cx="8703449" cy="1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0EF2E55-3D5B-4DBA-BFCA-4B93A2E2E12B}"/>
              </a:ext>
            </a:extLst>
          </p:cNvPr>
          <p:cNvCxnSpPr>
            <a:cxnSpLocks/>
          </p:cNvCxnSpPr>
          <p:nvPr/>
        </p:nvCxnSpPr>
        <p:spPr>
          <a:xfrm>
            <a:off x="10206145" y="5909870"/>
            <a:ext cx="1781" cy="307396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3E3254B-83A6-42C4-8DA9-F57743357D38}"/>
              </a:ext>
            </a:extLst>
          </p:cNvPr>
          <p:cNvCxnSpPr>
            <a:cxnSpLocks/>
          </p:cNvCxnSpPr>
          <p:nvPr/>
        </p:nvCxnSpPr>
        <p:spPr>
          <a:xfrm>
            <a:off x="7306654" y="5918183"/>
            <a:ext cx="1781" cy="307396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6FDE660-9CE8-4AB0-A00D-C69B639EF3CF}"/>
              </a:ext>
            </a:extLst>
          </p:cNvPr>
          <p:cNvCxnSpPr>
            <a:cxnSpLocks/>
          </p:cNvCxnSpPr>
          <p:nvPr/>
        </p:nvCxnSpPr>
        <p:spPr>
          <a:xfrm>
            <a:off x="4404826" y="5913475"/>
            <a:ext cx="1781" cy="307396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725E76F-7A7E-4767-B345-72E314FBD9B9}"/>
              </a:ext>
            </a:extLst>
          </p:cNvPr>
          <p:cNvCxnSpPr>
            <a:cxnSpLocks/>
          </p:cNvCxnSpPr>
          <p:nvPr/>
        </p:nvCxnSpPr>
        <p:spPr>
          <a:xfrm>
            <a:off x="1500915" y="5913136"/>
            <a:ext cx="1781" cy="307396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440CCB5D-7866-4C0B-8D83-8201E47A5838}"/>
              </a:ext>
            </a:extLst>
          </p:cNvPr>
          <p:cNvSpPr/>
          <p:nvPr/>
        </p:nvSpPr>
        <p:spPr>
          <a:xfrm>
            <a:off x="7827982" y="5941754"/>
            <a:ext cx="2100981" cy="2182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1400" i="1" dirty="0"/>
              <a:t>Sounding Boards</a:t>
            </a:r>
            <a:endParaRPr lang="de-CH" sz="1400" i="1" dirty="0"/>
          </a:p>
        </p:txBody>
      </p:sp>
      <p:pic>
        <p:nvPicPr>
          <p:cNvPr id="35" name="Picture 4" descr="Digital Collaboration in the Workplace: 9 Benefits | MailSafi">
            <a:extLst>
              <a:ext uri="{FF2B5EF4-FFF2-40B4-BE49-F238E27FC236}">
                <a16:creationId xmlns:a16="http://schemas.microsoft.com/office/drawing/2014/main" id="{40B2B1BE-A7AC-4A51-B61B-D0277C8AA4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9674" y1="43220" x2="19457" y2="42797"/>
                        <a14:foregroundMark x1="85543" y1="44068" x2="84891" y2="436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77" y="4580341"/>
            <a:ext cx="2131738" cy="109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4817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IconExperience » G-Collection » Tag Icon">
            <a:extLst>
              <a:ext uri="{FF2B5EF4-FFF2-40B4-BE49-F238E27FC236}">
                <a16:creationId xmlns:a16="http://schemas.microsoft.com/office/drawing/2014/main" id="{D88DBCDA-76CD-6338-0AA5-B7B8F7BCF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6131" y="4875538"/>
            <a:ext cx="820440" cy="8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8453F4-F510-AFA7-3B16-D1AE209989BC}"/>
              </a:ext>
            </a:extLst>
          </p:cNvPr>
          <p:cNvSpPr/>
          <p:nvPr/>
        </p:nvSpPr>
        <p:spPr>
          <a:xfrm>
            <a:off x="-16929" y="0"/>
            <a:ext cx="6096000" cy="6858000"/>
          </a:xfrm>
          <a:prstGeom prst="rect">
            <a:avLst/>
          </a:prstGeom>
          <a:solidFill>
            <a:srgbClr val="5C799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CH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97F4AC9-0450-B421-E21B-C2E80E5E873B}"/>
              </a:ext>
            </a:extLst>
          </p:cNvPr>
          <p:cNvSpPr txBox="1"/>
          <p:nvPr/>
        </p:nvSpPr>
        <p:spPr>
          <a:xfrm>
            <a:off x="6608370" y="295007"/>
            <a:ext cx="531596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>Les trois dimensions du programme</a:t>
            </a:r>
          </a:p>
          <a:p>
            <a:r>
              <a:rPr lang="fr-FR" sz="2400" dirty="0"/>
              <a:t>Une approche collaborative pour des solutions </a:t>
            </a:r>
            <a:r>
              <a:rPr lang="fr-FR" sz="2400" b="1" dirty="0"/>
              <a:t>concrètement</a:t>
            </a:r>
            <a:r>
              <a:rPr lang="fr-FR" sz="2400" dirty="0"/>
              <a:t> applicables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B239DD-5439-9F98-AA5C-E20F89A7FFF5}"/>
              </a:ext>
            </a:extLst>
          </p:cNvPr>
          <p:cNvSpPr txBox="1"/>
          <p:nvPr/>
        </p:nvSpPr>
        <p:spPr>
          <a:xfrm>
            <a:off x="6478331" y="3119858"/>
            <a:ext cx="259181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sz="1600" b="1" dirty="0"/>
              <a:t>Amélioration de la qualité des données des indicateurs de qualité</a:t>
            </a:r>
            <a:endParaRPr lang="fr-FR" sz="1600" dirty="0"/>
          </a:p>
          <a:p>
            <a:pPr algn="ctr"/>
            <a:r>
              <a:rPr lang="fr-FR" sz="1600" dirty="0"/>
              <a:t>Évaluation des processus de collecte et de gestion des données pour les indicateurs de qualité nationaux</a:t>
            </a:r>
          </a:p>
        </p:txBody>
      </p:sp>
      <p:sp>
        <p:nvSpPr>
          <p:cNvPr id="19" name="Titre 1">
            <a:extLst>
              <a:ext uri="{FF2B5EF4-FFF2-40B4-BE49-F238E27FC236}">
                <a16:creationId xmlns:a16="http://schemas.microsoft.com/office/drawing/2014/main" id="{3FFDF32F-9C98-3237-70D1-AB704986EB63}"/>
              </a:ext>
            </a:extLst>
          </p:cNvPr>
          <p:cNvSpPr txBox="1">
            <a:spLocks/>
          </p:cNvSpPr>
          <p:nvPr/>
        </p:nvSpPr>
        <p:spPr>
          <a:xfrm>
            <a:off x="9332521" y="3119858"/>
            <a:ext cx="2591812" cy="1661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Renforcer la qualité des soins</a:t>
            </a:r>
          </a:p>
          <a:p>
            <a:pPr algn="ctr">
              <a:lnSpc>
                <a:spcPct val="100000"/>
              </a:lnSpc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Nous souhaitons élaborer ensemble des stratégies efficaces pour développer la qualité des soins.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re 1">
            <a:extLst>
              <a:ext uri="{FF2B5EF4-FFF2-40B4-BE49-F238E27FC236}">
                <a16:creationId xmlns:a16="http://schemas.microsoft.com/office/drawing/2014/main" id="{E22C2CE0-30B1-5DCB-DEFC-7858AFE2973F}"/>
              </a:ext>
            </a:extLst>
          </p:cNvPr>
          <p:cNvSpPr txBox="1">
            <a:spLocks/>
          </p:cNvSpPr>
          <p:nvPr/>
        </p:nvSpPr>
        <p:spPr>
          <a:xfrm>
            <a:off x="7894913" y="5490506"/>
            <a:ext cx="2675766" cy="13674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fr-FR" sz="1600" b="1" dirty="0">
                <a:latin typeface="Arial" panose="020B0604020202020204" pitchFamily="34" charset="0"/>
                <a:cs typeface="Arial" panose="020B0604020202020204" pitchFamily="34" charset="0"/>
              </a:rPr>
              <a:t>Intégration de nouveaux indicateurs de qualité</a:t>
            </a:r>
          </a:p>
          <a:p>
            <a:pPr algn="ctr">
              <a:lnSpc>
                <a:spcPct val="100000"/>
              </a:lnSpc>
            </a:pP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Examiner de nouveaux indicateurs de qualité en vue d'une mise en œuvre future</a:t>
            </a:r>
            <a:endParaRPr 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Data analysis - Free seo and web icons">
            <a:extLst>
              <a:ext uri="{FF2B5EF4-FFF2-40B4-BE49-F238E27FC236}">
                <a16:creationId xmlns:a16="http://schemas.microsoft.com/office/drawing/2014/main" id="{B8D711F9-BD03-E42C-5EAF-584F6A951D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957" y="2205731"/>
            <a:ext cx="926807" cy="92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con For Quality #244143 - Free Icons Library">
            <a:extLst>
              <a:ext uri="{FF2B5EF4-FFF2-40B4-BE49-F238E27FC236}">
                <a16:creationId xmlns:a16="http://schemas.microsoft.com/office/drawing/2014/main" id="{30143B80-BE4C-B054-2DD9-808B8829B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276" y="2176850"/>
            <a:ext cx="926807" cy="92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E855DD41-8031-46C3-ADD0-D74CAF41E343}"/>
              </a:ext>
            </a:extLst>
          </p:cNvPr>
          <p:cNvSpPr txBox="1"/>
          <p:nvPr/>
        </p:nvSpPr>
        <p:spPr>
          <a:xfrm>
            <a:off x="237701" y="968268"/>
            <a:ext cx="587523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2400" b="1" dirty="0">
                <a:solidFill>
                  <a:schemeClr val="bg1"/>
                </a:solidFill>
              </a:rPr>
              <a:t>Objectif du programme</a:t>
            </a:r>
            <a:endParaRPr lang="fr-FR" sz="24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Le programme vise à soutenir les établissements médico-sociaux (EMS) dans le développement continu de la qualité des soins sur la base de données fiables.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FB72BFE-CAE4-C3ED-E90A-A1A77299C0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07" y="2669134"/>
            <a:ext cx="5084316" cy="3821402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6970DDD-F549-438F-7C20-B9F72420B1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8061" y="124701"/>
            <a:ext cx="1133341" cy="1133341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866230A-88F6-35B9-2298-0BDBC598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3128C-02B9-DD4E-87F4-AB9A2EE3697F}" type="slidenum">
              <a:rPr lang="de-DE" smtClean="0"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0316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09BA9-70D0-8383-5C33-238679CB9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7061AD1-5C09-A25A-2D71-BB7C22C18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Des données fiables pour le développement </a:t>
            </a:r>
            <a:br>
              <a:rPr lang="fr-FR" sz="3600" dirty="0"/>
            </a:br>
            <a:r>
              <a:rPr lang="fr-FR" sz="3600" dirty="0"/>
              <a:t>de la qualité </a:t>
            </a:r>
            <a:r>
              <a:rPr lang="de-CH" sz="3600" dirty="0"/>
              <a:t>(AP1) </a:t>
            </a:r>
            <a:endParaRPr lang="de-CH" sz="3600" i="1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9C4090E-EE33-9DE7-601E-A732ABD9DB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b="1" dirty="0"/>
              <a:t>Production de données fiables :</a:t>
            </a:r>
          </a:p>
          <a:p>
            <a:r>
              <a:rPr lang="fr-FR" sz="2000" dirty="0"/>
              <a:t>Simplification et standardisation de la collecte des données</a:t>
            </a:r>
          </a:p>
          <a:p>
            <a:r>
              <a:rPr lang="fr-FR" sz="2000" dirty="0"/>
              <a:t>Programme de formation et matériel destinés aux établissements de soins afin d'améliorer la qualité des données (disponible à partir de 2026)</a:t>
            </a:r>
          </a:p>
          <a:p>
            <a:pPr marL="0" indent="0">
              <a:buNone/>
            </a:pPr>
            <a:r>
              <a:rPr lang="de-CH" sz="2400" b="1" dirty="0" err="1"/>
              <a:t>Avantages</a:t>
            </a:r>
            <a:r>
              <a:rPr lang="de-CH" sz="2400" b="1" dirty="0"/>
              <a:t> pour </a:t>
            </a:r>
            <a:r>
              <a:rPr lang="de-CH" sz="2400" b="1" dirty="0" err="1"/>
              <a:t>les</a:t>
            </a:r>
            <a:r>
              <a:rPr lang="de-CH" sz="2400" b="1" dirty="0"/>
              <a:t> </a:t>
            </a:r>
            <a:r>
              <a:rPr lang="de-CH" sz="2400" b="1" dirty="0" err="1"/>
              <a:t>résidents</a:t>
            </a:r>
            <a:r>
              <a:rPr lang="de-CH" sz="2400" b="1" dirty="0"/>
              <a:t> :</a:t>
            </a:r>
          </a:p>
          <a:p>
            <a:pPr marL="450850" indent="-450850">
              <a:buNone/>
            </a:pPr>
            <a:r>
              <a:rPr lang="de-CH" sz="2200" dirty="0"/>
              <a:t>→ 	</a:t>
            </a:r>
            <a:r>
              <a:rPr lang="fr-FR" sz="2000" dirty="0"/>
              <a:t>Les données comme base pour un développement ciblé de la qualité : meilleure compréhension des domaines à développer et concentration sur les thèmes clés pour les résidents</a:t>
            </a:r>
            <a:r>
              <a:rPr lang="de-CH" sz="2000" dirty="0"/>
              <a:t> </a:t>
            </a:r>
          </a:p>
          <a:p>
            <a:pPr marL="450850" indent="-450850">
              <a:buNone/>
            </a:pPr>
            <a:r>
              <a:rPr lang="de-CH" sz="2000" dirty="0"/>
              <a:t>→ 	</a:t>
            </a:r>
            <a:r>
              <a:rPr lang="fr-FR" sz="2000" dirty="0"/>
              <a:t>Base pour le suivi et le pilotage au niveau régional et national : identifier et traiter les points critiques pour améliorer les soins</a:t>
            </a: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6" name="Picture 2" descr="Data analysis - Free seo and web icons">
            <a:extLst>
              <a:ext uri="{FF2B5EF4-FFF2-40B4-BE49-F238E27FC236}">
                <a16:creationId xmlns:a16="http://schemas.microsoft.com/office/drawing/2014/main" id="{02C75D0C-7F89-CC7B-8C44-59A70C09F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0456" y="365124"/>
            <a:ext cx="132556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66B3F0AB-CD0C-4955-BF4C-85D55B97F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CH"/>
              <a:t>CFQ Point de presse</a:t>
            </a:r>
            <a:endParaRPr lang="de-CH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C4DAA6F-34E3-84E7-29B4-E1D82EC9B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C908A15-74AF-848B-F4B9-F9EFB6DE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6623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83277-EE0F-7AB7-AE14-F5F3B6B03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01BCC5D-1E12-CE95-5C3B-113826669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002216" cy="1325563"/>
          </a:xfrm>
        </p:spPr>
        <p:txBody>
          <a:bodyPr>
            <a:noAutofit/>
          </a:bodyPr>
          <a:lstStyle/>
          <a:p>
            <a:r>
              <a:rPr lang="fr-FR" sz="3600" dirty="0"/>
              <a:t>Développement continu de la qualité </a:t>
            </a:r>
            <a:r>
              <a:rPr lang="de-CH" sz="3600" dirty="0"/>
              <a:t>(AP2)  </a:t>
            </a:r>
            <a:endParaRPr lang="de-CH" sz="2800" i="1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322D05F6-0E8F-C3D7-4317-3D25BFA10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8400" cy="448369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r-FR" sz="3100" b="1" dirty="0"/>
              <a:t>Développement de la qualité des soins fournis aux résidents</a:t>
            </a:r>
            <a:r>
              <a:rPr lang="de-CH" sz="3100" b="1" dirty="0"/>
              <a:t>: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/>
              <a:t>Programme de formation pour les responsables de la direction et de la qualité (accessible à partir de 2026)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dirty="0"/>
              <a:t>Matériel destiné aux EMS pour la mise en œuvre d'un développement de la qualité basé sur les données grâce à l'utilisation de cycles de qualité (cycle PDCA) et pour le développement d'une culture de la qualité</a:t>
            </a:r>
            <a:endParaRPr lang="de-CH" dirty="0"/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3200" b="1" dirty="0" err="1"/>
              <a:t>Avantages</a:t>
            </a:r>
            <a:r>
              <a:rPr lang="de-CH" sz="3200" b="1" dirty="0"/>
              <a:t> pour </a:t>
            </a:r>
            <a:r>
              <a:rPr lang="de-CH" sz="3200" b="1" dirty="0" err="1"/>
              <a:t>les</a:t>
            </a:r>
            <a:r>
              <a:rPr lang="de-CH" sz="3200" b="1" dirty="0"/>
              <a:t> </a:t>
            </a:r>
            <a:r>
              <a:rPr lang="de-CH" sz="3200" b="1" dirty="0" err="1"/>
              <a:t>résidents</a:t>
            </a:r>
            <a:r>
              <a:rPr lang="de-CH" sz="3200" b="1" dirty="0"/>
              <a:t> </a:t>
            </a:r>
            <a:r>
              <a:rPr lang="de-CH" sz="3100" b="1" dirty="0"/>
              <a:t>: </a:t>
            </a:r>
            <a:endParaRPr lang="de-CH" sz="3100" dirty="0"/>
          </a:p>
          <a:p>
            <a:pPr marL="542925" indent="-542925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2900" dirty="0"/>
              <a:t>→	</a:t>
            </a:r>
            <a:r>
              <a:rPr lang="fr-FR" sz="2900" dirty="0"/>
              <a:t>Développement continu des thèmes clés pour les résidents</a:t>
            </a:r>
            <a:endParaRPr lang="de-CH" sz="2900" dirty="0"/>
          </a:p>
          <a:p>
            <a:pPr marL="542925" indent="-542925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2900" dirty="0"/>
              <a:t>→	</a:t>
            </a:r>
            <a:r>
              <a:rPr lang="fr-FR" sz="2900" dirty="0"/>
              <a:t>Création d'une culture de qualité commune</a:t>
            </a:r>
            <a:r>
              <a:rPr lang="de-CH" sz="2900" dirty="0"/>
              <a:t>:</a:t>
            </a:r>
          </a:p>
          <a:p>
            <a:pPr marL="1162050" indent="-446088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2600" dirty="0"/>
              <a:t>→ 	</a:t>
            </a:r>
            <a:r>
              <a:rPr lang="fr-FR" sz="2600" dirty="0"/>
              <a:t>Implication active des résidents et de leurs proches dans le développement de la qualité (ateliers, brochures)</a:t>
            </a:r>
          </a:p>
          <a:p>
            <a:pPr marL="1162050" indent="-446088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2600" dirty="0"/>
              <a:t>→	</a:t>
            </a:r>
            <a:r>
              <a:rPr lang="fr-FR" sz="2600" dirty="0"/>
              <a:t>Intégration dans les processus décisionnels et renforcement de l'autodétermination</a:t>
            </a:r>
            <a:endParaRPr lang="de-CH" sz="2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DC25CFF-134C-03C6-5C41-FC2CFBA2A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2464" y="163170"/>
            <a:ext cx="1486228" cy="1503510"/>
          </a:xfrm>
          <a:prstGeom prst="rect">
            <a:avLst/>
          </a:prstGeom>
        </p:spPr>
      </p:pic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AE0D50AC-E32F-4598-B96E-54B59AC6D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de-CH"/>
              <a:t>CFQ Point de presse</a:t>
            </a:r>
            <a:endParaRPr lang="de-CH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C976473-1DB8-503D-B9F6-59B10EAF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96BE5D9-5854-783F-0267-AA39A41F7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1746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09908-0FE1-F851-95C9-2E4E3B2DA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902AD9-2DEB-E50E-6A17-B7F3C6CF6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50288" cy="1325563"/>
          </a:xfrm>
        </p:spPr>
        <p:txBody>
          <a:bodyPr>
            <a:noAutofit/>
          </a:bodyPr>
          <a:lstStyle/>
          <a:p>
            <a:r>
              <a:rPr lang="fr-FR" sz="3600" dirty="0"/>
              <a:t>Mise en place d'indicateurs de qualité supplémentaires </a:t>
            </a:r>
            <a:r>
              <a:rPr lang="de-CH" sz="3600" dirty="0"/>
              <a:t>(AP3) </a:t>
            </a:r>
            <a:endParaRPr lang="de-CH" sz="3600" i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904ED33-E1C6-F15B-0681-E660A3823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353800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fr-FR" sz="5100" b="1" dirty="0"/>
              <a:t>De nouveaux indicateurs – de nouvelles perspectives pour la qualité de vie </a:t>
            </a:r>
            <a:r>
              <a:rPr lang="de-CH" sz="5100" b="1" dirty="0"/>
              <a:t>: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endParaRPr lang="de-CH" sz="5100" b="1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4600" b="1" dirty="0"/>
              <a:t>Tester de nouveaux indicateurs de qualité</a:t>
            </a:r>
          </a:p>
          <a:p>
            <a:pPr marL="450850" indent="-450850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4200" dirty="0"/>
              <a:t>→	</a:t>
            </a:r>
            <a:r>
              <a:rPr lang="fr-FR" sz="4200" dirty="0"/>
              <a:t>Accent mis sur la vérification de la médication, le projet des soins anticipé et la prévention des escarres</a:t>
            </a:r>
            <a:r>
              <a:rPr lang="de-CH" sz="4200" dirty="0"/>
              <a:t> </a:t>
            </a:r>
          </a:p>
          <a:p>
            <a:pPr marL="450850" indent="-450850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4200" dirty="0"/>
              <a:t>→	</a:t>
            </a:r>
            <a:r>
              <a:rPr lang="fr-FR" sz="4200" dirty="0"/>
              <a:t>Compléter les indicateurs existants en ajoutant des domaines de qualité pertinents</a:t>
            </a:r>
            <a:endParaRPr lang="de-CH" sz="4200" dirty="0"/>
          </a:p>
          <a:p>
            <a:pPr marL="450850" indent="-450850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4200" dirty="0"/>
              <a:t>→	</a:t>
            </a:r>
            <a:r>
              <a:rPr lang="fr-FR" sz="4200" dirty="0"/>
              <a:t>Soutien aux EMS avec du matériel d'accompagnement pour la mise en œuvre pratique (disponible à partir de l'automne 2025)</a:t>
            </a:r>
            <a:endParaRPr lang="de-CH" dirty="0"/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fr-FR" sz="4600" b="1" dirty="0"/>
              <a:t>Définir de nouveaux domaines de qualité</a:t>
            </a:r>
            <a:endParaRPr lang="de-CH" sz="4600" b="1" dirty="0"/>
          </a:p>
          <a:p>
            <a:pPr marL="450850" indent="-450850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4200" dirty="0"/>
              <a:t>→	</a:t>
            </a:r>
            <a:r>
              <a:rPr lang="fr-FR" sz="4200" dirty="0"/>
              <a:t>Évaluation d'autres domaines importants pour la qualité de vie des résidents</a:t>
            </a:r>
            <a:endParaRPr lang="de-CH" sz="4200" dirty="0"/>
          </a:p>
          <a:p>
            <a:pPr marL="450850" indent="-450850">
              <a:lnSpc>
                <a:spcPct val="120000"/>
              </a:lnSpc>
              <a:spcBef>
                <a:spcPts val="600"/>
              </a:spcBef>
              <a:buNone/>
            </a:pPr>
            <a:r>
              <a:rPr lang="de-CH" sz="4200" dirty="0"/>
              <a:t>→	</a:t>
            </a:r>
            <a:r>
              <a:rPr lang="fr-FR" sz="4200" dirty="0"/>
              <a:t>Priorité à l'expérience et à la qualité de vie des résidents</a:t>
            </a:r>
            <a:endParaRPr lang="de-CH" sz="42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39CE59-F0C3-0FAB-8DB2-19C1F7AE2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514E84-3E54-AE6C-3487-5CEC1E6F3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CFQ Point de presse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8E7B9A-1A5B-2AAA-C04B-F4F605E68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14</a:t>
            </a:fld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7C2DFC6-8DA0-18DD-0427-76D01C966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9909" y="84371"/>
            <a:ext cx="2902091" cy="17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562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B6FA3C09-7E1A-665D-DA9C-58498FA60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CH" dirty="0" err="1"/>
              <a:t>S</a:t>
            </a:r>
            <a:r>
              <a:rPr lang="de-CH" sz="6000" dirty="0" err="1"/>
              <a:t>écurité</a:t>
            </a:r>
            <a:r>
              <a:rPr lang="de-CH" sz="6000" dirty="0"/>
              <a:t> de la </a:t>
            </a:r>
            <a:r>
              <a:rPr lang="de-CH" sz="6000" dirty="0" err="1"/>
              <a:t>médication</a:t>
            </a:r>
            <a:br>
              <a:rPr lang="de-CH" sz="6000" dirty="0"/>
            </a:b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7411F4-CD34-545E-437C-9D2FF698C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61F42B-C644-99D3-941D-7032272F5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CFQ Point de presse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506112-F39D-3ECB-C815-F4A0D47EE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8362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D893A0-230B-6748-EB01-C2395AA83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1325563"/>
          </a:xfrm>
        </p:spPr>
        <p:txBody>
          <a:bodyPr/>
          <a:lstStyle/>
          <a:p>
            <a:r>
              <a:rPr lang="de-CH" dirty="0" err="1"/>
              <a:t>Sécurité</a:t>
            </a:r>
            <a:r>
              <a:rPr lang="de-CH" dirty="0"/>
              <a:t> de la </a:t>
            </a:r>
            <a:r>
              <a:rPr lang="de-CH" dirty="0" err="1"/>
              <a:t>médication</a:t>
            </a:r>
            <a:r>
              <a:rPr lang="de-CH" dirty="0"/>
              <a:t> : </a:t>
            </a:r>
            <a:r>
              <a:rPr lang="de-CH" sz="4400" u="none" strike="noStrike" baseline="0" dirty="0" err="1"/>
              <a:t>nécessité</a:t>
            </a:r>
            <a:r>
              <a:rPr lang="de-CH" sz="4400" u="none" strike="noStrike" baseline="0" dirty="0"/>
              <a:t> </a:t>
            </a:r>
            <a:r>
              <a:rPr lang="de-CH" sz="4400" u="none" strike="noStrike" baseline="0" dirty="0" err="1"/>
              <a:t>d'agir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E898677-004B-E6D2-679B-C9ACD6A94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30000"/>
              </a:lnSpc>
              <a:buNone/>
            </a:pPr>
            <a:r>
              <a:rPr lang="fr-FR" sz="2600" b="1" u="none" strike="noStrike" baseline="0" dirty="0"/>
              <a:t>Contexte : </a:t>
            </a:r>
            <a:r>
              <a:rPr lang="fr-FR" sz="2600" u="none" strike="noStrike" baseline="0" dirty="0"/>
              <a:t>la prévalence mondiale globale des dommages évitables liés aux médicaments est de 5 %, dont un quart sont graves ou potentiellement mortels, par exemple en raison :</a:t>
            </a:r>
            <a:endParaRPr lang="de-CH" sz="2600" b="0" u="none" strike="noStrike" baseline="0" dirty="0"/>
          </a:p>
          <a:p>
            <a:pPr lvl="1">
              <a:lnSpc>
                <a:spcPct val="130000"/>
              </a:lnSpc>
            </a:pPr>
            <a:r>
              <a:rPr lang="fr-FR" sz="1800" dirty="0"/>
              <a:t>des ordonnances et instructions peu claires</a:t>
            </a:r>
          </a:p>
          <a:p>
            <a:pPr lvl="1">
              <a:lnSpc>
                <a:spcPct val="130000"/>
              </a:lnSpc>
            </a:pPr>
            <a:r>
              <a:rPr lang="fr-FR" sz="1800" dirty="0"/>
              <a:t>une confusion entre les médicaments</a:t>
            </a:r>
          </a:p>
          <a:p>
            <a:pPr lvl="1">
              <a:lnSpc>
                <a:spcPct val="130000"/>
              </a:lnSpc>
            </a:pPr>
            <a:r>
              <a:rPr lang="fr-FR" sz="1800" dirty="0"/>
              <a:t>des dosages incorrects, notamment pour les médicaments présentant un risque élevé de surdosage pouvant entraîner un danger de mort</a:t>
            </a:r>
          </a:p>
          <a:p>
            <a:pPr>
              <a:lnSpc>
                <a:spcPct val="130000"/>
              </a:lnSpc>
            </a:pPr>
            <a:r>
              <a:rPr lang="fr-FR" sz="2600" b="1" dirty="0"/>
              <a:t>Nouveau : </a:t>
            </a:r>
            <a:r>
              <a:rPr lang="fr-FR" sz="2600" dirty="0"/>
              <a:t>ruptures de l'approvisionnement mondiale de certains médicaments</a:t>
            </a:r>
            <a:r>
              <a:rPr lang="en-US" sz="2600" dirty="0"/>
              <a:t> </a:t>
            </a:r>
          </a:p>
          <a:p>
            <a:pPr marL="1076325" indent="-628650">
              <a:lnSpc>
                <a:spcPct val="130000"/>
              </a:lnSpc>
              <a:buNone/>
            </a:pPr>
            <a:r>
              <a:rPr lang="de-CH" sz="2400" dirty="0"/>
              <a:t>→	</a:t>
            </a:r>
            <a:r>
              <a:rPr lang="fr-FR" sz="2200" dirty="0">
                <a:sym typeface="Wingdings" panose="05000000000000000000" pitchFamily="2" charset="2"/>
              </a:rPr>
              <a:t>changement imprévu de médicaments ou de principes actifs, avec risque accru de confusion, d'erreurs de dosage, etc.</a:t>
            </a:r>
            <a:endParaRPr lang="en-US" sz="1800" dirty="0">
              <a:latin typeface="ArialMT"/>
              <a:sym typeface="Wingdings" panose="05000000000000000000" pitchFamily="2" charset="2"/>
            </a:endParaRPr>
          </a:p>
          <a:p>
            <a:pPr>
              <a:lnSpc>
                <a:spcPct val="130000"/>
              </a:lnSpc>
            </a:pPr>
            <a:endParaRPr lang="de-CH" sz="1800" b="0" u="none" strike="noStrike" baseline="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F110932-3605-8DAC-ACBD-F36AB9822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0B5CBCF-391C-24C7-3EC4-7BF8F9463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16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50261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2DFEC4-8179-9846-65A6-3BF39607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Approche de la CFQ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D7D8A9E-73C9-4863-B8F9-7D3A5F0FF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1255188" cy="4411688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fr-FR" b="1" dirty="0"/>
              <a:t>Soutien à des projets par des aides financières, </a:t>
            </a:r>
            <a:r>
              <a:rPr lang="fr-FR" dirty="0"/>
              <a:t>à hauteur de 3,6 millions de francs à ce jour, p.ex.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+mj-lt"/>
              </a:rPr>
              <a:t>MAMA-MEDS – </a:t>
            </a:r>
            <a:r>
              <a:rPr lang="fr-FR" dirty="0">
                <a:latin typeface="+mj-lt"/>
              </a:rPr>
              <a:t>Plateforme numérique contenant des informations sur les médicaments pendant la grossesse</a:t>
            </a:r>
            <a:r>
              <a:rPr lang="en-US" dirty="0">
                <a:latin typeface="+mj-lt"/>
              </a:rPr>
              <a:t>: Swiss Teratogen Information Services, CHUV</a:t>
            </a:r>
          </a:p>
          <a:p>
            <a:pPr lvl="1">
              <a:lnSpc>
                <a:spcPct val="120000"/>
              </a:lnSpc>
            </a:pPr>
            <a:r>
              <a:rPr lang="en-US" dirty="0" err="1">
                <a:latin typeface="+mj-lt"/>
              </a:rPr>
              <a:t>Déprescription</a:t>
            </a:r>
            <a:r>
              <a:rPr lang="en-US" dirty="0">
                <a:latin typeface="+mj-lt"/>
              </a:rPr>
              <a:t> des </a:t>
            </a:r>
            <a:r>
              <a:rPr lang="en-US" dirty="0" err="1">
                <a:latin typeface="+mj-lt"/>
              </a:rPr>
              <a:t>benzodiazépines</a:t>
            </a:r>
            <a:r>
              <a:rPr lang="en-US" dirty="0">
                <a:latin typeface="+mj-lt"/>
              </a:rPr>
              <a:t> : </a:t>
            </a:r>
            <a:r>
              <a:rPr lang="de-CH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Réseau</a:t>
            </a:r>
            <a:r>
              <a:rPr lang="de-CH" b="0" i="0" u="none" strike="noStrike" dirty="0">
                <a:solidFill>
                  <a:srgbClr val="000000"/>
                </a:solidFill>
                <a:effectLst/>
                <a:latin typeface="+mj-lt"/>
              </a:rPr>
              <a:t> de </a:t>
            </a:r>
            <a:r>
              <a:rPr lang="de-CH" b="0" i="0" u="none" strike="noStrike" dirty="0" err="1">
                <a:solidFill>
                  <a:srgbClr val="000000"/>
                </a:solidFill>
                <a:effectLst/>
                <a:latin typeface="+mj-lt"/>
              </a:rPr>
              <a:t>soins</a:t>
            </a:r>
            <a:r>
              <a:rPr lang="de-CH" b="0" i="0" u="none" strike="noStrike" dirty="0">
                <a:solidFill>
                  <a:srgbClr val="000000"/>
                </a:solidFill>
                <a:effectLst/>
                <a:latin typeface="+mj-lt"/>
              </a:rPr>
              <a:t> Delta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de-CH" b="1" dirty="0" err="1"/>
              <a:t>Lancement</a:t>
            </a:r>
            <a:r>
              <a:rPr lang="de-CH" b="1" dirty="0"/>
              <a:t> </a:t>
            </a:r>
            <a:r>
              <a:rPr lang="de-CH" b="1" dirty="0" err="1"/>
              <a:t>d'un</a:t>
            </a:r>
            <a:r>
              <a:rPr lang="de-CH" b="1" dirty="0"/>
              <a:t> </a:t>
            </a:r>
            <a:r>
              <a:rPr lang="de-CH" b="1" dirty="0" err="1"/>
              <a:t>programme</a:t>
            </a:r>
            <a:endParaRPr lang="de-CH" b="1" dirty="0">
              <a:latin typeface="+mj-lt"/>
            </a:endParaRPr>
          </a:p>
          <a:p>
            <a:pPr lvl="1">
              <a:lnSpc>
                <a:spcPct val="120000"/>
              </a:lnSpc>
            </a:pPr>
            <a:r>
              <a:rPr lang="fr-FR" i="0" dirty="0">
                <a:solidFill>
                  <a:srgbClr val="000000"/>
                </a:solidFill>
                <a:effectLst/>
                <a:latin typeface="+mj-lt"/>
              </a:rPr>
              <a:t>Sécurité de la médication : gestion des médicaments à haut risque, réduction des erreurs de médication dues à une confusion et gestion sûre des médicaments en cas de modifications</a:t>
            </a:r>
          </a:p>
          <a:p>
            <a:pPr lvl="1">
              <a:lnSpc>
                <a:spcPct val="120000"/>
              </a:lnSpc>
            </a:pPr>
            <a:r>
              <a:rPr lang="de-CH" dirty="0" err="1">
                <a:latin typeface="+mj-lt"/>
              </a:rPr>
              <a:t>Confié</a:t>
            </a:r>
            <a:r>
              <a:rPr lang="de-CH" dirty="0">
                <a:latin typeface="+mj-lt"/>
              </a:rPr>
              <a:t> à</a:t>
            </a:r>
            <a:r>
              <a:rPr lang="de-CH" b="0" i="0" dirty="0">
                <a:effectLst/>
                <a:latin typeface="+mj-lt"/>
              </a:rPr>
              <a:t>: </a:t>
            </a:r>
            <a:r>
              <a:rPr lang="de-CH" b="0" i="0" u="none" strike="noStrike" dirty="0">
                <a:effectLst/>
                <a:latin typeface="+mj-lt"/>
              </a:rPr>
              <a:t>Fondation </a:t>
            </a:r>
            <a:r>
              <a:rPr lang="de-CH" b="0" i="0" u="none" strike="noStrike" dirty="0" err="1">
                <a:effectLst/>
                <a:latin typeface="+mj-lt"/>
              </a:rPr>
              <a:t>Sécurité</a:t>
            </a:r>
            <a:r>
              <a:rPr lang="de-CH" b="0" i="0" u="none" strike="noStrike" dirty="0">
                <a:effectLst/>
                <a:latin typeface="+mj-lt"/>
              </a:rPr>
              <a:t> des </a:t>
            </a:r>
            <a:r>
              <a:rPr lang="de-CH" b="0" i="0" u="none" strike="noStrike" dirty="0" err="1">
                <a:effectLst/>
                <a:latin typeface="+mj-lt"/>
              </a:rPr>
              <a:t>patients</a:t>
            </a:r>
            <a:r>
              <a:rPr lang="de-CH" b="0" i="0" u="none" strike="noStrike" dirty="0">
                <a:effectLst/>
                <a:latin typeface="+mj-lt"/>
              </a:rPr>
              <a:t> Suisse, </a:t>
            </a:r>
            <a:r>
              <a:rPr lang="de-CH" b="0" i="0" dirty="0">
                <a:effectLst/>
                <a:latin typeface="+mj-lt"/>
              </a:rPr>
              <a:t>2025-2031</a:t>
            </a:r>
            <a:endParaRPr lang="de-CH" sz="3100" b="0" i="0" dirty="0">
              <a:effectLst/>
              <a:latin typeface="+mj-lt"/>
            </a:endParaRP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fr-FR" b="1" dirty="0">
                <a:latin typeface="+mj-lt"/>
              </a:rPr>
              <a:t>Développement d’un plan d’action national Sécurité de la médication pour la Suisse</a:t>
            </a:r>
          </a:p>
          <a:p>
            <a:pPr lvl="1">
              <a:lnSpc>
                <a:spcPct val="120000"/>
              </a:lnSpc>
            </a:pPr>
            <a:r>
              <a:rPr lang="fr-FR" dirty="0">
                <a:latin typeface="+mj-lt"/>
              </a:rPr>
              <a:t>Appel d'offres clôturé, évaluation des offres en cours</a:t>
            </a:r>
            <a:endParaRPr lang="de-CH" b="0" i="0" dirty="0">
              <a:solidFill>
                <a:srgbClr val="000000"/>
              </a:solidFill>
              <a:effectLst/>
              <a:latin typeface="Frutiger Neue"/>
            </a:endParaRP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C35B7A-3B8C-0618-9778-6784DF1A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E5BE04-F107-0C47-93A0-68C415D42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013338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40F823-337C-7409-8126-BCB7152E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Programmes – </a:t>
            </a:r>
            <a:r>
              <a:rPr lang="de-CH" dirty="0" err="1"/>
              <a:t>derniers</a:t>
            </a:r>
            <a:r>
              <a:rPr lang="de-CH" dirty="0"/>
              <a:t> </a:t>
            </a:r>
            <a:r>
              <a:rPr lang="de-CH" dirty="0" err="1"/>
              <a:t>développements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6A5534-C0E2-0810-BB27-AD3852384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66929" cy="4351338"/>
          </a:xfrm>
        </p:spPr>
        <p:txBody>
          <a:bodyPr/>
          <a:lstStyle/>
          <a:p>
            <a:pPr marL="0" indent="0">
              <a:buNone/>
            </a:pPr>
            <a:r>
              <a:rPr lang="fr-FR" sz="2000" dirty="0"/>
              <a:t>Deux nouveaux programmes seront lancés en 2025. </a:t>
            </a:r>
            <a:r>
              <a:rPr lang="de-CH" sz="20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Programme de surveillance et de prévention des infections nosocomiales </a:t>
            </a:r>
            <a:r>
              <a:rPr lang="de-CH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(Healthcare Associated </a:t>
            </a:r>
            <a:r>
              <a:rPr lang="de-CH" sz="2400" b="1" dirty="0" err="1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Infections</a:t>
            </a:r>
            <a:r>
              <a:rPr lang="de-CH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fr-FR" sz="2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destiné à être confié à l'association Swissnoso,</a:t>
            </a:r>
            <a:r>
              <a:rPr lang="de-CH" sz="2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de-CH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2025-2030</a:t>
            </a:r>
          </a:p>
          <a:p>
            <a:pPr lvl="1"/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coordonné dans le cadre de la stratégie « NOSO » de la Confédération</a:t>
            </a:r>
            <a:endParaRPr lang="de-CH" sz="14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400" b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Qualité dans les soins ambulatoires «Aide et soins à domicile»</a:t>
            </a:r>
          </a:p>
          <a:p>
            <a:pPr lvl="1"/>
            <a:r>
              <a:rPr lang="fr-FR" sz="2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destiné à être confié aux associations Aide et soins à domicile Suisse et ASPS, </a:t>
            </a:r>
            <a:r>
              <a:rPr lang="de-CH" sz="2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2025-2031</a:t>
            </a:r>
          </a:p>
          <a:p>
            <a:pPr lvl="1"/>
            <a:r>
              <a:rPr lang="de-CH" sz="2000" dirty="0" err="1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Soutenu</a:t>
            </a:r>
            <a:r>
              <a:rPr lang="de-CH" sz="2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par Zürcher Hochschule für Angewandte Wissenschaften (ZHAW)</a:t>
            </a:r>
          </a:p>
          <a:p>
            <a:pPr lvl="1"/>
            <a:r>
              <a:rPr lang="fr-FR" sz="2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Programme similaire au programme des soins de longue durée dans les EMS</a:t>
            </a:r>
          </a:p>
          <a:p>
            <a:pPr lvl="1"/>
            <a:r>
              <a:rPr lang="fr-FR" sz="2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Des interfaces avec d'autres prestataires sont également prises en compte.</a:t>
            </a:r>
            <a:endParaRPr lang="de-CH" sz="18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AE906F-D7FF-09CF-881B-D1912EE4D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E1D0029-72D7-D77F-4A98-E82386284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CFQ Point de presse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601857A-0163-66FF-3A7E-20C699256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37135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FF1A3A-BF7F-D3C2-532C-CA1A6EC9A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L</a:t>
            </a:r>
            <a:r>
              <a:rPr lang="fr-FR" sz="6000" dirty="0"/>
              <a:t>’implication des patients, des proches et du public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9039FB-6286-B01B-7D7A-7568845E6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963A6C-2DCC-8312-B172-CFA46D1F5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CFQ Point de presse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9E9D31-FD99-47FE-DE19-4F949CA9E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19</a:t>
            </a:fld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A81B8098-F5C7-9F6E-B114-2FE9697AB7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CH" sz="2400" dirty="0"/>
              <a:t>Patient and Public Involvement (PPI)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4053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A8616-59D6-128E-BA09-AD664F56C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Vision de la </a:t>
            </a:r>
            <a:r>
              <a:rPr lang="de-CH" dirty="0" err="1"/>
              <a:t>qualité</a:t>
            </a:r>
            <a:r>
              <a:rPr lang="de-CH" dirty="0"/>
              <a:t> </a:t>
            </a:r>
            <a:r>
              <a:rPr lang="de-CH" dirty="0" err="1"/>
              <a:t>dans</a:t>
            </a:r>
            <a:r>
              <a:rPr lang="de-CH" dirty="0"/>
              <a:t> le </a:t>
            </a:r>
            <a:r>
              <a:rPr lang="de-CH" dirty="0" err="1"/>
              <a:t>domaine</a:t>
            </a:r>
            <a:r>
              <a:rPr lang="de-CH" dirty="0"/>
              <a:t> de la  </a:t>
            </a:r>
            <a:r>
              <a:rPr lang="de-CH" dirty="0" err="1"/>
              <a:t>santé</a:t>
            </a:r>
            <a:r>
              <a:rPr lang="de-CH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E45EE0-C28C-30F9-A53A-9A9DAC7C2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4" y="1825625"/>
            <a:ext cx="10225335" cy="1531367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de-CH" dirty="0"/>
              <a:t>«</a:t>
            </a:r>
            <a:r>
              <a:rPr lang="fr-FR" dirty="0"/>
              <a:t> Le traitement et les soins sont sûrs, efficaces et intégrés, et le patient est considéré sur un pied d’égalité »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32EED5-ACA6-5A66-65B7-2BE801D96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BBA4BB-ECAB-5B8F-1E73-DA07BDE18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/>
              <a:t>CFQ Point de presse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E93C94B-AF1F-A5E1-ECC5-96D14AFDB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2</a:t>
            </a:fld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B8C3D9D-1034-5659-F119-D7C8F83D6C09}"/>
              </a:ext>
            </a:extLst>
          </p:cNvPr>
          <p:cNvSpPr txBox="1"/>
          <p:nvPr/>
        </p:nvSpPr>
        <p:spPr>
          <a:xfrm>
            <a:off x="1544696" y="3322652"/>
            <a:ext cx="9809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600" b="0" i="0" dirty="0">
                <a:solidFill>
                  <a:srgbClr val="000000"/>
                </a:solidFill>
                <a:effectLst/>
                <a:latin typeface="Frutiger Neue"/>
              </a:rPr>
              <a:t>Stratégie pour le développement de la qualité dans l’assurance-maladie (Stratégie qualité) du Conseil fédéral</a:t>
            </a:r>
            <a:endParaRPr lang="de-CH" sz="16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619FE55-A840-EAB1-3D02-6B7511CE5A49}"/>
              </a:ext>
            </a:extLst>
          </p:cNvPr>
          <p:cNvSpPr txBox="1"/>
          <p:nvPr/>
        </p:nvSpPr>
        <p:spPr>
          <a:xfrm>
            <a:off x="947738" y="4613949"/>
            <a:ext cx="11164234" cy="1088568"/>
          </a:xfrm>
          <a:prstGeom prst="rect">
            <a:avLst/>
          </a:prstGeom>
          <a:solidFill>
            <a:srgbClr val="0070C0"/>
          </a:solidFill>
          <a:ln w="127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</a:pPr>
            <a:r>
              <a:rPr lang="fr-FR" sz="2300" b="1" dirty="0">
                <a:solidFill>
                  <a:schemeClr val="bg1"/>
                </a:solidFill>
              </a:rPr>
              <a:t>Une meilleure qualité signifie en fin de compte des traitements moins coûteux, moins d'erreurs et de traitements inutiles, moins de complications.</a:t>
            </a:r>
            <a:endParaRPr lang="de-CH" sz="2300" b="1" dirty="0">
              <a:solidFill>
                <a:schemeClr val="bg1"/>
              </a:solidFill>
            </a:endParaRPr>
          </a:p>
        </p:txBody>
      </p:sp>
      <p:sp>
        <p:nvSpPr>
          <p:cNvPr id="9" name="Pfeil nach unten 2">
            <a:extLst>
              <a:ext uri="{FF2B5EF4-FFF2-40B4-BE49-F238E27FC236}">
                <a16:creationId xmlns:a16="http://schemas.microsoft.com/office/drawing/2014/main" id="{3E371183-134F-CF08-FBAB-D627BF6D92A4}"/>
              </a:ext>
            </a:extLst>
          </p:cNvPr>
          <p:cNvSpPr/>
          <p:nvPr/>
        </p:nvSpPr>
        <p:spPr bwMode="auto">
          <a:xfrm>
            <a:off x="5951984" y="3978762"/>
            <a:ext cx="288032" cy="288032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129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2">
            <a:extLst>
              <a:ext uri="{FF2B5EF4-FFF2-40B4-BE49-F238E27FC236}">
                <a16:creationId xmlns:a16="http://schemas.microsoft.com/office/drawing/2014/main" id="{4CF67EA4-5B15-8E5A-9ECB-998C112EDE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128" y="1269439"/>
            <a:ext cx="7216054" cy="547272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CFEAC20-B902-B62E-6241-8CC8B0E36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Modèle et étapes de mise en œuvre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46C5CF0-E642-4C7D-0277-9E4E1E35B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81F663-B1F7-9686-D3EB-563D083DD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20</a:t>
            </a:fld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2223EB4-B356-D00F-A534-67CFDEB3CDDE}"/>
              </a:ext>
            </a:extLst>
          </p:cNvPr>
          <p:cNvSpPr txBox="1"/>
          <p:nvPr/>
        </p:nvSpPr>
        <p:spPr>
          <a:xfrm>
            <a:off x="578183" y="4938540"/>
            <a:ext cx="19874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Modèle</a:t>
            </a:r>
            <a:r>
              <a:rPr lang="de-CH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«Montréal» (Source de la </a:t>
            </a:r>
            <a:r>
              <a:rPr lang="de-CH" sz="12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traduction</a:t>
            </a:r>
            <a:r>
              <a:rPr lang="de-CH" sz="12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: spectra-online.ch)</a:t>
            </a:r>
            <a:endParaRPr lang="de-CH" sz="12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F272B61-E553-D9CC-B490-E41DFFD74A68}"/>
              </a:ext>
            </a:extLst>
          </p:cNvPr>
          <p:cNvSpPr/>
          <p:nvPr/>
        </p:nvSpPr>
        <p:spPr>
          <a:xfrm>
            <a:off x="6528048" y="2698789"/>
            <a:ext cx="2952328" cy="7302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30BEF04-9338-8D2E-9EA2-BE7EEAEBDC57}"/>
              </a:ext>
            </a:extLst>
          </p:cNvPr>
          <p:cNvSpPr/>
          <p:nvPr/>
        </p:nvSpPr>
        <p:spPr>
          <a:xfrm>
            <a:off x="5169427" y="3521820"/>
            <a:ext cx="2582757" cy="7302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1064B0A7-9938-086F-0871-5014DA7C957C}"/>
              </a:ext>
            </a:extLst>
          </p:cNvPr>
          <p:cNvSpPr/>
          <p:nvPr/>
        </p:nvSpPr>
        <p:spPr>
          <a:xfrm>
            <a:off x="3791744" y="1876042"/>
            <a:ext cx="5688632" cy="73021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D9CC2971-103D-BE32-EA6C-8DF467DBFAA8}"/>
              </a:ext>
            </a:extLst>
          </p:cNvPr>
          <p:cNvSpPr/>
          <p:nvPr/>
        </p:nvSpPr>
        <p:spPr>
          <a:xfrm>
            <a:off x="2495599" y="4328962"/>
            <a:ext cx="9595405" cy="1548310"/>
          </a:xfrm>
          <a:prstGeom prst="rect">
            <a:avLst/>
          </a:prstGeom>
          <a:solidFill>
            <a:schemeClr val="bg1">
              <a:lumMod val="65000"/>
              <a:alpha val="50196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40EB83B-E24A-A872-3B72-615452E5F7E9}"/>
              </a:ext>
            </a:extLst>
          </p:cNvPr>
          <p:cNvSpPr/>
          <p:nvPr/>
        </p:nvSpPr>
        <p:spPr>
          <a:xfrm>
            <a:off x="7870335" y="6210417"/>
            <a:ext cx="1610042" cy="52417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97275D1-69EC-2BD6-6AAE-7A9A58AB2979}"/>
              </a:ext>
            </a:extLst>
          </p:cNvPr>
          <p:cNvSpPr txBox="1"/>
          <p:nvPr/>
        </p:nvSpPr>
        <p:spPr>
          <a:xfrm>
            <a:off x="9705155" y="2051556"/>
            <a:ext cx="238584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PPI Plan </a:t>
            </a:r>
            <a:r>
              <a:rPr lang="de-CH" dirty="0" err="1">
                <a:solidFill>
                  <a:schemeClr val="bg1"/>
                </a:solidFill>
              </a:rPr>
              <a:t>d’action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A30529B-2D32-A666-8DB3-8543F94F3925}"/>
              </a:ext>
            </a:extLst>
          </p:cNvPr>
          <p:cNvSpPr txBox="1"/>
          <p:nvPr/>
        </p:nvSpPr>
        <p:spPr>
          <a:xfrm>
            <a:off x="9705156" y="2915652"/>
            <a:ext cx="238584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PPI </a:t>
            </a:r>
            <a:r>
              <a:rPr lang="de-CH" dirty="0" err="1">
                <a:solidFill>
                  <a:schemeClr val="bg1"/>
                </a:solidFill>
              </a:rPr>
              <a:t>Gouvernance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6A0092D-E378-131F-7315-9C4E88C61CCB}"/>
              </a:ext>
            </a:extLst>
          </p:cNvPr>
          <p:cNvSpPr txBox="1"/>
          <p:nvPr/>
        </p:nvSpPr>
        <p:spPr>
          <a:xfrm>
            <a:off x="9723496" y="3667256"/>
            <a:ext cx="2367507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PPI </a:t>
            </a:r>
            <a:r>
              <a:rPr lang="de-CH" dirty="0" err="1">
                <a:solidFill>
                  <a:schemeClr val="bg1"/>
                </a:solidFill>
              </a:rPr>
              <a:t>Mesures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nécessaires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5DD43C7-E61F-964C-55BA-008CFFDD4073}"/>
              </a:ext>
            </a:extLst>
          </p:cNvPr>
          <p:cNvSpPr txBox="1"/>
          <p:nvPr/>
        </p:nvSpPr>
        <p:spPr>
          <a:xfrm>
            <a:off x="9705155" y="6300028"/>
            <a:ext cx="2385848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bg1"/>
                </a:solidFill>
              </a:rPr>
              <a:t>PPI </a:t>
            </a:r>
            <a:r>
              <a:rPr lang="de-CH" dirty="0" err="1">
                <a:solidFill>
                  <a:schemeClr val="bg1"/>
                </a:solidFill>
              </a:rPr>
              <a:t>Plateforme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FA7A835D-C9B8-DDA5-9362-D2C6EE8736B5}"/>
              </a:ext>
            </a:extLst>
          </p:cNvPr>
          <p:cNvSpPr txBox="1"/>
          <p:nvPr/>
        </p:nvSpPr>
        <p:spPr>
          <a:xfrm>
            <a:off x="9614441" y="1483305"/>
            <a:ext cx="2368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b="1" dirty="0" err="1"/>
              <a:t>Projets</a:t>
            </a:r>
            <a:r>
              <a:rPr lang="de-CH" b="1" dirty="0"/>
              <a:t> de la CFQ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88E0BAB5-7A23-CE54-20B9-986DD5CC2ED6}"/>
              </a:ext>
            </a:extLst>
          </p:cNvPr>
          <p:cNvSpPr txBox="1"/>
          <p:nvPr/>
        </p:nvSpPr>
        <p:spPr>
          <a:xfrm>
            <a:off x="9723497" y="4665910"/>
            <a:ext cx="2367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Principalement en dehors du cadre de la CFQ</a:t>
            </a:r>
            <a:endParaRPr lang="de-CH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FAA5BC-6AD9-ABE8-EA6D-BC7D60040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Projets</a:t>
            </a:r>
            <a:r>
              <a:rPr lang="de-CH" dirty="0"/>
              <a:t> PPI (1/2)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24A2A-E3FE-39BC-E043-704EC1556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424" y="1888576"/>
            <a:ext cx="10515600" cy="4348736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CH" sz="4400" b="1" dirty="0">
                <a:latin typeface="+mj-lt"/>
              </a:rPr>
              <a:t>«PPI </a:t>
            </a:r>
            <a:r>
              <a:rPr lang="de-CH" sz="4400" b="1" dirty="0" err="1">
                <a:latin typeface="+mj-lt"/>
              </a:rPr>
              <a:t>Mesures</a:t>
            </a:r>
            <a:r>
              <a:rPr lang="de-CH" sz="4400" b="1" dirty="0">
                <a:latin typeface="+mj-lt"/>
              </a:rPr>
              <a:t> </a:t>
            </a:r>
            <a:r>
              <a:rPr lang="de-CH" sz="4400" b="1" dirty="0" err="1">
                <a:latin typeface="+mj-lt"/>
              </a:rPr>
              <a:t>nécessaires</a:t>
            </a:r>
            <a:r>
              <a:rPr lang="de-CH" sz="4400" b="1" dirty="0">
                <a:latin typeface="+mj-lt"/>
              </a:rPr>
              <a:t>» </a:t>
            </a:r>
            <a:r>
              <a:rPr lang="de-CH" sz="4400" dirty="0">
                <a:latin typeface="+mj-lt"/>
              </a:rPr>
              <a:t>2024-2025 (</a:t>
            </a:r>
            <a:r>
              <a:rPr lang="de-CH" sz="4400" dirty="0" err="1">
                <a:latin typeface="+mj-lt"/>
              </a:rPr>
              <a:t>terminé</a:t>
            </a:r>
            <a:r>
              <a:rPr lang="de-CH" sz="4400" dirty="0">
                <a:latin typeface="+mj-lt"/>
              </a:rPr>
              <a:t>) </a:t>
            </a:r>
          </a:p>
          <a:p>
            <a:pPr>
              <a:lnSpc>
                <a:spcPct val="120000"/>
              </a:lnSpc>
            </a:pPr>
            <a:r>
              <a:rPr lang="fr-FR" sz="3600" dirty="0">
                <a:solidFill>
                  <a:srgbClr val="000000"/>
                </a:solidFill>
                <a:latin typeface="+mj-lt"/>
              </a:rPr>
              <a:t>Objectif : définir les mesures nécessaires selon les organisations de patients pour renforcer la qualité dans le système de santé.</a:t>
            </a:r>
          </a:p>
          <a:p>
            <a:pPr>
              <a:lnSpc>
                <a:spcPct val="120000"/>
              </a:lnSpc>
            </a:pPr>
            <a:r>
              <a:rPr lang="de-CH" sz="3600" b="0" i="0" strike="noStrike" dirty="0" err="1">
                <a:effectLst/>
                <a:latin typeface="+mj-lt"/>
              </a:rPr>
              <a:t>Confié</a:t>
            </a:r>
            <a:r>
              <a:rPr lang="de-CH" sz="3600" b="0" i="0" strike="noStrike" dirty="0">
                <a:effectLst/>
                <a:latin typeface="+mj-lt"/>
              </a:rPr>
              <a:t> à: </a:t>
            </a:r>
            <a:r>
              <a:rPr lang="de-CH" sz="3600" b="0" i="0" u="none" strike="noStrike" dirty="0">
                <a:effectLst/>
                <a:latin typeface="+mj-lt"/>
              </a:rPr>
              <a:t>Haute </a:t>
            </a:r>
            <a:r>
              <a:rPr lang="de-CH" sz="3600" b="0" i="0" u="none" strike="noStrike" dirty="0" err="1">
                <a:effectLst/>
                <a:latin typeface="+mj-lt"/>
              </a:rPr>
              <a:t>école</a:t>
            </a:r>
            <a:r>
              <a:rPr lang="de-CH" sz="3600" b="0" i="0" u="none" strike="noStrike" dirty="0">
                <a:effectLst/>
                <a:latin typeface="+mj-lt"/>
              </a:rPr>
              <a:t> </a:t>
            </a:r>
            <a:r>
              <a:rPr lang="de-CH" sz="3600" b="0" i="0" u="none" strike="noStrike" dirty="0" err="1">
                <a:effectLst/>
                <a:latin typeface="+mj-lt"/>
              </a:rPr>
              <a:t>spécialisée</a:t>
            </a:r>
            <a:r>
              <a:rPr lang="de-CH" sz="3600" b="0" i="0" u="none" strike="noStrike" dirty="0">
                <a:effectLst/>
                <a:latin typeface="+mj-lt"/>
              </a:rPr>
              <a:t> </a:t>
            </a:r>
            <a:r>
              <a:rPr lang="de-CH" sz="3600" b="0" i="0" u="none" strike="noStrike" dirty="0" err="1">
                <a:effectLst/>
                <a:latin typeface="+mj-lt"/>
              </a:rPr>
              <a:t>bernoise</a:t>
            </a:r>
            <a:r>
              <a:rPr lang="de-CH" sz="3600" b="0" i="0" u="none" strike="noStrike" dirty="0">
                <a:effectLst/>
                <a:latin typeface="+mj-lt"/>
              </a:rPr>
              <a:t> </a:t>
            </a:r>
            <a:r>
              <a:rPr lang="de-CH" sz="3600" b="0" i="0" strike="noStrike" dirty="0">
                <a:effectLst/>
                <a:latin typeface="+mj-lt"/>
              </a:rPr>
              <a:t>(</a:t>
            </a:r>
            <a:r>
              <a:rPr lang="de-CH" sz="3600" dirty="0" err="1">
                <a:latin typeface="+mj-lt"/>
              </a:rPr>
              <a:t>dé</a:t>
            </a:r>
            <a:r>
              <a:rPr lang="de-CH" sz="3600" b="0" i="0" strike="noStrike" dirty="0" err="1">
                <a:effectLst/>
                <a:latin typeface="+mj-lt"/>
              </a:rPr>
              <a:t>partement</a:t>
            </a:r>
            <a:r>
              <a:rPr lang="de-CH" sz="3600" b="0" i="0" strike="noStrike" dirty="0">
                <a:effectLst/>
                <a:latin typeface="+mj-lt"/>
              </a:rPr>
              <a:t> </a:t>
            </a:r>
            <a:r>
              <a:rPr lang="de-CH" sz="3600" b="0" i="0" strike="noStrike" dirty="0" err="1">
                <a:effectLst/>
                <a:latin typeface="+mj-lt"/>
              </a:rPr>
              <a:t>santé</a:t>
            </a:r>
            <a:r>
              <a:rPr lang="de-CH" sz="3600" b="0" i="0" strike="noStrike" dirty="0">
                <a:effectLst/>
                <a:latin typeface="+mj-lt"/>
              </a:rPr>
              <a:t>)</a:t>
            </a:r>
            <a:r>
              <a:rPr lang="de-CH" sz="3600" b="0" i="0" dirty="0">
                <a:effectLst/>
                <a:latin typeface="+mj-lt"/>
              </a:rPr>
              <a:t>, </a:t>
            </a:r>
            <a:r>
              <a:rPr lang="de-CH" sz="3600" b="0" i="0" strike="noStrike" dirty="0" err="1">
                <a:effectLst/>
                <a:latin typeface="+mj-lt"/>
              </a:rPr>
              <a:t>Scuola</a:t>
            </a:r>
            <a:r>
              <a:rPr lang="de-CH" sz="3600" b="0" i="0" strike="noStrike" dirty="0">
                <a:effectLst/>
                <a:latin typeface="+mj-lt"/>
              </a:rPr>
              <a:t> </a:t>
            </a:r>
            <a:r>
              <a:rPr lang="de-CH" sz="3600" b="0" i="0" strike="noStrike" dirty="0" err="1">
                <a:effectLst/>
                <a:latin typeface="+mj-lt"/>
              </a:rPr>
              <a:t>universitaria</a:t>
            </a:r>
            <a:r>
              <a:rPr lang="de-CH" sz="3600" b="0" i="0" strike="noStrike" dirty="0">
                <a:effectLst/>
                <a:latin typeface="+mj-lt"/>
              </a:rPr>
              <a:t> professionale della </a:t>
            </a:r>
            <a:r>
              <a:rPr lang="de-CH" sz="3600" b="0" i="0" strike="noStrike" dirty="0" err="1">
                <a:effectLst/>
                <a:latin typeface="+mj-lt"/>
              </a:rPr>
              <a:t>svizzera</a:t>
            </a:r>
            <a:r>
              <a:rPr lang="de-CH" sz="3600" b="0" i="0" strike="noStrike" dirty="0">
                <a:effectLst/>
                <a:latin typeface="+mj-lt"/>
              </a:rPr>
              <a:t> italiana</a:t>
            </a:r>
            <a:r>
              <a:rPr lang="de-CH" sz="3600" b="0" i="0" dirty="0">
                <a:effectLst/>
                <a:latin typeface="+mj-lt"/>
              </a:rPr>
              <a:t>, </a:t>
            </a:r>
            <a:r>
              <a:rPr lang="de-CH" sz="3600" b="0" i="0" strike="noStrike" dirty="0">
                <a:effectLst/>
                <a:latin typeface="+mj-lt"/>
              </a:rPr>
              <a:t>Haute Ecole Arc Neuchâtel Berne Jura</a:t>
            </a:r>
            <a:endParaRPr lang="de-CH" sz="3600" dirty="0">
              <a:latin typeface="+mj-lt"/>
            </a:endParaRPr>
          </a:p>
          <a:p>
            <a:pPr>
              <a:lnSpc>
                <a:spcPct val="120000"/>
              </a:lnSpc>
            </a:pPr>
            <a:endParaRPr lang="de-CH" sz="4200" dirty="0">
              <a:latin typeface="+mj-lt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CH" sz="4400" b="1" dirty="0">
                <a:latin typeface="+mj-lt"/>
              </a:rPr>
              <a:t>«PPI </a:t>
            </a:r>
            <a:r>
              <a:rPr lang="de-CH" sz="4400" b="1" dirty="0" err="1">
                <a:latin typeface="+mj-lt"/>
              </a:rPr>
              <a:t>Gouvernance</a:t>
            </a:r>
            <a:r>
              <a:rPr lang="de-CH" sz="4400" b="1" dirty="0">
                <a:latin typeface="+mj-lt"/>
              </a:rPr>
              <a:t>» </a:t>
            </a:r>
            <a:r>
              <a:rPr lang="de-CH" sz="4400" dirty="0">
                <a:latin typeface="+mj-lt"/>
              </a:rPr>
              <a:t>2024-2027 </a:t>
            </a:r>
          </a:p>
          <a:p>
            <a:pPr>
              <a:lnSpc>
                <a:spcPct val="120000"/>
              </a:lnSpc>
            </a:pPr>
            <a:r>
              <a:rPr lang="fr-FR" sz="3600" dirty="0">
                <a:latin typeface="+mj-lt"/>
              </a:rPr>
              <a:t>Objectif : Recommandations pour l’implication systématique des patients, des proches et du public dans les processus décisionnels des autorités, des fournisseurs de prestations et des assureurs dans le système de santé.</a:t>
            </a:r>
          </a:p>
          <a:p>
            <a:pPr>
              <a:lnSpc>
                <a:spcPct val="120000"/>
              </a:lnSpc>
            </a:pPr>
            <a:r>
              <a:rPr lang="de-CH" sz="3600" b="0" i="0" dirty="0" err="1">
                <a:effectLst/>
                <a:latin typeface="+mj-lt"/>
              </a:rPr>
              <a:t>Confié</a:t>
            </a:r>
            <a:r>
              <a:rPr lang="de-CH" sz="3600" b="0" i="0" dirty="0">
                <a:effectLst/>
                <a:latin typeface="+mj-lt"/>
              </a:rPr>
              <a:t> à: </a:t>
            </a:r>
            <a:r>
              <a:rPr lang="de-CH" sz="3600" b="0" i="0" u="none" strike="noStrike" dirty="0" err="1">
                <a:effectLst/>
                <a:latin typeface="+mj-lt"/>
              </a:rPr>
              <a:t>Unisanté</a:t>
            </a:r>
            <a:r>
              <a:rPr lang="de-CH" sz="3600" b="0" i="0" dirty="0">
                <a:effectLst/>
                <a:latin typeface="+mj-lt"/>
              </a:rPr>
              <a:t> et </a:t>
            </a:r>
            <a:r>
              <a:rPr lang="de-CH" sz="3600" b="0" i="0" u="none" strike="noStrike" dirty="0">
                <a:effectLst/>
                <a:latin typeface="+mj-lt"/>
              </a:rPr>
              <a:t>Haute </a:t>
            </a:r>
            <a:r>
              <a:rPr lang="de-CH" sz="3600" b="0" i="0" u="none" strike="noStrike" dirty="0" err="1">
                <a:effectLst/>
                <a:latin typeface="+mj-lt"/>
              </a:rPr>
              <a:t>école</a:t>
            </a:r>
            <a:r>
              <a:rPr lang="de-CH" sz="3600" b="0" i="0" u="none" strike="noStrike" dirty="0">
                <a:effectLst/>
                <a:latin typeface="+mj-lt"/>
              </a:rPr>
              <a:t> </a:t>
            </a:r>
            <a:r>
              <a:rPr lang="de-CH" sz="3600" b="0" i="0" u="none" strike="noStrike" dirty="0" err="1">
                <a:effectLst/>
                <a:latin typeface="+mj-lt"/>
              </a:rPr>
              <a:t>spécialisée</a:t>
            </a:r>
            <a:r>
              <a:rPr lang="de-CH" sz="3600" b="0" i="0" u="none" strike="noStrike" dirty="0">
                <a:effectLst/>
                <a:latin typeface="+mj-lt"/>
              </a:rPr>
              <a:t> </a:t>
            </a:r>
            <a:r>
              <a:rPr lang="de-CH" sz="3600" b="0" i="0" u="none" strike="noStrike" dirty="0" err="1">
                <a:effectLst/>
                <a:latin typeface="+mj-lt"/>
              </a:rPr>
              <a:t>bernoise</a:t>
            </a:r>
            <a:r>
              <a:rPr lang="de-CH" sz="3600" b="0" i="0" u="none" strike="noStrike" dirty="0">
                <a:effectLst/>
                <a:latin typeface="+mj-lt"/>
              </a:rPr>
              <a:t> (BFH)</a:t>
            </a:r>
            <a:endParaRPr lang="de-CH" sz="3600" b="0" i="0" dirty="0">
              <a:effectLst/>
              <a:latin typeface="+mj-lt"/>
            </a:endParaRPr>
          </a:p>
          <a:p>
            <a:pPr marL="0" indent="0">
              <a:buNone/>
            </a:pPr>
            <a:endParaRPr lang="de-CH" dirty="0">
              <a:latin typeface="+mj-lt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B4CCC7-AD17-C182-BCCA-94CF8F14D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1E34BFD-0ED9-AE13-93CF-2BE6EF4A3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CFQ Point de presse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C90E71-CC07-28DF-C7CF-21660A07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2786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52B7A2-F948-D62A-31CB-493E37505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Projets</a:t>
            </a:r>
            <a:r>
              <a:rPr lang="de-CH" dirty="0"/>
              <a:t> PPI (2/2)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C008E8-C636-9901-93F8-E81E17901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de-CH" sz="2400" b="1" dirty="0">
                <a:latin typeface="+mj-lt"/>
              </a:rPr>
              <a:t>«PPI </a:t>
            </a:r>
            <a:r>
              <a:rPr lang="de-CH" sz="2400" b="1" dirty="0" err="1">
                <a:latin typeface="+mj-lt"/>
              </a:rPr>
              <a:t>Plateforme</a:t>
            </a:r>
            <a:r>
              <a:rPr lang="de-CH" sz="2400" b="1" dirty="0">
                <a:latin typeface="+mj-lt"/>
              </a:rPr>
              <a:t>» </a:t>
            </a:r>
            <a:r>
              <a:rPr lang="de-CH" sz="2400" dirty="0">
                <a:latin typeface="+mj-lt"/>
              </a:rPr>
              <a:t>2024-2028</a:t>
            </a:r>
          </a:p>
          <a:p>
            <a:pPr>
              <a:lnSpc>
                <a:spcPct val="120000"/>
              </a:lnSpc>
            </a:pPr>
            <a:r>
              <a:rPr lang="de-CH" sz="2000" b="0" i="0" dirty="0" err="1">
                <a:solidFill>
                  <a:srgbClr val="000000"/>
                </a:solidFill>
                <a:effectLst/>
              </a:rPr>
              <a:t>Objectif</a:t>
            </a:r>
            <a:r>
              <a:rPr lang="de-CH" sz="2000" b="0" i="0" dirty="0">
                <a:solidFill>
                  <a:srgbClr val="000000"/>
                </a:solidFill>
                <a:effectLst/>
              </a:rPr>
              <a:t>: </a:t>
            </a:r>
            <a:r>
              <a:rPr lang="fr-FR" sz="2000" b="0" i="0" dirty="0">
                <a:solidFill>
                  <a:srgbClr val="000000"/>
                </a:solidFill>
                <a:effectLst/>
              </a:rPr>
              <a:t>Plateforme visant à favoriser l’implication des patients, des proches et du public dans le système de santé par des possibilités d’information, de formation et d’échange</a:t>
            </a:r>
          </a:p>
          <a:p>
            <a:pPr>
              <a:lnSpc>
                <a:spcPct val="120000"/>
              </a:lnSpc>
            </a:pPr>
            <a:r>
              <a:rPr lang="fr-FR" sz="2000" dirty="0">
                <a:solidFill>
                  <a:srgbClr val="000000"/>
                </a:solidFill>
              </a:rPr>
              <a:t>Confié à</a:t>
            </a:r>
            <a:r>
              <a:rPr lang="de-CH" sz="2000" b="0" i="0" dirty="0">
                <a:solidFill>
                  <a:srgbClr val="454545"/>
                </a:solidFill>
                <a:effectLst/>
              </a:rPr>
              <a:t>: </a:t>
            </a:r>
            <a:r>
              <a:rPr lang="de-CH" sz="2000" b="0" i="0" u="none" strike="noStrike" dirty="0">
                <a:effectLst/>
              </a:rPr>
              <a:t> Organisation </a:t>
            </a:r>
            <a:r>
              <a:rPr lang="de-CH" sz="2000" b="0" i="0" u="none" strike="noStrike" dirty="0" err="1">
                <a:effectLst/>
              </a:rPr>
              <a:t>suisse</a:t>
            </a:r>
            <a:r>
              <a:rPr lang="de-CH" sz="2000" b="0" i="0" u="none" strike="noStrike" dirty="0">
                <a:effectLst/>
              </a:rPr>
              <a:t> des </a:t>
            </a:r>
            <a:r>
              <a:rPr lang="de-CH" sz="2000" b="0" i="0" u="none" strike="noStrike" dirty="0" err="1">
                <a:effectLst/>
              </a:rPr>
              <a:t>patients</a:t>
            </a:r>
            <a:r>
              <a:rPr lang="de-CH" sz="2000" b="0" i="0" u="none" strike="noStrike" dirty="0">
                <a:effectLst/>
              </a:rPr>
              <a:t> (OSP)</a:t>
            </a:r>
            <a:r>
              <a:rPr lang="de-CH" sz="2000" b="0" i="0" dirty="0">
                <a:effectLst/>
              </a:rPr>
              <a:t>, </a:t>
            </a:r>
            <a:r>
              <a:rPr lang="de-CH" sz="2000" b="0" i="0" u="none" strike="noStrike" dirty="0">
                <a:effectLst/>
              </a:rPr>
              <a:t>Beratungsgruppe für Verbands-Management B’VM AG</a:t>
            </a:r>
            <a:r>
              <a:rPr lang="de-CH" sz="2000" b="0" i="0" dirty="0">
                <a:effectLst/>
              </a:rPr>
              <a:t>, </a:t>
            </a:r>
            <a:r>
              <a:rPr lang="de-CH" sz="2000" b="0" i="0" u="none" strike="noStrike" dirty="0" err="1">
                <a:effectLst/>
              </a:rPr>
              <a:t>LerNetz</a:t>
            </a:r>
            <a:r>
              <a:rPr lang="de-CH" sz="2000" b="0" i="0" u="none" strike="noStrike" dirty="0">
                <a:effectLst/>
              </a:rPr>
              <a:t> AG</a:t>
            </a:r>
            <a:r>
              <a:rPr lang="de-CH" sz="2000" b="0" i="0" dirty="0">
                <a:effectLst/>
              </a:rPr>
              <a:t>, </a:t>
            </a:r>
            <a:r>
              <a:rPr lang="de-CH" sz="2000" b="0" i="0" u="none" strike="noStrike" dirty="0">
                <a:effectLst/>
              </a:rPr>
              <a:t>Fondation </a:t>
            </a:r>
            <a:r>
              <a:rPr lang="de-CH" sz="2000" b="0" i="0" u="none" strike="noStrike" dirty="0" err="1">
                <a:effectLst/>
              </a:rPr>
              <a:t>Sécurité</a:t>
            </a:r>
            <a:r>
              <a:rPr lang="de-CH" sz="2000" b="0" i="0" u="none" strike="noStrike" dirty="0">
                <a:effectLst/>
              </a:rPr>
              <a:t> des </a:t>
            </a:r>
            <a:r>
              <a:rPr lang="de-CH" sz="2000" b="0" i="0" u="none" strike="noStrike" dirty="0" err="1">
                <a:effectLst/>
              </a:rPr>
              <a:t>patients</a:t>
            </a:r>
            <a:r>
              <a:rPr lang="de-CH" sz="2000" b="0" i="0" u="none" strike="noStrike" dirty="0">
                <a:effectLst/>
              </a:rPr>
              <a:t> Suisse</a:t>
            </a:r>
            <a:r>
              <a:rPr lang="de-CH" sz="2000" b="0" i="0" dirty="0">
                <a:effectLst/>
              </a:rPr>
              <a:t>, </a:t>
            </a:r>
            <a:r>
              <a:rPr lang="de-CH" sz="2000" b="0" i="0" u="none" strike="noStrike" dirty="0">
                <a:effectLst/>
              </a:rPr>
              <a:t>Patientenstelle Zürich</a:t>
            </a:r>
          </a:p>
          <a:p>
            <a:pPr marL="0" indent="0">
              <a:lnSpc>
                <a:spcPct val="120000"/>
              </a:lnSpc>
              <a:buNone/>
            </a:pPr>
            <a:endParaRPr lang="de-CH" sz="2000" b="0" i="0" u="none" strike="noStrike" dirty="0">
              <a:effectLst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de-CH" sz="2400" b="1" dirty="0"/>
              <a:t>«PPI Plan </a:t>
            </a:r>
            <a:r>
              <a:rPr lang="de-CH" sz="2400" b="1" dirty="0" err="1"/>
              <a:t>d’action</a:t>
            </a:r>
            <a:r>
              <a:rPr lang="de-CH" sz="2400" b="1" dirty="0"/>
              <a:t>»</a:t>
            </a:r>
          </a:p>
          <a:p>
            <a:pPr>
              <a:lnSpc>
                <a:spcPct val="120000"/>
              </a:lnSpc>
            </a:pPr>
            <a:r>
              <a:rPr lang="fr-FR" sz="2000" i="0" dirty="0">
                <a:effectLst/>
              </a:rPr>
              <a:t>Attribution prévue en 2025 (appel d'offres ouvert le 23 juin 2025)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B729762-B3AE-356C-4A96-882FDF680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BD02F6B-D68C-CFD3-FB11-510638012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CFQ Point de presse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C8E6C6-06F1-BD02-284D-CF2D3361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22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3763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01E70-1049-7E90-46C4-01B0756A0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B3C28B-649D-A3BC-3919-F24DC67B8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6000" dirty="0"/>
              <a:t>Aides financières : projets concrets issus de la pratique pour la pratique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C8380C-73E4-9956-822E-4AEAE29F4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7F5FA5-0010-7C15-0375-67F7415E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CFQ Point de presse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1506D47-52C8-CCA7-78DA-DD4835C81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23</a:t>
            </a:fld>
            <a:endParaRPr lang="de-CH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BF29D15E-8B86-3701-C628-38E4721A4C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070932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B14DD-8E99-2EB3-2864-D8DD3BBDA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F1B16F-4F69-A0D4-10E5-2B2DF7E6D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704" y="313735"/>
            <a:ext cx="11013770" cy="1325563"/>
          </a:xfrm>
        </p:spPr>
        <p:txBody>
          <a:bodyPr>
            <a:normAutofit/>
          </a:bodyPr>
          <a:lstStyle/>
          <a:p>
            <a:r>
              <a:rPr lang="fr-FR" sz="3600" dirty="0"/>
              <a:t>Nouvelles aides financières 2024 : exemples choisis</a:t>
            </a:r>
            <a:endParaRPr lang="de-CH" sz="3600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D87ED5-839F-539B-C92A-31573E777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739" y="1822155"/>
            <a:ext cx="11080139" cy="435133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de-DE" sz="2400" b="1" dirty="0"/>
              <a:t>InterPark4Mi – </a:t>
            </a:r>
            <a:r>
              <a:rPr lang="fr-FR" sz="2400" b="1" dirty="0"/>
              <a:t>Prise en charge coordonnée des personnes atteintes de la maladie de Parkinson</a:t>
            </a:r>
            <a:br>
              <a:rPr lang="fr-FR" sz="2400" b="1" dirty="0"/>
            </a:br>
            <a:r>
              <a:rPr lang="de-DE" sz="2000" dirty="0"/>
              <a:t>Schweizer Parkinsonnetzwerk Mittelland, Bern</a:t>
            </a:r>
          </a:p>
          <a:p>
            <a:pPr>
              <a:lnSpc>
                <a:spcPct val="110000"/>
              </a:lnSpc>
            </a:pPr>
            <a:r>
              <a:rPr lang="en-US" sz="2400" b="1" dirty="0" err="1"/>
              <a:t>CIBOSurg</a:t>
            </a:r>
            <a:r>
              <a:rPr lang="en-US" sz="2400" b="1" dirty="0"/>
              <a:t> – </a:t>
            </a:r>
            <a:r>
              <a:rPr lang="fr-FR" sz="2400" b="1" dirty="0"/>
              <a:t>Utilisation de check-lists en chirurgie</a:t>
            </a:r>
            <a:br>
              <a:rPr lang="en-US" sz="2400" b="1" dirty="0"/>
            </a:br>
            <a:r>
              <a:rPr lang="en-US" sz="2000" dirty="0" err="1"/>
              <a:t>Universitätsspital</a:t>
            </a:r>
            <a:r>
              <a:rPr lang="en-US" sz="2000" dirty="0"/>
              <a:t> Basel</a:t>
            </a:r>
          </a:p>
          <a:p>
            <a:pPr>
              <a:lnSpc>
                <a:spcPct val="110000"/>
              </a:lnSpc>
            </a:pPr>
            <a:r>
              <a:rPr lang="fr-FR" sz="2400" b="1" dirty="0"/>
              <a:t>Diagnostic et surveillance des symptômes en psychiatrie des enfants et des adolescents</a:t>
            </a:r>
            <a:r>
              <a:rPr lang="de-DE" sz="2400" b="1" dirty="0"/>
              <a:t> </a:t>
            </a:r>
            <a:br>
              <a:rPr lang="de-DE" sz="2400" b="1" dirty="0"/>
            </a:br>
            <a:r>
              <a:rPr lang="de-DE" sz="2000" dirty="0"/>
              <a:t>Universitäre Psychiatrische Dienste, Bern</a:t>
            </a:r>
          </a:p>
          <a:p>
            <a:pPr>
              <a:lnSpc>
                <a:spcPct val="110000"/>
              </a:lnSpc>
            </a:pPr>
            <a:r>
              <a:rPr lang="fr-FR" sz="2400" b="1" dirty="0"/>
              <a:t>Indicateurs des disparités régionales en matière de soins : plan d'action pour le développement de la qualité</a:t>
            </a:r>
            <a:br>
              <a:rPr lang="de-DE" sz="2400" b="1" dirty="0"/>
            </a:br>
            <a:r>
              <a:rPr lang="de-DE" sz="2000" dirty="0"/>
              <a:t>Interface Politikberatung, Luzern</a:t>
            </a:r>
          </a:p>
          <a:p>
            <a:pPr>
              <a:lnSpc>
                <a:spcPct val="110000"/>
              </a:lnSpc>
            </a:pPr>
            <a:endParaRPr lang="de-DE" sz="2400" dirty="0"/>
          </a:p>
          <a:p>
            <a:pPr marL="0" indent="0">
              <a:lnSpc>
                <a:spcPct val="110000"/>
              </a:lnSpc>
              <a:buNone/>
            </a:pPr>
            <a:endParaRPr lang="de-CH" sz="24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4D63E49-E0F8-394E-119E-0320CB459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252B09A-A8E6-A5D0-9963-23D9A864F0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CFQ Point de presse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25D9414-333F-6A07-5F15-0B1CBCAFB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2850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326C9C-E8CD-746C-39B1-B0941C1F7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292" y="2002631"/>
            <a:ext cx="10515600" cy="2852737"/>
          </a:xfrm>
        </p:spPr>
        <p:txBody>
          <a:bodyPr anchor="ctr"/>
          <a:lstStyle/>
          <a:p>
            <a:r>
              <a:rPr lang="de-CH" dirty="0"/>
              <a:t>Merci pour </a:t>
            </a:r>
            <a:r>
              <a:rPr lang="de-CH" dirty="0" err="1"/>
              <a:t>votre</a:t>
            </a:r>
            <a:r>
              <a:rPr lang="de-CH" dirty="0"/>
              <a:t> </a:t>
            </a:r>
            <a:r>
              <a:rPr lang="de-CH" dirty="0" err="1"/>
              <a:t>attention</a:t>
            </a:r>
            <a:endParaRPr lang="de-CH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4F7CE70-BD90-57ED-F300-3B31A255FB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6667A9-6767-2C78-AE3F-E4FB4F5A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0204B8-8E6B-25F9-43F9-821C39853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CFQ Point de presse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B35E807-E1D3-1C9E-B2B4-3291D61A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7576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9F5ED5-31CC-4CF9-98AE-E28A6C604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Contexte du développement de la qualité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C75BE0-DD9D-446A-BE76-E33223967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4043CC-C84C-4D89-A56B-10D1BD025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CFQ Point de presse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35C886-AACC-4044-ABD8-357EFD8D1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3</a:t>
            </a:fld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A5A6ECE-ED28-90DD-C11E-E81DF373B0F6}"/>
              </a:ext>
            </a:extLst>
          </p:cNvPr>
          <p:cNvSpPr txBox="1"/>
          <p:nvPr/>
        </p:nvSpPr>
        <p:spPr>
          <a:xfrm>
            <a:off x="947737" y="1808163"/>
            <a:ext cx="10559137" cy="4659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>
              <a:lnSpc>
                <a:spcPct val="110000"/>
              </a:lnSpc>
            </a:pPr>
            <a:r>
              <a:rPr lang="fr-FR" sz="2400" dirty="0"/>
              <a:t>De nombreuses initiatives et activités partielles, mais peu coordonnées, existent au niveau national, régional et local.</a:t>
            </a:r>
          </a:p>
          <a:p>
            <a:pPr>
              <a:buNone/>
            </a:pPr>
            <a:br>
              <a:rPr lang="de-DE" sz="2400" dirty="0"/>
            </a:br>
            <a:r>
              <a:rPr lang="fr-FR" sz="2000" dirty="0"/>
              <a:t>Exemples au niveau national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Association nationale pour le développement de la qualité dans les hôpitaux et les cliniques ANQ</a:t>
            </a:r>
            <a:endParaRPr lang="fr-F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Mesures obligatoires, (mais) uniquement dans les hôpitaux et les cliniques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Données propriétaires, c'est-à-dire que l’utilisation des données, en dehors de l'organisme responsable, est possible seulement sous conditions restreintes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Fondation Sécurité des patients Suisse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Coordination à l'échelle nationale, (mais) uniquement pour les thèmes liés à la sécurité des patients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/>
              <a:t>Divers registres (p. ex. registre SIRIS)</a:t>
            </a:r>
            <a:endParaRPr lang="fr-FR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2000" dirty="0"/>
              <a:t>Souvent des initiatives privées, données propriétaires</a:t>
            </a:r>
          </a:p>
        </p:txBody>
      </p:sp>
    </p:spTree>
    <p:extLst>
      <p:ext uri="{BB962C8B-B14F-4D97-AF65-F5344CB8AC3E}">
        <p14:creationId xmlns:p14="http://schemas.microsoft.com/office/powerpoint/2010/main" val="287052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Cadre du Conseil </a:t>
            </a:r>
            <a:r>
              <a:rPr lang="de-CH" dirty="0" err="1"/>
              <a:t>fédéral</a:t>
            </a:r>
            <a:endParaRPr lang="de-CH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733E1AE0-4BE9-4B79-A733-2755E0B380A1}"/>
              </a:ext>
            </a:extLst>
          </p:cNvPr>
          <p:cNvSpPr txBox="1">
            <a:spLocks/>
          </p:cNvSpPr>
          <p:nvPr/>
        </p:nvSpPr>
        <p:spPr>
          <a:xfrm>
            <a:off x="2865411" y="1808163"/>
            <a:ext cx="5811326" cy="4548187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CH" sz="4400" b="1" dirty="0"/>
              <a:t>Santé 2030</a:t>
            </a:r>
            <a:br>
              <a:rPr lang="de-CH" sz="3600" b="1" dirty="0"/>
            </a:br>
            <a:r>
              <a:rPr lang="de-CH" sz="2400" dirty="0" err="1"/>
              <a:t>Stratégie</a:t>
            </a:r>
            <a:r>
              <a:rPr lang="de-CH" sz="2400" dirty="0"/>
              <a:t> du Conseil </a:t>
            </a:r>
            <a:r>
              <a:rPr lang="de-CH" sz="2400" dirty="0" err="1"/>
              <a:t>fédéral</a:t>
            </a:r>
            <a:r>
              <a:rPr lang="de-CH" sz="2400" dirty="0"/>
              <a:t> en </a:t>
            </a:r>
            <a:r>
              <a:rPr lang="de-CH" sz="2400" dirty="0" err="1"/>
              <a:t>matière</a:t>
            </a:r>
            <a:r>
              <a:rPr lang="de-CH" sz="2400" dirty="0"/>
              <a:t> de </a:t>
            </a:r>
            <a:r>
              <a:rPr lang="de-CH" sz="2400" dirty="0" err="1"/>
              <a:t>politique</a:t>
            </a:r>
            <a:r>
              <a:rPr lang="de-CH" sz="2400" dirty="0"/>
              <a:t> de la </a:t>
            </a:r>
            <a:r>
              <a:rPr lang="de-CH" sz="2400" dirty="0" err="1"/>
              <a:t>santé</a:t>
            </a:r>
            <a:r>
              <a:rPr lang="de-CH" sz="2400" dirty="0"/>
              <a:t> 2020-2030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de-CH" sz="3600" dirty="0"/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CH" sz="4400" b="1" dirty="0" err="1"/>
              <a:t>Stratégie</a:t>
            </a:r>
            <a:r>
              <a:rPr lang="de-CH" sz="4400" b="1" dirty="0"/>
              <a:t> qualité </a:t>
            </a:r>
            <a:br>
              <a:rPr lang="de-CH" sz="3600" b="1" dirty="0"/>
            </a:br>
            <a:r>
              <a:rPr lang="de-CH" sz="2400" dirty="0" err="1"/>
              <a:t>Stratégie</a:t>
            </a:r>
            <a:r>
              <a:rPr lang="de-CH" sz="2400" dirty="0"/>
              <a:t> de </a:t>
            </a:r>
            <a:r>
              <a:rPr lang="de-CH" sz="2400" dirty="0" err="1"/>
              <a:t>développement</a:t>
            </a:r>
            <a:r>
              <a:rPr lang="de-CH" sz="2400" dirty="0"/>
              <a:t> de la qualité </a:t>
            </a:r>
            <a:r>
              <a:rPr lang="de-CH" sz="2400" dirty="0" err="1"/>
              <a:t>dans</a:t>
            </a:r>
            <a:r>
              <a:rPr lang="de-CH" sz="2400" dirty="0"/>
              <a:t> </a:t>
            </a:r>
            <a:r>
              <a:rPr lang="de-CH" sz="2400" dirty="0" err="1"/>
              <a:t>l'assurance-maladie</a:t>
            </a:r>
            <a:r>
              <a:rPr lang="de-CH" sz="2400" dirty="0"/>
              <a:t>  </a:t>
            </a: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de-CH" sz="3600" dirty="0"/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CH" sz="4400" b="1" dirty="0" err="1"/>
              <a:t>Objectifs</a:t>
            </a:r>
            <a:r>
              <a:rPr lang="de-CH" sz="4400" b="1" dirty="0"/>
              <a:t> </a:t>
            </a:r>
            <a:r>
              <a:rPr lang="de-CH" sz="4400" b="1" dirty="0" err="1"/>
              <a:t>quadriennaux</a:t>
            </a:r>
            <a:r>
              <a:rPr lang="de-CH" sz="4400" b="1" dirty="0"/>
              <a:t> </a:t>
            </a:r>
            <a:br>
              <a:rPr lang="de-CH" sz="3600" b="1" dirty="0"/>
            </a:br>
            <a:r>
              <a:rPr lang="de-CH" sz="2400" dirty="0" err="1"/>
              <a:t>Objectifs</a:t>
            </a:r>
            <a:r>
              <a:rPr lang="de-CH" sz="2400" dirty="0"/>
              <a:t> du Conseil </a:t>
            </a:r>
            <a:r>
              <a:rPr lang="de-CH" sz="2400" dirty="0" err="1"/>
              <a:t>fédéral</a:t>
            </a:r>
            <a:r>
              <a:rPr lang="de-CH" sz="2400" dirty="0"/>
              <a:t> pour le </a:t>
            </a:r>
            <a:r>
              <a:rPr lang="de-CH" sz="2400" dirty="0" err="1"/>
              <a:t>développement</a:t>
            </a:r>
            <a:r>
              <a:rPr lang="de-CH" sz="2400" dirty="0"/>
              <a:t> de la qualité 2025-2028 </a:t>
            </a:r>
            <a:r>
              <a:rPr lang="de-CH" sz="2400" dirty="0" err="1"/>
              <a:t>dans</a:t>
            </a:r>
            <a:r>
              <a:rPr lang="de-CH" sz="2400" dirty="0"/>
              <a:t> le </a:t>
            </a:r>
            <a:r>
              <a:rPr lang="de-CH" sz="2400" dirty="0" err="1"/>
              <a:t>cadre</a:t>
            </a:r>
            <a:r>
              <a:rPr lang="de-CH" sz="2400" dirty="0"/>
              <a:t> de </a:t>
            </a:r>
            <a:r>
              <a:rPr lang="de-CH" sz="2400" dirty="0" err="1"/>
              <a:t>l'assurance</a:t>
            </a:r>
            <a:r>
              <a:rPr lang="de-CH" sz="2400" dirty="0"/>
              <a:t> </a:t>
            </a:r>
            <a:r>
              <a:rPr lang="de-CH" sz="2400" dirty="0" err="1"/>
              <a:t>obligatoire</a:t>
            </a:r>
            <a:r>
              <a:rPr lang="de-CH" sz="2400" dirty="0"/>
              <a:t> des </a:t>
            </a:r>
            <a:r>
              <a:rPr lang="de-CH" sz="2400" dirty="0" err="1"/>
              <a:t>soins</a:t>
            </a:r>
            <a:endParaRPr lang="de-CH" sz="2400" dirty="0"/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CH" sz="3600" dirty="0"/>
              <a:t> </a:t>
            </a:r>
          </a:p>
          <a:p>
            <a:pPr marL="0" indent="0"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de-CH" sz="4400" b="1" dirty="0" err="1"/>
              <a:t>Objectifs</a:t>
            </a:r>
            <a:r>
              <a:rPr lang="de-CH" sz="4400" b="1" dirty="0"/>
              <a:t> </a:t>
            </a:r>
            <a:r>
              <a:rPr lang="de-CH" sz="4400" b="1" dirty="0" err="1"/>
              <a:t>annuels</a:t>
            </a:r>
            <a:r>
              <a:rPr lang="de-CH" sz="4400" b="1" dirty="0"/>
              <a:t> de la CFQ</a:t>
            </a:r>
            <a:br>
              <a:rPr lang="de-CH" sz="3600" b="1" dirty="0"/>
            </a:br>
            <a:r>
              <a:rPr lang="de-CH" sz="2400" dirty="0" err="1"/>
              <a:t>approuvés</a:t>
            </a:r>
            <a:r>
              <a:rPr lang="de-CH" sz="2400" dirty="0"/>
              <a:t> par le Conseil </a:t>
            </a:r>
            <a:r>
              <a:rPr lang="de-CH" sz="2400" dirty="0" err="1"/>
              <a:t>fédéral</a:t>
            </a:r>
            <a:endParaRPr lang="de-CH" sz="2400" dirty="0"/>
          </a:p>
        </p:txBody>
      </p:sp>
      <p:sp>
        <p:nvSpPr>
          <p:cNvPr id="11" name="Pfeil nach unten 2">
            <a:extLst>
              <a:ext uri="{FF2B5EF4-FFF2-40B4-BE49-F238E27FC236}">
                <a16:creationId xmlns:a16="http://schemas.microsoft.com/office/drawing/2014/main" id="{8CF294E9-23E5-4BDD-8BD9-D05D93FC210A}"/>
              </a:ext>
            </a:extLst>
          </p:cNvPr>
          <p:cNvSpPr/>
          <p:nvPr/>
        </p:nvSpPr>
        <p:spPr bwMode="auto">
          <a:xfrm>
            <a:off x="5625195" y="2851474"/>
            <a:ext cx="288032" cy="288032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pitchFamily="18" charset="0"/>
            </a:endParaRPr>
          </a:p>
        </p:txBody>
      </p:sp>
      <p:sp>
        <p:nvSpPr>
          <p:cNvPr id="12" name="Pfeil nach unten 4">
            <a:extLst>
              <a:ext uri="{FF2B5EF4-FFF2-40B4-BE49-F238E27FC236}">
                <a16:creationId xmlns:a16="http://schemas.microsoft.com/office/drawing/2014/main" id="{6D4788FF-6362-4E6E-A399-B8B48C32F85C}"/>
              </a:ext>
            </a:extLst>
          </p:cNvPr>
          <p:cNvSpPr/>
          <p:nvPr/>
        </p:nvSpPr>
        <p:spPr bwMode="auto">
          <a:xfrm>
            <a:off x="5625195" y="4017952"/>
            <a:ext cx="288032" cy="288032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pitchFamily="18" charset="0"/>
            </a:endParaRPr>
          </a:p>
        </p:txBody>
      </p:sp>
      <p:sp>
        <p:nvSpPr>
          <p:cNvPr id="13" name="Pfeil nach unten 5">
            <a:extLst>
              <a:ext uri="{FF2B5EF4-FFF2-40B4-BE49-F238E27FC236}">
                <a16:creationId xmlns:a16="http://schemas.microsoft.com/office/drawing/2014/main" id="{7F58E496-4953-407F-A10E-C411133AAFC1}"/>
              </a:ext>
            </a:extLst>
          </p:cNvPr>
          <p:cNvSpPr/>
          <p:nvPr/>
        </p:nvSpPr>
        <p:spPr bwMode="auto">
          <a:xfrm>
            <a:off x="5625195" y="5195541"/>
            <a:ext cx="288032" cy="288032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>
              <a:latin typeface="Times" pitchFamily="18" charset="0"/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9D611B8-E079-0F76-C8BF-7E3F9F63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8A7C48-F230-4B39-D5EC-E862CDB8B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CFQ Point de </a:t>
            </a:r>
            <a:r>
              <a:rPr lang="en-US" dirty="0" err="1"/>
              <a:t>presse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1CECD27-1541-F412-68BA-910038B0C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4</a:t>
            </a:fld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392C151-F012-A48E-3DE6-64F9290848CF}"/>
              </a:ext>
            </a:extLst>
          </p:cNvPr>
          <p:cNvSpPr txBox="1"/>
          <p:nvPr/>
        </p:nvSpPr>
        <p:spPr>
          <a:xfrm>
            <a:off x="8850910" y="5471066"/>
            <a:ext cx="3260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Conventions </a:t>
            </a:r>
            <a:r>
              <a:rPr kumimoji="0" lang="de-DE" sz="2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qualité</a:t>
            </a:r>
            <a:r>
              <a:rPr kumimoji="0" lang="de-DE" sz="2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lang="fr-FR" sz="1500" b="0" i="0" dirty="0">
                <a:effectLst/>
              </a:rPr>
              <a:t>fédérations des fournisseurs de prestations et des assureurs</a:t>
            </a:r>
            <a:endParaRPr kumimoji="0" lang="de-DE" sz="15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Pfeil nach unten 4">
            <a:extLst>
              <a:ext uri="{FF2B5EF4-FFF2-40B4-BE49-F238E27FC236}">
                <a16:creationId xmlns:a16="http://schemas.microsoft.com/office/drawing/2014/main" id="{B9CD19CD-6074-6D3D-1FF9-D724261DF0C9}"/>
              </a:ext>
            </a:extLst>
          </p:cNvPr>
          <p:cNvSpPr/>
          <p:nvPr/>
        </p:nvSpPr>
        <p:spPr bwMode="auto">
          <a:xfrm>
            <a:off x="10192963" y="5195541"/>
            <a:ext cx="288032" cy="288032"/>
          </a:xfrm>
          <a:prstGeom prst="down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CH" sz="2400" dirty="0"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703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0DE334-F4D5-4E3D-922A-F6200ED060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Financement des activités de la CFQ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D585064-7F03-4803-9E7E-511055582EA8}"/>
              </a:ext>
            </a:extLst>
          </p:cNvPr>
          <p:cNvGrpSpPr/>
          <p:nvPr/>
        </p:nvGrpSpPr>
        <p:grpSpPr>
          <a:xfrm>
            <a:off x="2355570" y="1797408"/>
            <a:ext cx="7476182" cy="3653823"/>
            <a:chOff x="1403647" y="1871580"/>
            <a:chExt cx="7835320" cy="3386705"/>
          </a:xfrm>
        </p:grpSpPr>
        <p:grpSp>
          <p:nvGrpSpPr>
            <p:cNvPr id="8" name="Gruppieren 7">
              <a:extLst>
                <a:ext uri="{FF2B5EF4-FFF2-40B4-BE49-F238E27FC236}">
                  <a16:creationId xmlns:a16="http://schemas.microsoft.com/office/drawing/2014/main" id="{293A3B07-6D72-44AE-BE03-809A8ECECEE0}"/>
                </a:ext>
              </a:extLst>
            </p:cNvPr>
            <p:cNvGrpSpPr/>
            <p:nvPr/>
          </p:nvGrpSpPr>
          <p:grpSpPr>
            <a:xfrm>
              <a:off x="1403647" y="1871580"/>
              <a:ext cx="7835320" cy="1622651"/>
              <a:chOff x="1296987" y="2218034"/>
              <a:chExt cx="8769722" cy="1622651"/>
            </a:xfrm>
          </p:grpSpPr>
          <p:sp>
            <p:nvSpPr>
              <p:cNvPr id="15" name="Abgerundetes Rechteck 40">
                <a:extLst>
                  <a:ext uri="{FF2B5EF4-FFF2-40B4-BE49-F238E27FC236}">
                    <a16:creationId xmlns:a16="http://schemas.microsoft.com/office/drawing/2014/main" id="{BFA13C20-A0F6-4566-9823-48B807CEDCE1}"/>
                  </a:ext>
                </a:extLst>
              </p:cNvPr>
              <p:cNvSpPr/>
              <p:nvPr/>
            </p:nvSpPr>
            <p:spPr bwMode="auto">
              <a:xfrm>
                <a:off x="1296987" y="3002165"/>
                <a:ext cx="8769722" cy="83852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2000" b="1" dirty="0" err="1">
                    <a:latin typeface="+mn-lt"/>
                  </a:rPr>
                  <a:t>Crédit global accordé par l'Assemblée fédérale</a:t>
                </a:r>
                <a:endParaRPr lang="en-US" sz="2000" b="1" dirty="0">
                  <a:latin typeface="+mn-lt"/>
                </a:endParaRPr>
              </a:p>
              <a:p>
                <a:pPr algn="ctr"/>
                <a:r>
                  <a:rPr lang="de-CH" sz="2000" b="1" dirty="0" err="1">
                    <a:latin typeface="+mn-lt"/>
                  </a:rPr>
                  <a:t>environ</a:t>
                </a:r>
                <a:r>
                  <a:rPr lang="de-CH" sz="2000" b="1" dirty="0">
                    <a:latin typeface="+mn-lt"/>
                  </a:rPr>
                  <a:t> 47 millions de CHF pour 2025-2028</a:t>
                </a:r>
              </a:p>
            </p:txBody>
          </p:sp>
          <p:sp>
            <p:nvSpPr>
              <p:cNvPr id="16" name="Abgerundetes Rechteck 41">
                <a:extLst>
                  <a:ext uri="{FF2B5EF4-FFF2-40B4-BE49-F238E27FC236}">
                    <a16:creationId xmlns:a16="http://schemas.microsoft.com/office/drawing/2014/main" id="{DB2088AB-1A6B-445B-B8CC-A129730E22D8}"/>
                  </a:ext>
                </a:extLst>
              </p:cNvPr>
              <p:cNvSpPr/>
              <p:nvPr/>
            </p:nvSpPr>
            <p:spPr bwMode="auto">
              <a:xfrm>
                <a:off x="1296987" y="2218034"/>
                <a:ext cx="8769722" cy="675536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de-CH" sz="2000" b="1" dirty="0">
                    <a:latin typeface="+mn-lt"/>
                  </a:rPr>
                  <a:t>Cadre financier légal de la Confédération</a:t>
                </a:r>
                <a:endParaRPr kumimoji="0" lang="de-CH" sz="2000" b="1" i="0" u="none" strike="noStrike" cap="none" normalizeH="0" baseline="0" dirty="0">
                  <a:ln>
                    <a:noFill/>
                  </a:ln>
                  <a:effectLst/>
                  <a:latin typeface="+mn-lt"/>
                </a:endParaRPr>
              </a:p>
            </p:txBody>
          </p:sp>
        </p:grpSp>
        <p:sp>
          <p:nvSpPr>
            <p:cNvPr id="9" name="Pfeil nach unten 31">
              <a:extLst>
                <a:ext uri="{FF2B5EF4-FFF2-40B4-BE49-F238E27FC236}">
                  <a16:creationId xmlns:a16="http://schemas.microsoft.com/office/drawing/2014/main" id="{B90A08CD-B6CB-4141-B2C8-16EBA6CAE86A}"/>
                </a:ext>
              </a:extLst>
            </p:cNvPr>
            <p:cNvSpPr/>
            <p:nvPr/>
          </p:nvSpPr>
          <p:spPr bwMode="auto">
            <a:xfrm rot="18900000">
              <a:off x="2543350" y="3854205"/>
              <a:ext cx="708203" cy="1404080"/>
            </a:xfrm>
            <a:prstGeom prst="downArrow">
              <a:avLst>
                <a:gd name="adj1" fmla="val 73029"/>
                <a:gd name="adj2" fmla="val 50000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0" name="Pfeil nach unten 32">
              <a:extLst>
                <a:ext uri="{FF2B5EF4-FFF2-40B4-BE49-F238E27FC236}">
                  <a16:creationId xmlns:a16="http://schemas.microsoft.com/office/drawing/2014/main" id="{4DCEC341-5A35-4B89-AA64-72E5AEE6E75D}"/>
                </a:ext>
              </a:extLst>
            </p:cNvPr>
            <p:cNvSpPr/>
            <p:nvPr/>
          </p:nvSpPr>
          <p:spPr bwMode="auto">
            <a:xfrm rot="2700000">
              <a:off x="7524570" y="3751972"/>
              <a:ext cx="630566" cy="1580860"/>
            </a:xfrm>
            <a:prstGeom prst="downArrow">
              <a:avLst>
                <a:gd name="adj1" fmla="val 73029"/>
                <a:gd name="adj2" fmla="val 50000"/>
              </a:avLst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1" name="Pfeil nach unten 33">
              <a:extLst>
                <a:ext uri="{FF2B5EF4-FFF2-40B4-BE49-F238E27FC236}">
                  <a16:creationId xmlns:a16="http://schemas.microsoft.com/office/drawing/2014/main" id="{B4161600-F1B9-419E-8584-0732D9094282}"/>
                </a:ext>
              </a:extLst>
            </p:cNvPr>
            <p:cNvSpPr/>
            <p:nvPr/>
          </p:nvSpPr>
          <p:spPr bwMode="auto">
            <a:xfrm>
              <a:off x="4991308" y="4144765"/>
              <a:ext cx="708203" cy="923802"/>
            </a:xfrm>
            <a:prstGeom prst="downArrow">
              <a:avLst>
                <a:gd name="adj1" fmla="val 73029"/>
                <a:gd name="adj2" fmla="val 50000"/>
              </a:avLst>
            </a:prstGeom>
            <a:solidFill>
              <a:srgbClr val="BECEE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" pitchFamily="18" charset="0"/>
              </a:endParaRPr>
            </a:p>
          </p:txBody>
        </p:sp>
        <p:sp>
          <p:nvSpPr>
            <p:cNvPr id="12" name="Abgerundetes Rechteck 15">
              <a:extLst>
                <a:ext uri="{FF2B5EF4-FFF2-40B4-BE49-F238E27FC236}">
                  <a16:creationId xmlns:a16="http://schemas.microsoft.com/office/drawing/2014/main" id="{F0996929-F262-436D-8FF4-6E5FAC1E792E}"/>
                </a:ext>
              </a:extLst>
            </p:cNvPr>
            <p:cNvSpPr/>
            <p:nvPr/>
          </p:nvSpPr>
          <p:spPr bwMode="auto">
            <a:xfrm>
              <a:off x="4119206" y="3602826"/>
              <a:ext cx="2452408" cy="838519"/>
            </a:xfrm>
            <a:prstGeom prst="roundRect">
              <a:avLst/>
            </a:prstGeom>
            <a:solidFill>
              <a:srgbClr val="BECEE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2000" b="1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Cantons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CH" sz="2000" b="1" dirty="0">
                  <a:latin typeface="+mn-lt"/>
                </a:rPr>
                <a:t>1/3</a:t>
              </a:r>
              <a:endParaRPr kumimoji="0" lang="de-CH" sz="2000" b="1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13" name="Abgerundetes Rechteck 38">
              <a:extLst>
                <a:ext uri="{FF2B5EF4-FFF2-40B4-BE49-F238E27FC236}">
                  <a16:creationId xmlns:a16="http://schemas.microsoft.com/office/drawing/2014/main" id="{8AC2A8CB-9B24-44CE-AAB3-9E51D0277513}"/>
                </a:ext>
              </a:extLst>
            </p:cNvPr>
            <p:cNvSpPr/>
            <p:nvPr/>
          </p:nvSpPr>
          <p:spPr bwMode="auto">
            <a:xfrm>
              <a:off x="1403648" y="3608933"/>
              <a:ext cx="2452408" cy="83851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2000" b="1" i="0" u="none" strike="noStrike" cap="none" normalizeH="0" baseline="0" dirty="0">
                  <a:ln>
                    <a:noFill/>
                  </a:ln>
                  <a:effectLst/>
                  <a:latin typeface="+mn-lt"/>
                </a:rPr>
                <a:t>Confédération</a:t>
              </a: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CH" sz="2000" b="1" dirty="0">
                  <a:latin typeface="+mn-lt"/>
                </a:rPr>
                <a:t>1/3</a:t>
              </a:r>
              <a:endParaRPr kumimoji="0" lang="de-CH" sz="2000" b="1" i="0" u="none" strike="noStrike" cap="none" normalizeH="0" baseline="0" dirty="0">
                <a:ln>
                  <a:noFill/>
                </a:ln>
                <a:effectLst/>
                <a:latin typeface="+mn-lt"/>
              </a:endParaRPr>
            </a:p>
          </p:txBody>
        </p:sp>
        <p:sp>
          <p:nvSpPr>
            <p:cNvPr id="14" name="Abgerundetes Rechteck 39">
              <a:extLst>
                <a:ext uri="{FF2B5EF4-FFF2-40B4-BE49-F238E27FC236}">
                  <a16:creationId xmlns:a16="http://schemas.microsoft.com/office/drawing/2014/main" id="{C2973F23-DCBC-4F96-8835-8483E338EB75}"/>
                </a:ext>
              </a:extLst>
            </p:cNvPr>
            <p:cNvSpPr/>
            <p:nvPr/>
          </p:nvSpPr>
          <p:spPr bwMode="auto">
            <a:xfrm>
              <a:off x="6786559" y="3602826"/>
              <a:ext cx="2452408" cy="838519"/>
            </a:xfrm>
            <a:prstGeom prst="round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de-CH" sz="2000" b="1" i="0" u="none" strike="noStrike" cap="none" normalizeH="0" baseline="0" dirty="0" err="1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</a:rPr>
                <a:t>Assureurs</a:t>
              </a:r>
              <a:endParaRPr kumimoji="0" lang="de-CH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de-CH" sz="2000" b="1" dirty="0">
                  <a:solidFill>
                    <a:schemeClr val="bg1"/>
                  </a:solidFill>
                  <a:latin typeface="+mn-lt"/>
                </a:rPr>
                <a:t>1/3</a:t>
              </a:r>
              <a:endParaRPr kumimoji="0" lang="de-CH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endParaRPr>
            </a:p>
          </p:txBody>
        </p:sp>
      </p:grpSp>
      <p:sp>
        <p:nvSpPr>
          <p:cNvPr id="17" name="Freihandform 26">
            <a:extLst>
              <a:ext uri="{FF2B5EF4-FFF2-40B4-BE49-F238E27FC236}">
                <a16:creationId xmlns:a16="http://schemas.microsoft.com/office/drawing/2014/main" id="{9D1C1EF7-A1FF-402F-9D31-DDFC02A77D51}"/>
              </a:ext>
            </a:extLst>
          </p:cNvPr>
          <p:cNvSpPr/>
          <p:nvPr/>
        </p:nvSpPr>
        <p:spPr bwMode="auto">
          <a:xfrm>
            <a:off x="5200650" y="5293836"/>
            <a:ext cx="1781175" cy="938689"/>
          </a:xfrm>
          <a:custGeom>
            <a:avLst/>
            <a:gdLst>
              <a:gd name="connsiteX0" fmla="*/ 144016 w 3528392"/>
              <a:gd name="connsiteY0" fmla="*/ 0 h 3636404"/>
              <a:gd name="connsiteX1" fmla="*/ 1764196 w 3528392"/>
              <a:gd name="connsiteY1" fmla="*/ 0 h 3636404"/>
              <a:gd name="connsiteX2" fmla="*/ 3384376 w 3528392"/>
              <a:gd name="connsiteY2" fmla="*/ 0 h 3636404"/>
              <a:gd name="connsiteX3" fmla="*/ 3384376 w 3528392"/>
              <a:gd name="connsiteY3" fmla="*/ 864096 h 3636404"/>
              <a:gd name="connsiteX4" fmla="*/ 3279511 w 3528392"/>
              <a:gd name="connsiteY4" fmla="*/ 864096 h 3636404"/>
              <a:gd name="connsiteX5" fmla="*/ 3315463 w 3528392"/>
              <a:gd name="connsiteY5" fmla="*/ 923275 h 3636404"/>
              <a:gd name="connsiteX6" fmla="*/ 3514218 w 3528392"/>
              <a:gd name="connsiteY6" fmla="*/ 1539502 h 3636404"/>
              <a:gd name="connsiteX7" fmla="*/ 3521579 w 3528392"/>
              <a:gd name="connsiteY7" fmla="*/ 1656184 h 3636404"/>
              <a:gd name="connsiteX8" fmla="*/ 3528392 w 3528392"/>
              <a:gd name="connsiteY8" fmla="*/ 1656184 h 3636404"/>
              <a:gd name="connsiteX9" fmla="*/ 3528392 w 3528392"/>
              <a:gd name="connsiteY9" fmla="*/ 1764196 h 3636404"/>
              <a:gd name="connsiteX10" fmla="*/ 3528392 w 3528392"/>
              <a:gd name="connsiteY10" fmla="*/ 3528392 h 3636404"/>
              <a:gd name="connsiteX11" fmla="*/ 1764196 w 3528392"/>
              <a:gd name="connsiteY11" fmla="*/ 3636404 h 3636404"/>
              <a:gd name="connsiteX12" fmla="*/ 0 w 3528392"/>
              <a:gd name="connsiteY12" fmla="*/ 3528392 h 3636404"/>
              <a:gd name="connsiteX13" fmla="*/ 0 w 3528392"/>
              <a:gd name="connsiteY13" fmla="*/ 1764196 h 3636404"/>
              <a:gd name="connsiteX14" fmla="*/ 0 w 3528392"/>
              <a:gd name="connsiteY14" fmla="*/ 1656184 h 3636404"/>
              <a:gd name="connsiteX15" fmla="*/ 6814 w 3528392"/>
              <a:gd name="connsiteY15" fmla="*/ 1656184 h 3636404"/>
              <a:gd name="connsiteX16" fmla="*/ 14174 w 3528392"/>
              <a:gd name="connsiteY16" fmla="*/ 1539502 h 3636404"/>
              <a:gd name="connsiteX17" fmla="*/ 212929 w 3528392"/>
              <a:gd name="connsiteY17" fmla="*/ 923275 h 3636404"/>
              <a:gd name="connsiteX18" fmla="*/ 248881 w 3528392"/>
              <a:gd name="connsiteY18" fmla="*/ 864096 h 3636404"/>
              <a:gd name="connsiteX19" fmla="*/ 144016 w 3528392"/>
              <a:gd name="connsiteY19" fmla="*/ 864096 h 3636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528392" h="3636404">
                <a:moveTo>
                  <a:pt x="144016" y="0"/>
                </a:moveTo>
                <a:lnTo>
                  <a:pt x="1764196" y="0"/>
                </a:lnTo>
                <a:lnTo>
                  <a:pt x="3384376" y="0"/>
                </a:lnTo>
                <a:lnTo>
                  <a:pt x="3384376" y="864096"/>
                </a:lnTo>
                <a:lnTo>
                  <a:pt x="3279511" y="864096"/>
                </a:lnTo>
                <a:lnTo>
                  <a:pt x="3315463" y="923275"/>
                </a:lnTo>
                <a:cubicBezTo>
                  <a:pt x="3417310" y="1110756"/>
                  <a:pt x="3486159" y="1318763"/>
                  <a:pt x="3514218" y="1539502"/>
                </a:cubicBezTo>
                <a:lnTo>
                  <a:pt x="3521579" y="1656184"/>
                </a:lnTo>
                <a:lnTo>
                  <a:pt x="3528392" y="1656184"/>
                </a:lnTo>
                <a:lnTo>
                  <a:pt x="3528392" y="1764196"/>
                </a:lnTo>
                <a:lnTo>
                  <a:pt x="3528392" y="3528392"/>
                </a:lnTo>
                <a:cubicBezTo>
                  <a:pt x="3528392" y="3588045"/>
                  <a:pt x="2738535" y="3636404"/>
                  <a:pt x="1764196" y="3636404"/>
                </a:cubicBezTo>
                <a:cubicBezTo>
                  <a:pt x="789857" y="3636404"/>
                  <a:pt x="0" y="3588045"/>
                  <a:pt x="0" y="3528392"/>
                </a:cubicBezTo>
                <a:lnTo>
                  <a:pt x="0" y="1764196"/>
                </a:lnTo>
                <a:lnTo>
                  <a:pt x="0" y="1656184"/>
                </a:lnTo>
                <a:lnTo>
                  <a:pt x="6814" y="1656184"/>
                </a:lnTo>
                <a:lnTo>
                  <a:pt x="14174" y="1539502"/>
                </a:lnTo>
                <a:cubicBezTo>
                  <a:pt x="42234" y="1318763"/>
                  <a:pt x="111084" y="1110756"/>
                  <a:pt x="212929" y="923275"/>
                </a:cubicBezTo>
                <a:lnTo>
                  <a:pt x="248881" y="864096"/>
                </a:lnTo>
                <a:lnTo>
                  <a:pt x="144016" y="864096"/>
                </a:lnTo>
                <a:close/>
              </a:path>
            </a:pathLst>
          </a:custGeom>
          <a:gradFill>
            <a:gsLst>
              <a:gs pos="0">
                <a:srgbClr val="0070C0"/>
              </a:gs>
              <a:gs pos="30000">
                <a:srgbClr val="BECEEB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CH" sz="2400" b="1" dirty="0">
                <a:latin typeface="+mj-lt"/>
              </a:rPr>
              <a:t>CFQ</a:t>
            </a:r>
            <a:endParaRPr kumimoji="0" lang="de-CH" sz="2400" b="1" i="0" u="none" strike="noStrike" cap="none" normalizeH="0" baseline="0" dirty="0">
              <a:ln>
                <a:noFill/>
              </a:ln>
              <a:effectLst/>
              <a:latin typeface="+mj-lt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AA379EA-591E-6BF9-1A80-6B165E1E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CFQ Point de </a:t>
            </a:r>
            <a:r>
              <a:rPr lang="en-US" dirty="0" err="1"/>
              <a:t>presse</a:t>
            </a:r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6B61326-8707-1506-3855-3D0C231BE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8266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80C0DF-24E3-4184-850C-4DAB505A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Instruments de la CFQ (</a:t>
            </a:r>
            <a:r>
              <a:rPr lang="de-CH" dirty="0" err="1"/>
              <a:t>LAMal</a:t>
            </a:r>
            <a:r>
              <a:rPr lang="de-CH" dirty="0"/>
              <a:t> art. 58</a:t>
            </a:r>
            <a:r>
              <a:rPr lang="de-CH" i="1" dirty="0"/>
              <a:t>c</a:t>
            </a:r>
            <a:r>
              <a:rPr lang="de-CH" dirty="0"/>
              <a:t>)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14B6C5B4-C265-4F20-9CB9-D37788763223}"/>
              </a:ext>
            </a:extLst>
          </p:cNvPr>
          <p:cNvSpPr txBox="1">
            <a:spLocks/>
          </p:cNvSpPr>
          <p:nvPr/>
        </p:nvSpPr>
        <p:spPr>
          <a:xfrm>
            <a:off x="850355" y="1806165"/>
            <a:ext cx="10893410" cy="439741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arenR"/>
            </a:pPr>
            <a:r>
              <a:rPr lang="fr-FR" sz="3800" b="1" dirty="0"/>
              <a:t>Programmes nationaux, projets d'indicateurs et études</a:t>
            </a:r>
            <a:endParaRPr lang="fr-FR" sz="3800" dirty="0"/>
          </a:p>
          <a:p>
            <a:pPr lvl="1">
              <a:lnSpc>
                <a:spcPct val="120000"/>
              </a:lnSpc>
            </a:pPr>
            <a:r>
              <a:rPr lang="fr-FR" sz="2900" dirty="0"/>
              <a:t>confiés à des tiers contre indemnisation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de-CH" dirty="0"/>
          </a:p>
          <a:p>
            <a:pPr marL="457200" indent="-457200">
              <a:lnSpc>
                <a:spcPct val="120000"/>
              </a:lnSpc>
              <a:buFont typeface="+mj-lt"/>
              <a:buAutoNum type="arabicParenR"/>
            </a:pPr>
            <a:r>
              <a:rPr lang="de-CH" sz="3800" b="1" dirty="0" err="1"/>
              <a:t>Aides</a:t>
            </a:r>
            <a:r>
              <a:rPr lang="de-CH" sz="3800" b="1" dirty="0"/>
              <a:t> </a:t>
            </a:r>
            <a:r>
              <a:rPr lang="de-CH" sz="3800" b="1" dirty="0" err="1"/>
              <a:t>financières</a:t>
            </a:r>
            <a:endParaRPr lang="de-CH" sz="3800" b="1" dirty="0"/>
          </a:p>
          <a:p>
            <a:pPr lvl="1">
              <a:lnSpc>
                <a:spcPct val="120000"/>
              </a:lnSpc>
            </a:pPr>
            <a:r>
              <a:rPr lang="fr-FR" sz="2900" dirty="0"/>
              <a:t>pour des projets nationaux et régionaux visant à améliorer la qualité (soumissions deux fois par an)</a:t>
            </a:r>
          </a:p>
          <a:p>
            <a:pPr lvl="1">
              <a:lnSpc>
                <a:spcPct val="120000"/>
              </a:lnSpc>
            </a:pPr>
            <a:r>
              <a:rPr lang="de-CH" sz="2900" dirty="0"/>
              <a:t>max. 50% du </a:t>
            </a:r>
            <a:r>
              <a:rPr lang="de-CH" sz="2900" dirty="0" err="1"/>
              <a:t>budget</a:t>
            </a:r>
            <a:endParaRPr lang="de-CH" sz="2900" dirty="0"/>
          </a:p>
          <a:p>
            <a:pPr marL="457200" lvl="1" indent="0">
              <a:lnSpc>
                <a:spcPct val="120000"/>
              </a:lnSpc>
              <a:buNone/>
            </a:pPr>
            <a:endParaRPr lang="de-CH" b="1" dirty="0"/>
          </a:p>
          <a:p>
            <a:pPr marL="514350" indent="-514350">
              <a:buFont typeface="+mj-lt"/>
              <a:buAutoNum type="arabicParenR"/>
            </a:pPr>
            <a:r>
              <a:rPr lang="de-CH" sz="3800" b="1" dirty="0"/>
              <a:t>Conseils / </a:t>
            </a:r>
            <a:r>
              <a:rPr lang="de-CH" sz="3800" b="1" dirty="0" err="1"/>
              <a:t>recommandations</a:t>
            </a:r>
            <a:endParaRPr lang="de-CH" sz="3800" dirty="0"/>
          </a:p>
          <a:p>
            <a:pPr lvl="1">
              <a:lnSpc>
                <a:spcPct val="120000"/>
              </a:lnSpc>
            </a:pPr>
            <a:r>
              <a:rPr lang="fr-FR" sz="2900" b="0" i="0" dirty="0">
                <a:effectLst/>
              </a:rPr>
              <a:t>Conseils à l'intention du Conseil fédéral, des cantons, des fournisseurs de prestations et des assureurs</a:t>
            </a:r>
          </a:p>
          <a:p>
            <a:pPr lvl="1">
              <a:lnSpc>
                <a:spcPct val="120000"/>
              </a:lnSpc>
            </a:pPr>
            <a:r>
              <a:rPr lang="fr-FR" sz="2900" b="0" i="0" dirty="0">
                <a:effectLst/>
              </a:rPr>
              <a:t>Recommandations à l'intention des autorités compétentes, des </a:t>
            </a:r>
            <a:r>
              <a:rPr lang="fr-FR" sz="2900" dirty="0"/>
              <a:t>fédérations </a:t>
            </a:r>
            <a:r>
              <a:rPr lang="fr-FR" sz="2900" b="0" i="0" dirty="0">
                <a:effectLst/>
              </a:rPr>
              <a:t>des fournisseurs de prestations et des assureurs, notamment dans le cadre des conventions qualité</a:t>
            </a:r>
            <a:endParaRPr lang="de-CH" sz="29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9F47826-4C37-03D3-D42C-2606BA6AC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A12C4C-0950-882E-31C6-2505D8EBC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CFQ Point de presse</a:t>
            </a:r>
            <a:endParaRPr lang="de-CH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DBB91C-FF86-E576-57D1-D61D572D1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51941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FDDF45-8144-69C1-188B-2B589585F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/>
              <a:t>Programmes nationaux de développement de la qualité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62540B-7384-3F67-2D28-28310DDB9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51D5FB-B294-EA4D-39A8-4E1BCDC48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CFQ Point de presse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C29B5A0-BBA4-9A65-6533-669D4E401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878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FFD556-E03A-0739-DCE0-A0A0A0402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18440" cy="1325563"/>
          </a:xfrm>
        </p:spPr>
        <p:txBody>
          <a:bodyPr/>
          <a:lstStyle/>
          <a:p>
            <a:r>
              <a:rPr lang="fr-FR" dirty="0"/>
              <a:t>Programmes nationaux </a:t>
            </a:r>
            <a:r>
              <a:rPr lang="de-CH" dirty="0"/>
              <a:t>– en </a:t>
            </a:r>
            <a:r>
              <a:rPr lang="de-CH" dirty="0" err="1"/>
              <a:t>général</a:t>
            </a:r>
            <a:endParaRPr lang="de-CH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70A2D13-76D6-C20A-2504-76849E252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fr-FR" dirty="0"/>
              <a:t>En faveur des groupes vulnérables, lorsque des mesures s'imposent pour certaines pathologies ou lorsqu'il existe un potentiel d'amélioration important en matière de qualité</a:t>
            </a:r>
          </a:p>
          <a:p>
            <a:pPr>
              <a:lnSpc>
                <a:spcPct val="120000"/>
              </a:lnSpc>
            </a:pPr>
            <a:r>
              <a:rPr lang="fr-FR" dirty="0"/>
              <a:t>Grands programmes de développement de la qualité, quatre à six ans</a:t>
            </a:r>
          </a:p>
          <a:p>
            <a:pPr>
              <a:lnSpc>
                <a:spcPct val="120000"/>
              </a:lnSpc>
            </a:pPr>
            <a:r>
              <a:rPr lang="fr-FR" dirty="0"/>
              <a:t>Mise en œuvre d'une amélioration de la qualité/sécurité des patients</a:t>
            </a:r>
          </a:p>
          <a:p>
            <a:pPr>
              <a:lnSpc>
                <a:spcPct val="120000"/>
              </a:lnSpc>
            </a:pPr>
            <a:r>
              <a:rPr lang="fr-FR" dirty="0"/>
              <a:t>Programmes déployés dans toute la Suisse</a:t>
            </a:r>
          </a:p>
          <a:p>
            <a:pPr>
              <a:lnSpc>
                <a:spcPct val="120000"/>
              </a:lnSpc>
            </a:pPr>
            <a:r>
              <a:rPr lang="fr-FR" dirty="0"/>
              <a:t>Bases fondées sur des données et suivi de l'évolution</a:t>
            </a:r>
          </a:p>
          <a:p>
            <a:pPr>
              <a:lnSpc>
                <a:spcPct val="120000"/>
              </a:lnSpc>
            </a:pPr>
            <a:r>
              <a:rPr lang="fr-FR" dirty="0"/>
              <a:t>Apprentissage cyclique avec consolidation des standards améliorés</a:t>
            </a:r>
          </a:p>
          <a:p>
            <a:pPr>
              <a:lnSpc>
                <a:spcPct val="120000"/>
              </a:lnSpc>
            </a:pPr>
            <a:r>
              <a:rPr lang="fr-FR" dirty="0"/>
              <a:t>Programmes confiés à des partenaires issus de la pratique</a:t>
            </a:r>
            <a:endParaRPr lang="de-CH" dirty="0"/>
          </a:p>
          <a:p>
            <a:endParaRPr lang="de-CH" dirty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4540577-325E-5377-F993-108442F7D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23.06.2025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10CA3B-8D75-6A03-D3EA-4ED386AA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CFQ Point de presse</a:t>
            </a:r>
            <a:endParaRPr lang="de-CH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B7D58E-5E33-8D85-DAC3-E44ABBAF9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B6E70-72CE-4B03-A802-FE209B096C72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636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B0AF75-5F1D-630A-3C8C-55C03FF1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7" y="1916832"/>
            <a:ext cx="10716090" cy="2168009"/>
          </a:xfrm>
        </p:spPr>
        <p:txBody>
          <a:bodyPr/>
          <a:lstStyle/>
          <a:p>
            <a:r>
              <a:rPr kumimoji="0" lang="fr-FR" sz="4000" b="0" i="0" u="none" strike="noStrike" kern="1200" cap="none" spc="14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Programme national de mise en œuvre </a:t>
            </a:r>
            <a:r>
              <a:rPr lang="fr-FR" sz="4000" dirty="0">
                <a:solidFill>
                  <a:srgbClr val="303030"/>
                </a:solidFill>
                <a:latin typeface="Arial" panose="020B0604020202020204"/>
              </a:rPr>
              <a:t>– </a:t>
            </a:r>
            <a:r>
              <a:rPr kumimoji="0" lang="fr-FR" sz="4000" b="0" i="0" u="none" strike="noStrike" kern="1200" cap="none" spc="14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Qualité des soins de longue durée dans les établissements médico-sociaux </a:t>
            </a:r>
            <a:br>
              <a:rPr kumimoji="0" lang="fr-FR" sz="4000" b="0" i="0" u="none" strike="noStrike" kern="1200" cap="none" spc="14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fr-FR" sz="4000" b="0" i="0" u="none" strike="noStrike" kern="1200" cap="none" spc="14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(NIP-Q-UPGRADE)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9447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1">
      <a:dk1>
        <a:sysClr val="windowText" lastClr="000000"/>
      </a:dk1>
      <a:lt1>
        <a:sysClr val="window" lastClr="FFFFFF"/>
      </a:lt1>
      <a:dk2>
        <a:srgbClr val="373545"/>
      </a:dk2>
      <a:lt2>
        <a:srgbClr val="BECEEB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.pptx" id="{3BC45E22-A9A6-49E1-AA08-1C8C01F3A1FE}" vid="{E5BF1080-A95B-4FB7-9615-518A81389E8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EQK-CFQ Präsentationsvorlage 2023 FR</Template>
  <TotalTime>0</TotalTime>
  <Words>1868</Words>
  <Application>Microsoft Office PowerPoint</Application>
  <PresentationFormat>Breitbild</PresentationFormat>
  <Paragraphs>244</Paragraphs>
  <Slides>25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ArialMT</vt:lpstr>
      <vt:lpstr>Calibri</vt:lpstr>
      <vt:lpstr>Frutiger Neue</vt:lpstr>
      <vt:lpstr>HaufeMerriweather</vt:lpstr>
      <vt:lpstr>Times</vt:lpstr>
      <vt:lpstr>Wingdings</vt:lpstr>
      <vt:lpstr>Office</vt:lpstr>
      <vt:lpstr>Commission fédérale pour la qualité</vt:lpstr>
      <vt:lpstr>Vision de la qualité dans le domaine de la  santé </vt:lpstr>
      <vt:lpstr>Contexte du développement de la qualité</vt:lpstr>
      <vt:lpstr>Cadre du Conseil fédéral</vt:lpstr>
      <vt:lpstr>Financement des activités de la CFQ</vt:lpstr>
      <vt:lpstr>Instruments de la CFQ (LAMal art. 58c)</vt:lpstr>
      <vt:lpstr>Programmes nationaux de développement de la qualité</vt:lpstr>
      <vt:lpstr>Programmes nationaux – en général</vt:lpstr>
      <vt:lpstr>Programme national de mise en œuvre –  Qualité des soins de longue durée dans les établissements médico-sociaux  (NIP-Q-UPGRADE)</vt:lpstr>
      <vt:lpstr>Structure du programme</vt:lpstr>
      <vt:lpstr>PowerPoint-Präsentation</vt:lpstr>
      <vt:lpstr>Des données fiables pour le développement  de la qualité (AP1) </vt:lpstr>
      <vt:lpstr>Développement continu de la qualité (AP2)  </vt:lpstr>
      <vt:lpstr>Mise en place d'indicateurs de qualité supplémentaires (AP3) </vt:lpstr>
      <vt:lpstr>Sécurité de la médication </vt:lpstr>
      <vt:lpstr>Sécurité de la médication : nécessité d'agir</vt:lpstr>
      <vt:lpstr>Approche de la CFQ</vt:lpstr>
      <vt:lpstr>Programmes – derniers développements</vt:lpstr>
      <vt:lpstr>L’implication des patients, des proches et du public</vt:lpstr>
      <vt:lpstr>Modèle et étapes de mise en œuvre</vt:lpstr>
      <vt:lpstr>Projets PPI (1/2)</vt:lpstr>
      <vt:lpstr>Projets PPI (2/2)</vt:lpstr>
      <vt:lpstr>Aides financières : projets concrets issus de la pratique pour la pratique</vt:lpstr>
      <vt:lpstr>Nouvelles aides financières 2024 : exemples choisis</vt:lpstr>
      <vt:lpstr>Merci pour votre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Diebold Monika BAG</dc:creator>
  <cp:lastModifiedBy>Diebold Monika BAG</cp:lastModifiedBy>
  <cp:revision>23</cp:revision>
  <cp:lastPrinted>2023-07-02T12:40:32Z</cp:lastPrinted>
  <dcterms:created xsi:type="dcterms:W3CDTF">2025-06-17T08:20:31Z</dcterms:created>
  <dcterms:modified xsi:type="dcterms:W3CDTF">2025-06-20T14:18:08Z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5c8fc13-10ff-486c-8b98-f1c4969692dd_Enabled">
    <vt:lpwstr>true</vt:lpwstr>
  </property>
  <property fmtid="{D5CDD505-2E9C-101B-9397-08002B2CF9AE}" pid="3" name="MSIP_Label_c5c8fc13-10ff-486c-8b98-f1c4969692dd_SetDate">
    <vt:lpwstr>2025-06-17T08:25:52Z</vt:lpwstr>
  </property>
  <property fmtid="{D5CDD505-2E9C-101B-9397-08002B2CF9AE}" pid="4" name="MSIP_Label_c5c8fc13-10ff-486c-8b98-f1c4969692dd_Method">
    <vt:lpwstr>Privileged</vt:lpwstr>
  </property>
  <property fmtid="{D5CDD505-2E9C-101B-9397-08002B2CF9AE}" pid="5" name="MSIP_Label_c5c8fc13-10ff-486c-8b98-f1c4969692dd_Name">
    <vt:lpwstr>L3</vt:lpwstr>
  </property>
  <property fmtid="{D5CDD505-2E9C-101B-9397-08002B2CF9AE}" pid="6" name="MSIP_Label_c5c8fc13-10ff-486c-8b98-f1c4969692dd_SiteId">
    <vt:lpwstr>6ae27add-8276-4a38-88c1-3a9c1f973767</vt:lpwstr>
  </property>
  <property fmtid="{D5CDD505-2E9C-101B-9397-08002B2CF9AE}" pid="7" name="MSIP_Label_c5c8fc13-10ff-486c-8b98-f1c4969692dd_ActionId">
    <vt:lpwstr>304a122e-a8e1-4455-bbbd-7b4f38a3c9cc</vt:lpwstr>
  </property>
  <property fmtid="{D5CDD505-2E9C-101B-9397-08002B2CF9AE}" pid="8" name="MSIP_Label_c5c8fc13-10ff-486c-8b98-f1c4969692dd_ContentBits">
    <vt:lpwstr>0</vt:lpwstr>
  </property>
  <property fmtid="{D5CDD505-2E9C-101B-9397-08002B2CF9AE}" pid="9" name="MSIP_Label_c5c8fc13-10ff-486c-8b98-f1c4969692dd_Tag">
    <vt:lpwstr>10, 0, 1, 1</vt:lpwstr>
  </property>
</Properties>
</file>