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de-CH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6" userDrawn="1">
          <p15:clr>
            <a:srgbClr val="A4A3A4"/>
          </p15:clr>
        </p15:guide>
        <p15:guide id="2" pos="1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herine Schmied" initials="C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81E"/>
    <a:srgbClr val="F0F5FD"/>
    <a:srgbClr val="E8F0F8"/>
    <a:srgbClr val="E6E6E6"/>
    <a:srgbClr val="DDDDDD"/>
    <a:srgbClr val="C0C0C0"/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5" autoAdjust="0"/>
    <p:restoredTop sz="89576" autoAdjust="0"/>
  </p:normalViewPr>
  <p:slideViewPr>
    <p:cSldViewPr showGuides="1">
      <p:cViewPr varScale="1">
        <p:scale>
          <a:sx n="110" d="100"/>
          <a:sy n="110" d="100"/>
        </p:scale>
        <p:origin x="630" y="114"/>
      </p:cViewPr>
      <p:guideLst>
        <p:guide orient="horz" pos="3936"/>
        <p:guide pos="10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5" d="100"/>
          <a:sy n="55" d="100"/>
        </p:scale>
        <p:origin x="-183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C3CC32D-F31F-409E-8717-2CB1CACEBCCB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57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/>
              <a:t>Mastertextformat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9D9634-C418-4B47-AACB-9F17F062E660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5356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6096000" y="3810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800">
                <a:latin typeface="Arial" charset="0"/>
              </a:rPr>
              <a:t> </a:t>
            </a:r>
          </a:p>
          <a:p>
            <a:pPr>
              <a:defRPr/>
            </a:pPr>
            <a:r>
              <a:rPr lang="en-GB" sz="800" b="1">
                <a:latin typeface="Arial" charset="0"/>
              </a:rPr>
              <a:t> </a:t>
            </a:r>
          </a:p>
          <a:p>
            <a:pPr>
              <a:defRPr/>
            </a:pPr>
            <a:endParaRPr lang="en-GB" sz="800" b="1">
              <a:latin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29317" y="2320925"/>
            <a:ext cx="9906000" cy="2773363"/>
          </a:xfrm>
        </p:spPr>
        <p:txBody>
          <a:bodyPr/>
          <a:lstStyle>
            <a:lvl1pPr>
              <a:defRPr sz="52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14500" y="5299075"/>
            <a:ext cx="9906000" cy="105568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de-DE"/>
              <a:t>Formatvorlage des Untertitelmasters durch Klicken bearbeiten</a:t>
            </a:r>
            <a:endParaRPr lang="en-GB"/>
          </a:p>
        </p:txBody>
      </p:sp>
      <p:pic>
        <p:nvPicPr>
          <p:cNvPr id="9" name="Picture 42" descr="Logo_CMYK_pos">
            <a:extLst>
              <a:ext uri="{FF2B5EF4-FFF2-40B4-BE49-F238E27FC236}">
                <a16:creationId xmlns:a16="http://schemas.microsoft.com/office/drawing/2014/main" id="{8AB7AB8B-16F3-8B4B-A70F-9115B642BE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387350"/>
            <a:ext cx="1997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201151" y="1412875"/>
            <a:ext cx="2489200" cy="45275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727201" y="1412875"/>
            <a:ext cx="7270751" cy="4527550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27200" y="2438401"/>
            <a:ext cx="4878917" cy="3502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809318" y="2438401"/>
            <a:ext cx="4881033" cy="3502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CH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Text Box 25"/>
          <p:cNvSpPr txBox="1">
            <a:spLocks noChangeArrowheads="1"/>
          </p:cNvSpPr>
          <p:nvPr/>
        </p:nvSpPr>
        <p:spPr bwMode="auto">
          <a:xfrm>
            <a:off x="711200" y="304800"/>
            <a:ext cx="680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CA" sz="2400">
              <a:latin typeface="Arial" charset="0"/>
            </a:endParaRPr>
          </a:p>
        </p:txBody>
      </p:sp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1729318" y="1412876"/>
            <a:ext cx="994833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Der Titel kann einzeilig sein</a:t>
            </a:r>
          </a:p>
        </p:txBody>
      </p:sp>
      <p:sp>
        <p:nvSpPr>
          <p:cNvPr id="1028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27201" y="2438401"/>
            <a:ext cx="9963151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Um den Fliesstext übersichtlich zu halten, sollten Abschnitte</a:t>
            </a:r>
          </a:p>
          <a:p>
            <a:pPr lvl="0"/>
            <a:r>
              <a:rPr lang="en-GB"/>
              <a:t>gemacht werden. Diese werden zur besseren Lesbarkeit</a:t>
            </a:r>
          </a:p>
          <a:p>
            <a:pPr lvl="0"/>
            <a:r>
              <a:rPr lang="en-GB"/>
              <a:t>jeweils mit eine Blindzeile getrennt.</a:t>
            </a:r>
            <a:br>
              <a:rPr lang="en-GB"/>
            </a:br>
            <a:endParaRPr lang="en-GB"/>
          </a:p>
          <a:p>
            <a:pPr lvl="0"/>
            <a:r>
              <a:rPr lang="en-GB"/>
              <a:t>Klicken Sie, um die Formate des Vorlagentextes zu bearbeiten</a:t>
            </a:r>
          </a:p>
          <a:p>
            <a:pPr lvl="1"/>
            <a:r>
              <a:rPr lang="en-GB"/>
              <a:t>Zweite Ebene</a:t>
            </a:r>
          </a:p>
          <a:p>
            <a:pPr lvl="2"/>
            <a:r>
              <a:rPr lang="en-GB"/>
              <a:t>Dritte Ebene</a:t>
            </a:r>
          </a:p>
          <a:p>
            <a:pPr lvl="3"/>
            <a:r>
              <a:rPr lang="en-GB"/>
              <a:t>Vierte Ebene</a:t>
            </a:r>
          </a:p>
          <a:p>
            <a:pPr lvl="4"/>
            <a:r>
              <a:rPr lang="en-GB"/>
              <a:t>Fünfte Ebene</a:t>
            </a:r>
          </a:p>
        </p:txBody>
      </p:sp>
      <p:sp>
        <p:nvSpPr>
          <p:cNvPr id="1057" name="Text Box 33"/>
          <p:cNvSpPr txBox="1">
            <a:spLocks noChangeArrowheads="1"/>
          </p:cNvSpPr>
          <p:nvPr/>
        </p:nvSpPr>
        <p:spPr bwMode="auto">
          <a:xfrm>
            <a:off x="8597900" y="6205538"/>
            <a:ext cx="3022600" cy="1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lnSpc>
                <a:spcPct val="105000"/>
              </a:lnSpc>
              <a:spcBef>
                <a:spcPct val="50000"/>
              </a:spcBef>
              <a:defRPr/>
            </a:pPr>
            <a:fld id="{E56A480C-CAA6-4F00-935F-576C6E9A58CC}" type="slidenum">
              <a:rPr lang="de-CH" sz="900">
                <a:latin typeface="Arial" charset="0"/>
              </a:rPr>
              <a:pPr algn="r">
                <a:lnSpc>
                  <a:spcPct val="105000"/>
                </a:lnSpc>
                <a:spcBef>
                  <a:spcPct val="50000"/>
                </a:spcBef>
                <a:defRPr/>
              </a:pPr>
              <a:t>‹Nr.›</a:t>
            </a:fld>
            <a:r>
              <a:rPr lang="de-CH" sz="900">
                <a:latin typeface="Arial" charset="0"/>
              </a:rPr>
              <a:t> </a:t>
            </a:r>
          </a:p>
        </p:txBody>
      </p:sp>
      <p:sp>
        <p:nvSpPr>
          <p:cNvPr id="1064" name="Line 40"/>
          <p:cNvSpPr>
            <a:spLocks noChangeShapeType="1"/>
          </p:cNvSpPr>
          <p:nvPr/>
        </p:nvSpPr>
        <p:spPr bwMode="auto">
          <a:xfrm flipH="1">
            <a:off x="1714501" y="6162675"/>
            <a:ext cx="9994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CH" sz="2400"/>
          </a:p>
        </p:txBody>
      </p:sp>
      <p:pic>
        <p:nvPicPr>
          <p:cNvPr id="10" name="Picture 42" descr="Logo_CMYK_pos">
            <a:extLst>
              <a:ext uri="{FF2B5EF4-FFF2-40B4-BE49-F238E27FC236}">
                <a16:creationId xmlns:a16="http://schemas.microsoft.com/office/drawing/2014/main" id="{DCC47C4A-26EE-064D-9857-8767AB5EE2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9376" y="387350"/>
            <a:ext cx="1997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B0ECACA-A8CC-7342-9F54-ABF2F2673CC7}"/>
              </a:ext>
            </a:extLst>
          </p:cNvPr>
          <p:cNvSpPr txBox="1"/>
          <p:nvPr userDrawn="1"/>
        </p:nvSpPr>
        <p:spPr>
          <a:xfrm>
            <a:off x="1737153" y="6169933"/>
            <a:ext cx="5580856" cy="230832"/>
          </a:xfrm>
          <a:prstGeom prst="rect">
            <a:avLst/>
          </a:prstGeom>
          <a:noFill/>
        </p:spPr>
        <p:txBody>
          <a:bodyPr wrap="square" lIns="0" rIns="90000" rtlCol="0">
            <a:spAutoFit/>
          </a:bodyPr>
          <a:lstStyle/>
          <a:p>
            <a:r>
              <a:rPr lang="de-CH" sz="9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Gesundheit2030 – Die gesundheitspolitische Strategie des Bundesrates 2020–2030</a:t>
            </a:r>
            <a:endParaRPr lang="de-DE" sz="900" baseline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1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B2B2B2"/>
        </a:buClr>
        <a:buChar char="•"/>
        <a:defRPr sz="21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0C0C0"/>
        </a:buClr>
        <a:buChar char="•"/>
        <a:defRPr sz="21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778926-73A2-D642-BE3E-7B546B7B6F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1A7EDA0-E375-174C-AC03-437FBDBEE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214CD54-E05F-B04B-9570-4E7B6B3F94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17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8CA79D-3A95-1D4E-87DD-29DEE65A35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16E784-6A3C-B040-94E3-FCCF0D0EA6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AC8243C-EE7F-8541-ACB5-EB87B78B0B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82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E8BB18-AB1F-E84D-8B58-55C49C3105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87190CE-FC3E-504E-8692-2068C58F21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5B88EDF-AB42-5B42-A23E-6EB6378D0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85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168BF1-A345-BC43-BFEB-BF06AAF441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28F6ED4-0E12-4A4B-AEE3-3DE6A5F490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5A7AAD1-99F2-EB45-9349-12D818BB6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876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76AE6F-7AE6-A44A-9DC5-0A8F79ABC5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1546C1F-47A9-F644-80A1-EED4FC986F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8A0F428-13E2-6744-A235-F52961C730B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20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01B6D5-6925-E24B-85AF-CCA0D54244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DD38CD-710C-6748-A3C1-1322E12B12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06CFBFD-FE50-3C4C-99F1-CB29120C78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27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EF6209-E0B1-7B43-AA5D-4DDE566B49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71B0A9-753D-FF46-A98F-AEC6BC5C55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F05399-89F0-734B-9B0F-E7F52A2FB3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34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81AD25-53A6-1C47-9150-2777B20D94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C29EF39-D878-6646-A6C6-8D89BB7EE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E316DF5-C8A7-5341-BCD8-D4F18A42F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84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A97A96-0A9B-C041-8D6C-BD8AB685E7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B0D4BBC-32A3-7B45-9B15-646F72474D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5FA5604-25E7-FE4E-81BC-E06303A59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522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FDBAEE-B565-C343-A7B9-99699BD9F4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3823332-8CB5-4045-91D9-4F9A23064A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6C7728E-1BBC-C74F-9CD0-CCF15E84C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85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D5261C-9282-A74A-9E42-76AC29B8B8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5CD7B6B-BAE1-0A44-8BE3-CA407B1BFF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5F8AACB-20D9-FA41-BF24-BFBA40034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18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E9A1EF-7078-DA40-B55E-CB5B44A410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98D437B-0260-DF48-9A52-D73136EB44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62A0836-EB6A-9345-8102-6E2C0AB716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86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3C64E3-7BA0-3F42-BF7E-18E3C8C5E6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0924221-DAA5-9C46-BC95-BBF4412A79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A95BD8A-C564-9342-8380-538813785C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48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8AE07C-2D1D-FD42-95E3-6072D6FE46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D084389-08B1-4D40-9727-6C13C83092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6756CAF-5215-C449-9207-A6A1A45484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481977"/>
      </p:ext>
    </p:extLst>
  </p:cSld>
  <p:clrMapOvr>
    <a:masterClrMapping/>
  </p:clrMapOvr>
</p:sld>
</file>

<file path=ppt/theme/theme1.xml><?xml version="1.0" encoding="utf-8"?>
<a:theme xmlns:a="http://schemas.openxmlformats.org/drawingml/2006/main" name="EDI_Automation">
  <a:themeElements>
    <a:clrScheme name="EDI_Autom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I_Autom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EDI_Autom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AG_Automation.potm" id="{405E4BAB-97DA-4E81-AF53-1AD55630F739}" vid="{EAF20CE5-80BA-4B7C-8A04-6B4328888DF8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BAG_Automation</Template>
  <TotalTime>0</TotalTime>
  <Words>0</Words>
  <Application>Microsoft Office PowerPoint</Application>
  <PresentationFormat>Breitbild</PresentationFormat>
  <Paragraphs>0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7" baseType="lpstr">
      <vt:lpstr>Arial</vt:lpstr>
      <vt:lpstr>Times</vt:lpstr>
      <vt:lpstr>EDI_Automation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Bundesverwaltung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Helfer Sabina BAG</dc:creator>
  <cp:lastModifiedBy>Helfer Sabina BAG</cp:lastModifiedBy>
  <cp:revision>8</cp:revision>
  <cp:lastPrinted>2003-11-14T16:51:38Z</cp:lastPrinted>
  <dcterms:created xsi:type="dcterms:W3CDTF">2019-12-03T08:27:43Z</dcterms:created>
  <dcterms:modified xsi:type="dcterms:W3CDTF">2021-04-19T12:26:14Z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#UserID">
    <vt:lpwstr>'U0004'</vt:lpwstr>
  </property>
  <property fmtid="{D5CDD505-2E9C-101B-9397-08002B2CF9AE}" pid="3" name="LoginUserID">
    <vt:lpwstr>U0004</vt:lpwstr>
  </property>
  <property fmtid="{D5CDD505-2E9C-101B-9397-08002B2CF9AE}" pid="4" name="BearbUserID">
    <vt:lpwstr/>
  </property>
  <property fmtid="{D5CDD505-2E9C-101B-9397-08002B2CF9AE}" pid="5" name="UserUserID">
    <vt:lpwstr>U0004</vt:lpwstr>
  </property>
  <property fmtid="{D5CDD505-2E9C-101B-9397-08002B2CF9AE}" pid="6" name="LoginFullname">
    <vt:lpwstr>Schmied Catherine;U0004</vt:lpwstr>
  </property>
  <property fmtid="{D5CDD505-2E9C-101B-9397-08002B2CF9AE}" pid="7" name="BearbFullname">
    <vt:lpwstr/>
  </property>
  <property fmtid="{D5CDD505-2E9C-101B-9397-08002B2CF9AE}" pid="8" name="UserFullname">
    <vt:lpwstr>Schmied Catherine;U0004</vt:lpwstr>
  </property>
  <property fmtid="{D5CDD505-2E9C-101B-9397-08002B2CF9AE}" pid="9" name="LoginName">
    <vt:lpwstr>Schmied</vt:lpwstr>
  </property>
  <property fmtid="{D5CDD505-2E9C-101B-9397-08002B2CF9AE}" pid="10" name="BearbName">
    <vt:lpwstr/>
  </property>
  <property fmtid="{D5CDD505-2E9C-101B-9397-08002B2CF9AE}" pid="11" name="UserName">
    <vt:lpwstr>Schmied</vt:lpwstr>
  </property>
  <property fmtid="{D5CDD505-2E9C-101B-9397-08002B2CF9AE}" pid="12" name="LoginVorname">
    <vt:lpwstr>Catherine</vt:lpwstr>
  </property>
  <property fmtid="{D5CDD505-2E9C-101B-9397-08002B2CF9AE}" pid="13" name="BearbVorname">
    <vt:lpwstr/>
  </property>
  <property fmtid="{D5CDD505-2E9C-101B-9397-08002B2CF9AE}" pid="14" name="UserVorname">
    <vt:lpwstr>Catherine</vt:lpwstr>
  </property>
  <property fmtid="{D5CDD505-2E9C-101B-9397-08002B2CF9AE}" pid="15" name="LoginKurzel">
    <vt:lpwstr>CS</vt:lpwstr>
  </property>
  <property fmtid="{D5CDD505-2E9C-101B-9397-08002B2CF9AE}" pid="16" name="BearbKurzel">
    <vt:lpwstr/>
  </property>
  <property fmtid="{D5CDD505-2E9C-101B-9397-08002B2CF9AE}" pid="17" name="UserKurzel">
    <vt:lpwstr>CS</vt:lpwstr>
  </property>
  <property fmtid="{D5CDD505-2E9C-101B-9397-08002B2CF9AE}" pid="18" name="LoginBuro">
    <vt:lpwstr>210</vt:lpwstr>
  </property>
  <property fmtid="{D5CDD505-2E9C-101B-9397-08002B2CF9AE}" pid="19" name="BearbBuro">
    <vt:lpwstr/>
  </property>
  <property fmtid="{D5CDD505-2E9C-101B-9397-08002B2CF9AE}" pid="20" name="UserBuro">
    <vt:lpwstr>210</vt:lpwstr>
  </property>
  <property fmtid="{D5CDD505-2E9C-101B-9397-08002B2CF9AE}" pid="21" name="LoginTel">
    <vt:lpwstr>+41 31 32 35815</vt:lpwstr>
  </property>
  <property fmtid="{D5CDD505-2E9C-101B-9397-08002B2CF9AE}" pid="22" name="BearbTel">
    <vt:lpwstr/>
  </property>
  <property fmtid="{D5CDD505-2E9C-101B-9397-08002B2CF9AE}" pid="23" name="UserTel">
    <vt:lpwstr>+41 31 32 35815</vt:lpwstr>
  </property>
  <property fmtid="{D5CDD505-2E9C-101B-9397-08002B2CF9AE}" pid="24" name="LoginFax">
    <vt:lpwstr>+41 31 32 39564</vt:lpwstr>
  </property>
  <property fmtid="{D5CDD505-2E9C-101B-9397-08002B2CF9AE}" pid="25" name="BearbFax">
    <vt:lpwstr/>
  </property>
  <property fmtid="{D5CDD505-2E9C-101B-9397-08002B2CF9AE}" pid="26" name="UserFax">
    <vt:lpwstr>+41 31 32 39564</vt:lpwstr>
  </property>
  <property fmtid="{D5CDD505-2E9C-101B-9397-08002B2CF9AE}" pid="27" name="LoginMailAdr">
    <vt:lpwstr>Catherine.Schmied@idzedi.admin.ch</vt:lpwstr>
  </property>
  <property fmtid="{D5CDD505-2E9C-101B-9397-08002B2CF9AE}" pid="28" name="BearbMailAdr">
    <vt:lpwstr/>
  </property>
  <property fmtid="{D5CDD505-2E9C-101B-9397-08002B2CF9AE}" pid="29" name="UserMailAdr">
    <vt:lpwstr>Catherine.Schmied@idzedi.admin.ch</vt:lpwstr>
  </property>
  <property fmtid="{D5CDD505-2E9C-101B-9397-08002B2CF9AE}" pid="30" name="LoginLocation">
    <vt:lpwstr>Güterstrasse 24</vt:lpwstr>
  </property>
  <property fmtid="{D5CDD505-2E9C-101B-9397-08002B2CF9AE}" pid="31" name="BearbLocation">
    <vt:lpwstr/>
  </property>
  <property fmtid="{D5CDD505-2E9C-101B-9397-08002B2CF9AE}" pid="32" name="UserLocation">
    <vt:lpwstr>Güterstrasse 24</vt:lpwstr>
  </property>
  <property fmtid="{D5CDD505-2E9C-101B-9397-08002B2CF9AE}" pid="33" name="LoginOrgUnitID">
    <vt:lpwstr>BAP-CS</vt:lpwstr>
  </property>
  <property fmtid="{D5CDD505-2E9C-101B-9397-08002B2CF9AE}" pid="34" name="BearbOrgUnitID">
    <vt:lpwstr/>
  </property>
  <property fmtid="{D5CDD505-2E9C-101B-9397-08002B2CF9AE}" pid="35" name="UserOrgUnitID">
    <vt:lpwstr>BAP-CS</vt:lpwstr>
  </property>
  <property fmtid="{D5CDD505-2E9C-101B-9397-08002B2CF9AE}" pid="36" name="LoginTitle_D">
    <vt:lpwstr>Titel</vt:lpwstr>
  </property>
  <property fmtid="{D5CDD505-2E9C-101B-9397-08002B2CF9AE}" pid="37" name="BearbTitle_D">
    <vt:lpwstr/>
  </property>
  <property fmtid="{D5CDD505-2E9C-101B-9397-08002B2CF9AE}" pid="38" name="UserTitle_D">
    <vt:lpwstr>Titel</vt:lpwstr>
  </property>
  <property fmtid="{D5CDD505-2E9C-101B-9397-08002B2CF9AE}" pid="39" name="LoginTitle_F">
    <vt:lpwstr>Titre</vt:lpwstr>
  </property>
  <property fmtid="{D5CDD505-2E9C-101B-9397-08002B2CF9AE}" pid="40" name="BearbTitle_F">
    <vt:lpwstr/>
  </property>
  <property fmtid="{D5CDD505-2E9C-101B-9397-08002B2CF9AE}" pid="41" name="UserTitle_F">
    <vt:lpwstr>Titre</vt:lpwstr>
  </property>
  <property fmtid="{D5CDD505-2E9C-101B-9397-08002B2CF9AE}" pid="42" name="LoginTitle_I">
    <vt:lpwstr>Titolo</vt:lpwstr>
  </property>
  <property fmtid="{D5CDD505-2E9C-101B-9397-08002B2CF9AE}" pid="43" name="BearbTitle_I">
    <vt:lpwstr/>
  </property>
  <property fmtid="{D5CDD505-2E9C-101B-9397-08002B2CF9AE}" pid="44" name="UserTitle_I">
    <vt:lpwstr>Titolo</vt:lpwstr>
  </property>
  <property fmtid="{D5CDD505-2E9C-101B-9397-08002B2CF9AE}" pid="45" name="LoginTitle_E">
    <vt:lpwstr>Title</vt:lpwstr>
  </property>
  <property fmtid="{D5CDD505-2E9C-101B-9397-08002B2CF9AE}" pid="46" name="BearbTitle_E">
    <vt:lpwstr/>
  </property>
  <property fmtid="{D5CDD505-2E9C-101B-9397-08002B2CF9AE}" pid="47" name="UserTitle_E">
    <vt:lpwstr>Title</vt:lpwstr>
  </property>
  <property fmtid="{D5CDD505-2E9C-101B-9397-08002B2CF9AE}" pid="48" name="LoginTitle_R">
    <vt:lpwstr/>
  </property>
  <property fmtid="{D5CDD505-2E9C-101B-9397-08002B2CF9AE}" pid="49" name="BearbTitle_R">
    <vt:lpwstr/>
  </property>
  <property fmtid="{D5CDD505-2E9C-101B-9397-08002B2CF9AE}" pid="50" name="UserTitle_R">
    <vt:lpwstr/>
  </property>
  <property fmtid="{D5CDD505-2E9C-101B-9397-08002B2CF9AE}" pid="51" name="LoginFunction_D">
    <vt:lpwstr>Funktion</vt:lpwstr>
  </property>
  <property fmtid="{D5CDD505-2E9C-101B-9397-08002B2CF9AE}" pid="52" name="BearbFunction_D">
    <vt:lpwstr/>
  </property>
  <property fmtid="{D5CDD505-2E9C-101B-9397-08002B2CF9AE}" pid="53" name="UserFunction_D">
    <vt:lpwstr>Funktion</vt:lpwstr>
  </property>
  <property fmtid="{D5CDD505-2E9C-101B-9397-08002B2CF9AE}" pid="54" name="LoginFunction_F">
    <vt:lpwstr>Fonction</vt:lpwstr>
  </property>
  <property fmtid="{D5CDD505-2E9C-101B-9397-08002B2CF9AE}" pid="55" name="BearbFunction_F">
    <vt:lpwstr/>
  </property>
  <property fmtid="{D5CDD505-2E9C-101B-9397-08002B2CF9AE}" pid="56" name="UserFunction_F">
    <vt:lpwstr>Fonction</vt:lpwstr>
  </property>
  <property fmtid="{D5CDD505-2E9C-101B-9397-08002B2CF9AE}" pid="57" name="LoginFunction_I">
    <vt:lpwstr>Funzione</vt:lpwstr>
  </property>
  <property fmtid="{D5CDD505-2E9C-101B-9397-08002B2CF9AE}" pid="58" name="BearbFunction_I">
    <vt:lpwstr/>
  </property>
  <property fmtid="{D5CDD505-2E9C-101B-9397-08002B2CF9AE}" pid="59" name="UserFunction_I">
    <vt:lpwstr>Funzione</vt:lpwstr>
  </property>
  <property fmtid="{D5CDD505-2E9C-101B-9397-08002B2CF9AE}" pid="60" name="LoginFunction_E">
    <vt:lpwstr>Function</vt:lpwstr>
  </property>
  <property fmtid="{D5CDD505-2E9C-101B-9397-08002B2CF9AE}" pid="61" name="BearbFunction_E">
    <vt:lpwstr/>
  </property>
  <property fmtid="{D5CDD505-2E9C-101B-9397-08002B2CF9AE}" pid="62" name="UserFunction_E">
    <vt:lpwstr>Function</vt:lpwstr>
  </property>
  <property fmtid="{D5CDD505-2E9C-101B-9397-08002B2CF9AE}" pid="63" name="LoginFunction_R">
    <vt:lpwstr/>
  </property>
  <property fmtid="{D5CDD505-2E9C-101B-9397-08002B2CF9AE}" pid="64" name="BearbFunction_R">
    <vt:lpwstr/>
  </property>
  <property fmtid="{D5CDD505-2E9C-101B-9397-08002B2CF9AE}" pid="65" name="UserFunction_R">
    <vt:lpwstr/>
  </property>
  <property fmtid="{D5CDD505-2E9C-101B-9397-08002B2CF9AE}" pid="66" name="PresentationTitle">
    <vt:lpwstr>EDI Automation</vt:lpwstr>
  </property>
  <property fmtid="{D5CDD505-2E9C-101B-9397-08002B2CF9AE}" pid="67" name="PresentationSubtitle">
    <vt:lpwstr>Test</vt:lpwstr>
  </property>
  <property fmtid="{D5CDD505-2E9C-101B-9397-08002B2CF9AE}" pid="68" name="#Location">
    <vt:lpwstr>'Güterstrasse 24'</vt:lpwstr>
  </property>
  <property fmtid="{D5CDD505-2E9C-101B-9397-08002B2CF9AE}" pid="69" name="Location">
    <vt:lpwstr>Güterstrasse 24</vt:lpwstr>
  </property>
  <property fmtid="{D5CDD505-2E9C-101B-9397-08002B2CF9AE}" pid="70" name="LocationAdr">
    <vt:lpwstr>Güterstrasse 24</vt:lpwstr>
  </property>
  <property fmtid="{D5CDD505-2E9C-101B-9397-08002B2CF9AE}" pid="71" name="LocationPLZ">
    <vt:lpwstr>3003</vt:lpwstr>
  </property>
  <property fmtid="{D5CDD505-2E9C-101B-9397-08002B2CF9AE}" pid="72" name="Location_D">
    <vt:lpwstr>Bern</vt:lpwstr>
  </property>
  <property fmtid="{D5CDD505-2E9C-101B-9397-08002B2CF9AE}" pid="73" name="Location_F">
    <vt:lpwstr>Berne</vt:lpwstr>
  </property>
  <property fmtid="{D5CDD505-2E9C-101B-9397-08002B2CF9AE}" pid="74" name="Location_I">
    <vt:lpwstr>Berna</vt:lpwstr>
  </property>
  <property fmtid="{D5CDD505-2E9C-101B-9397-08002B2CF9AE}" pid="75" name="Location_R">
    <vt:lpwstr>Berna</vt:lpwstr>
  </property>
  <property fmtid="{D5CDD505-2E9C-101B-9397-08002B2CF9AE}" pid="76" name="Location_E">
    <vt:lpwstr>Bern</vt:lpwstr>
  </property>
  <property fmtid="{D5CDD505-2E9C-101B-9397-08002B2CF9AE}" pid="77" name="Land">
    <vt:lpwstr>CH</vt:lpwstr>
  </property>
  <property fmtid="{D5CDD505-2E9C-101B-9397-08002B2CF9AE}" pid="78" name="PostAdr_D">
    <vt:lpwstr>Bern</vt:lpwstr>
  </property>
  <property fmtid="{D5CDD505-2E9C-101B-9397-08002B2CF9AE}" pid="79" name="PostAdr_F">
    <vt:lpwstr>Berne</vt:lpwstr>
  </property>
  <property fmtid="{D5CDD505-2E9C-101B-9397-08002B2CF9AE}" pid="80" name="PostAdr_I">
    <vt:lpwstr>Berna</vt:lpwstr>
  </property>
  <property fmtid="{D5CDD505-2E9C-101B-9397-08002B2CF9AE}" pid="81" name="PostAdr_R">
    <vt:lpwstr>Berna</vt:lpwstr>
  </property>
  <property fmtid="{D5CDD505-2E9C-101B-9397-08002B2CF9AE}" pid="82" name="PostAdr_E">
    <vt:lpwstr>Bern</vt:lpwstr>
  </property>
  <property fmtid="{D5CDD505-2E9C-101B-9397-08002B2CF9AE}" pid="83" name="PostPLZ">
    <vt:lpwstr>3003</vt:lpwstr>
  </property>
  <property fmtid="{D5CDD505-2E9C-101B-9397-08002B2CF9AE}" pid="84" name="Department_D">
    <vt:lpwstr>EDI</vt:lpwstr>
  </property>
  <property fmtid="{D5CDD505-2E9C-101B-9397-08002B2CF9AE}" pid="85" name="Department_F">
    <vt:lpwstr>DFI</vt:lpwstr>
  </property>
  <property fmtid="{D5CDD505-2E9C-101B-9397-08002B2CF9AE}" pid="86" name="Department_I">
    <vt:lpwstr>DFI</vt:lpwstr>
  </property>
  <property fmtid="{D5CDD505-2E9C-101B-9397-08002B2CF9AE}" pid="87" name="Department_R">
    <vt:lpwstr>DFI</vt:lpwstr>
  </property>
  <property fmtid="{D5CDD505-2E9C-101B-9397-08002B2CF9AE}" pid="88" name="Department_E">
    <vt:lpwstr>FDHA</vt:lpwstr>
  </property>
  <property fmtid="{D5CDD505-2E9C-101B-9397-08002B2CF9AE}" pid="89" name="DepartmentName_D">
    <vt:lpwstr>Eidgenössisches Departement des Innern</vt:lpwstr>
  </property>
  <property fmtid="{D5CDD505-2E9C-101B-9397-08002B2CF9AE}" pid="90" name="DepartmentName_F">
    <vt:lpwstr>Département fédéral de l'intérieur</vt:lpwstr>
  </property>
  <property fmtid="{D5CDD505-2E9C-101B-9397-08002B2CF9AE}" pid="91" name="DepartmentName_I">
    <vt:lpwstr>Dipartimento federale dell'interno</vt:lpwstr>
  </property>
  <property fmtid="{D5CDD505-2E9C-101B-9397-08002B2CF9AE}" pid="92" name="DepartmentName_R">
    <vt:lpwstr>Departament federal da l'intern</vt:lpwstr>
  </property>
  <property fmtid="{D5CDD505-2E9C-101B-9397-08002B2CF9AE}" pid="93" name="DepartmentName_E">
    <vt:lpwstr>Federal Department of Home Affairs</vt:lpwstr>
  </property>
  <property fmtid="{D5CDD505-2E9C-101B-9397-08002B2CF9AE}" pid="94" name="Office_D">
    <vt:lpwstr>GS-EDI</vt:lpwstr>
  </property>
  <property fmtid="{D5CDD505-2E9C-101B-9397-08002B2CF9AE}" pid="95" name="Office_F">
    <vt:lpwstr>SG-DFI</vt:lpwstr>
  </property>
  <property fmtid="{D5CDD505-2E9C-101B-9397-08002B2CF9AE}" pid="96" name="Office_I">
    <vt:lpwstr>SG-DFI</vt:lpwstr>
  </property>
  <property fmtid="{D5CDD505-2E9C-101B-9397-08002B2CF9AE}" pid="97" name="Office_R">
    <vt:lpwstr>SG-DFI</vt:lpwstr>
  </property>
  <property fmtid="{D5CDD505-2E9C-101B-9397-08002B2CF9AE}" pid="98" name="Office_E">
    <vt:lpwstr>GS-FDHA</vt:lpwstr>
  </property>
  <property fmtid="{D5CDD505-2E9C-101B-9397-08002B2CF9AE}" pid="99" name="OfficeName_D">
    <vt:lpwstr>Generalsekretariat</vt:lpwstr>
  </property>
  <property fmtid="{D5CDD505-2E9C-101B-9397-08002B2CF9AE}" pid="100" name="OfficeName_F">
    <vt:lpwstr>Secrétariat général</vt:lpwstr>
  </property>
  <property fmtid="{D5CDD505-2E9C-101B-9397-08002B2CF9AE}" pid="101" name="OfficeName_I">
    <vt:lpwstr>Segreteria generale</vt:lpwstr>
  </property>
  <property fmtid="{D5CDD505-2E9C-101B-9397-08002B2CF9AE}" pid="102" name="OfficeName_R">
    <vt:lpwstr>Secretariat general</vt:lpwstr>
  </property>
  <property fmtid="{D5CDD505-2E9C-101B-9397-08002B2CF9AE}" pid="103" name="OfficeName_E">
    <vt:lpwstr>General Secretariat</vt:lpwstr>
  </property>
  <property fmtid="{D5CDD505-2E9C-101B-9397-08002B2CF9AE}" pid="104" name="#OrgUnitID">
    <vt:lpwstr>'BAP-CS'</vt:lpwstr>
  </property>
  <property fmtid="{D5CDD505-2E9C-101B-9397-08002B2CF9AE}" pid="105" name="OrgUnitID">
    <vt:lpwstr>BAP-CS</vt:lpwstr>
  </property>
  <property fmtid="{D5CDD505-2E9C-101B-9397-08002B2CF9AE}" pid="106" name="OrgUnitTel">
    <vt:lpwstr>+41 31 322 87 22</vt:lpwstr>
  </property>
  <property fmtid="{D5CDD505-2E9C-101B-9397-08002B2CF9AE}" pid="107" name="OrgUnitFax">
    <vt:lpwstr>+41 31 323 95 64</vt:lpwstr>
  </property>
  <property fmtid="{D5CDD505-2E9C-101B-9397-08002B2CF9AE}" pid="108" name="OrgUnitMail">
    <vt:lpwstr>@idzedi.admin.ch</vt:lpwstr>
  </property>
  <property fmtid="{D5CDD505-2E9C-101B-9397-08002B2CF9AE}" pid="109" name="Header_D">
    <vt:lpwstr>Informatik-Dienstleistungszentrum IDZ EDI</vt:lpwstr>
  </property>
  <property fmtid="{D5CDD505-2E9C-101B-9397-08002B2CF9AE}" pid="110" name="Header_F">
    <vt:lpwstr>Centre de services informatiques CSI DFI</vt:lpwstr>
  </property>
  <property fmtid="{D5CDD505-2E9C-101B-9397-08002B2CF9AE}" pid="111" name="Header_I">
    <vt:lpwstr>Centro servizi informatici CSI DFI</vt:lpwstr>
  </property>
  <property fmtid="{D5CDD505-2E9C-101B-9397-08002B2CF9AE}" pid="112" name="Header_E">
    <vt:lpwstr>IT Service Centre DHA</vt:lpwstr>
  </property>
  <property fmtid="{D5CDD505-2E9C-101B-9397-08002B2CF9AE}" pid="113" name="Header_R">
    <vt:lpwstr>Informatik-Dienstleistungszentrum IDZ EDI</vt:lpwstr>
  </property>
  <property fmtid="{D5CDD505-2E9C-101B-9397-08002B2CF9AE}" pid="114" name="Footer_D">
    <vt:lpwstr>Informatik-Dienstleistungszentrum IDZ EDI</vt:lpwstr>
  </property>
  <property fmtid="{D5CDD505-2E9C-101B-9397-08002B2CF9AE}" pid="115" name="Footer_F">
    <vt:lpwstr>Centre de services informatiques CSI DFI</vt:lpwstr>
  </property>
  <property fmtid="{D5CDD505-2E9C-101B-9397-08002B2CF9AE}" pid="116" name="Footer_I">
    <vt:lpwstr>Centro servizi informatici CSI DFI</vt:lpwstr>
  </property>
  <property fmtid="{D5CDD505-2E9C-101B-9397-08002B2CF9AE}" pid="117" name="Footer_E">
    <vt:lpwstr>IT Service Centre DHA</vt:lpwstr>
  </property>
  <property fmtid="{D5CDD505-2E9C-101B-9397-08002B2CF9AE}" pid="118" name="Footer_R">
    <vt:lpwstr>Informatik-Dienstleistungszentrum IDZ EDI</vt:lpwstr>
  </property>
  <property fmtid="{D5CDD505-2E9C-101B-9397-08002B2CF9AE}" pid="119" name="UnderUnit_D">
    <vt:lpwstr/>
  </property>
  <property fmtid="{D5CDD505-2E9C-101B-9397-08002B2CF9AE}" pid="120" name="UnderUnit_F">
    <vt:lpwstr/>
  </property>
  <property fmtid="{D5CDD505-2E9C-101B-9397-08002B2CF9AE}" pid="121" name="UnderUnit_I">
    <vt:lpwstr/>
  </property>
  <property fmtid="{D5CDD505-2E9C-101B-9397-08002B2CF9AE}" pid="122" name="UnderUnit_E">
    <vt:lpwstr/>
  </property>
  <property fmtid="{D5CDD505-2E9C-101B-9397-08002B2CF9AE}" pid="123" name="UnderUnit_R">
    <vt:lpwstr/>
  </property>
  <property fmtid="{D5CDD505-2E9C-101B-9397-08002B2CF9AE}" pid="124" name="Internet_D">
    <vt:lpwstr>www.idzedi.admin.ch/idzintern/</vt:lpwstr>
  </property>
  <property fmtid="{D5CDD505-2E9C-101B-9397-08002B2CF9AE}" pid="125" name="Internet_F">
    <vt:lpwstr>www.idzedi.admin.ch/idzintern/</vt:lpwstr>
  </property>
  <property fmtid="{D5CDD505-2E9C-101B-9397-08002B2CF9AE}" pid="126" name="Internet_I">
    <vt:lpwstr>www.idzedi.admin.ch/idzintern/</vt:lpwstr>
  </property>
  <property fmtid="{D5CDD505-2E9C-101B-9397-08002B2CF9AE}" pid="127" name="Internet_E">
    <vt:lpwstr>www.idzedi.admin.ch/idzintern/</vt:lpwstr>
  </property>
  <property fmtid="{D5CDD505-2E9C-101B-9397-08002B2CF9AE}" pid="128" name="Internet_R">
    <vt:lpwstr>www.idzedi.admin.ch/idzintern/</vt:lpwstr>
  </property>
  <property fmtid="{D5CDD505-2E9C-101B-9397-08002B2CF9AE}" pid="129" name="OrgUnitCode_D">
    <vt:lpwstr/>
  </property>
  <property fmtid="{D5CDD505-2E9C-101B-9397-08002B2CF9AE}" pid="130" name="OrgUnitCode_F">
    <vt:lpwstr/>
  </property>
  <property fmtid="{D5CDD505-2E9C-101B-9397-08002B2CF9AE}" pid="131" name="OrgUnitCode_I">
    <vt:lpwstr/>
  </property>
  <property fmtid="{D5CDD505-2E9C-101B-9397-08002B2CF9AE}" pid="132" name="OrgUnitCode_E">
    <vt:lpwstr/>
  </property>
  <property fmtid="{D5CDD505-2E9C-101B-9397-08002B2CF9AE}" pid="133" name="OrgUnitCode_R">
    <vt:lpwstr/>
  </property>
  <property fmtid="{D5CDD505-2E9C-101B-9397-08002B2CF9AE}" pid="134" name="#FlagCancel">
    <vt:lpwstr>True</vt:lpwstr>
  </property>
</Properties>
</file>