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351" r:id="rId3"/>
    <p:sldId id="263" r:id="rId4"/>
    <p:sldId id="349" r:id="rId5"/>
    <p:sldId id="268" r:id="rId6"/>
    <p:sldId id="350" r:id="rId7"/>
    <p:sldId id="361" r:id="rId8"/>
    <p:sldId id="355" r:id="rId9"/>
    <p:sldId id="871" r:id="rId10"/>
    <p:sldId id="391" r:id="rId11"/>
    <p:sldId id="870" r:id="rId12"/>
    <p:sldId id="1026" r:id="rId13"/>
    <p:sldId id="1024" r:id="rId14"/>
    <p:sldId id="1028" r:id="rId15"/>
    <p:sldId id="1029" r:id="rId16"/>
    <p:sldId id="369" r:id="rId17"/>
    <p:sldId id="371" r:id="rId18"/>
    <p:sldId id="375" r:id="rId19"/>
    <p:sldId id="362" r:id="rId20"/>
    <p:sldId id="360" r:id="rId21"/>
    <p:sldId id="363" r:id="rId22"/>
    <p:sldId id="364" r:id="rId23"/>
    <p:sldId id="373" r:id="rId24"/>
    <p:sldId id="374" r:id="rId25"/>
    <p:sldId id="370" r:id="rId26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7AB359EB-209E-4636-AC88-05606CA01ADA}">
          <p14:sldIdLst>
            <p14:sldId id="265"/>
            <p14:sldId id="351"/>
            <p14:sldId id="263"/>
            <p14:sldId id="349"/>
            <p14:sldId id="268"/>
            <p14:sldId id="350"/>
            <p14:sldId id="361"/>
            <p14:sldId id="355"/>
            <p14:sldId id="871"/>
            <p14:sldId id="391"/>
            <p14:sldId id="870"/>
            <p14:sldId id="1026"/>
            <p14:sldId id="1024"/>
            <p14:sldId id="1028"/>
            <p14:sldId id="1029"/>
            <p14:sldId id="369"/>
            <p14:sldId id="371"/>
            <p14:sldId id="375"/>
            <p14:sldId id="362"/>
            <p14:sldId id="360"/>
            <p14:sldId id="363"/>
            <p14:sldId id="364"/>
            <p14:sldId id="373"/>
            <p14:sldId id="374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1AEAF1-609B-1571-956D-1FA68BA13C7B}" name="Pierre André Chopard" initials="PAC" userId="Pierre André Chop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BECEEB"/>
    <a:srgbClr val="ED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60" d="100"/>
          <a:sy n="60" d="100"/>
        </p:scale>
        <p:origin x="764" y="44"/>
      </p:cViewPr>
      <p:guideLst>
        <p:guide orient="horz" pos="1139"/>
        <p:guide pos="574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3954" y="6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5C129-E461-4AF7-8985-F61873C86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986" y="9347175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5B2B-3CFE-45D9-9BB5-29DE6D40908B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460878DE-CD70-4820-9A2F-1BF471621A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98090" y="374792"/>
            <a:ext cx="3703119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Mediengespräch EQK 3.7.2023 – Präsentation deutsch – für Referenten</a:t>
            </a:r>
          </a:p>
        </p:txBody>
      </p:sp>
    </p:spTree>
    <p:extLst>
      <p:ext uri="{BB962C8B-B14F-4D97-AF65-F5344CB8AC3E}">
        <p14:creationId xmlns:p14="http://schemas.microsoft.com/office/powerpoint/2010/main" val="314600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44C81B-D95E-46A8-B2F6-180372E026A9}" type="datetimeFigureOut">
              <a:rPr lang="de-CH" smtClean="0"/>
              <a:t>17.06.2025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1212C7-403F-498B-A34F-2D20809953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80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6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Nächste Periode in Vorbereitung: 2025 - 2029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12C7-403F-498B-A34F-2D20809953C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838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12C7-403F-498B-A34F-2D20809953C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875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B81F2-B8AC-40A6-A2FC-ED759B8E74E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365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Bild zur Teamarbeit: https://www.businessmanager.in/effective-team-work/ </a:t>
            </a:r>
          </a:p>
          <a:p>
            <a:r>
              <a:rPr lang="nl-BE" dirty="0"/>
              <a:t>Zweite Abbildung: https://mailsafi.com/blog/benefits-of-digital-collaboration/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C979-1F32-4EAD-AA85-CCA2527F901E}" type="slidenum">
              <a:rPr lang="de-CH" smtClean="0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437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F7F7F4"/>
                </a:solidFill>
                <a:effectLst/>
                <a:highlight>
                  <a:srgbClr val="F7F7F4"/>
                </a:highlight>
                <a:latin typeface="HaufeMerriweather"/>
              </a:rPr>
              <a:t>Bild: Haufe Online Redaktion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9EB7-F724-4CD7-87F1-938C9BBCA0AF}" type="slidenum">
              <a:rPr lang="de-CH" smtClean="0"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950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047F-20BE-B70D-8634-DB991563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11CD2C-D2A8-5B1F-5C2F-AC72E8EE8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2BD7C89-CA9B-2A45-2BDA-47DCCB6D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78" y="6482597"/>
            <a:ext cx="3850218" cy="576108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5F80FB-25A5-97BE-C55F-231F9BCEE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12C7-403F-498B-A34F-2D20809953CA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645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hyperlink" Target="https://www.bag.admin.ch/bag/de/home/das-bag/organisation/ausserparlamentarische-kommissionen/eidgenoessische-qualitaetskommission-eqk/laufende-programme-und-projekte.html" TargetMode="Externa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F57A763-5B1F-4D7D-A1B2-3647EF780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/>
          <a:stretch/>
        </p:blipFill>
        <p:spPr bwMode="auto">
          <a:xfrm>
            <a:off x="0" y="1160463"/>
            <a:ext cx="12192001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223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15B88D8E-FB16-45FA-A3B8-49095A26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749373F-D29F-4ABE-A67F-864A70EF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D1DE666-3715-4F41-923C-2316B9F6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6E12DC7-F456-42B5-A7AC-1BD4ADE22D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4810127"/>
            <a:ext cx="9144000" cy="1122362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86B053-F1F9-43C4-84C4-0145B5A106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9" y="373151"/>
            <a:ext cx="4370841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2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588D2C-F065-4875-9920-06949F8A4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60"/>
          <a:stretch/>
        </p:blipFill>
        <p:spPr>
          <a:xfrm>
            <a:off x="479425" y="368300"/>
            <a:ext cx="358775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1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1E97E7D-EB66-4010-808F-4BEF2D65B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/>
          <a:stretch/>
        </p:blipFill>
        <p:spPr bwMode="auto">
          <a:xfrm>
            <a:off x="0" y="1160463"/>
            <a:ext cx="12192001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821751-38CA-4434-8E8A-3B0FBA02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368300"/>
            <a:ext cx="4407417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20F644-C5DE-491B-8BBB-15DBEE49D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60"/>
          <a:stretch/>
        </p:blipFill>
        <p:spPr>
          <a:xfrm>
            <a:off x="479425" y="368300"/>
            <a:ext cx="358775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CD4B0BC-7895-4D0D-8336-CF05834AF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60"/>
          <a:stretch/>
        </p:blipFill>
        <p:spPr>
          <a:xfrm>
            <a:off x="479425" y="368300"/>
            <a:ext cx="358775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5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A3E26-E90E-B045-BDE3-355A847BF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48" y="1932530"/>
            <a:ext cx="11299203" cy="2168009"/>
          </a:xfrm>
        </p:spPr>
        <p:txBody>
          <a:bodyPr/>
          <a:lstStyle>
            <a:lvl1pPr>
              <a:defRPr sz="6000" spc="140" baseline="0"/>
            </a:lvl1pPr>
          </a:lstStyle>
          <a:p>
            <a:r>
              <a:rPr lang="de-DE" dirty="0"/>
              <a:t>Hier steht ein Titel 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43F327B-2516-A04F-A727-9C5A1A035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948" y="3997571"/>
            <a:ext cx="11296103" cy="737483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/>
              <a:t>Name und Funktion der referierenden Person</a:t>
            </a:r>
            <a:br>
              <a:rPr lang="de-DE" dirty="0"/>
            </a:br>
            <a:r>
              <a:rPr lang="de-DE" dirty="0"/>
              <a:t>Ort, 00. Monat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118606-F97F-B2F0-595A-F8AF9FA34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5641" y="583147"/>
            <a:ext cx="2563739" cy="4272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914996-A4C3-000B-0C59-EEBA5B875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972" r="36527" b="2941"/>
          <a:stretch/>
        </p:blipFill>
        <p:spPr>
          <a:xfrm>
            <a:off x="0" y="177288"/>
            <a:ext cx="5881807" cy="118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CD3FE0-4D46-56B0-E3E9-4ED2192566FC}"/>
              </a:ext>
            </a:extLst>
          </p:cNvPr>
          <p:cNvSpPr txBox="1"/>
          <p:nvPr userDrawn="1"/>
        </p:nvSpPr>
        <p:spPr>
          <a:xfrm>
            <a:off x="444849" y="5922376"/>
            <a:ext cx="111312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Nationales Implementierungsprogramm – </a:t>
            </a:r>
            <a:r>
              <a:rPr lang="de-CH" sz="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Qualität der Langzeitpflege in Alters- und Pflegeheimen 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NIP-Q-UPGRADE), Übertragung</a:t>
            </a:r>
          </a:p>
          <a:p>
            <a:pPr algn="just"/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von Aufgaben mit Abgeltung durch die Eidgenössische Qualitätskommission EQK) an: ARTISET mit dem Branchenverband CURAVIVA und </a:t>
            </a:r>
            <a:r>
              <a:rPr lang="de-CH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senesuisse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</a:p>
          <a:p>
            <a:pPr algn="just"/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Laufende Programme und Projekte (admin.ch)</a:t>
            </a:r>
            <a:endParaRPr lang="de-CH" sz="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de-CH" sz="3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Umgesetzt in Zusammenarbeit mit dem Institut für Pflegewissenschaft (INS), Universität Basel, Institut et Haute Ecole de la Santé La Source (La Source), </a:t>
            </a:r>
          </a:p>
          <a:p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Lausanne und </a:t>
            </a:r>
            <a:r>
              <a:rPr lang="de-CH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universitaria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professionale della Svizzera italiana (SUPSI), Manno.</a:t>
            </a:r>
            <a:endParaRPr lang="de-CH" sz="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C9C5C4-D68D-0FD0-90FD-C0E105954A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42737" y="5960515"/>
            <a:ext cx="1208365" cy="671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B14642-8FC7-CE57-908A-6E5DA95E71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39572" y="6065242"/>
            <a:ext cx="921990" cy="5546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513D16-4E4A-B33A-2997-2C8EA2F498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289904" y="6051421"/>
            <a:ext cx="1299650" cy="5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6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38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A1276-FC12-46D1-BB9E-6B9360D4E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Eidgenössische Qualitätskommission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E348B1-5B27-440C-BBF6-9AF12D6D7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de-CH" dirty="0"/>
              <a:t>Mediengespräch, 23.06.2025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11195C-C9CA-43F8-B7FA-F3A092BB17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Michael Jordi, Präsident</a:t>
            </a:r>
          </a:p>
          <a:p>
            <a:r>
              <a:rPr lang="de-CH" dirty="0"/>
              <a:t>Bernhard Güntert, Vizepräsident</a:t>
            </a:r>
          </a:p>
          <a:p>
            <a:r>
              <a:rPr lang="de-CH" dirty="0"/>
              <a:t>Franziska Zúñiga, Mitglied</a:t>
            </a:r>
          </a:p>
        </p:txBody>
      </p:sp>
    </p:spTree>
    <p:extLst>
      <p:ext uri="{BB962C8B-B14F-4D97-AF65-F5344CB8AC3E}">
        <p14:creationId xmlns:p14="http://schemas.microsoft.com/office/powerpoint/2010/main" val="131018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B02D-A2F9-4A9D-92B6-D68D05D6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Struktur des Programms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84CCA-8A45-4DA7-8029-6BDA3B25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7820" y="6457766"/>
            <a:ext cx="2743200" cy="365125"/>
          </a:xfrm>
        </p:spPr>
        <p:txBody>
          <a:bodyPr/>
          <a:lstStyle/>
          <a:p>
            <a:fld id="{409BC1A9-D562-4C6B-AB79-EE347D9D734D}" type="slidenum">
              <a:rPr lang="de-CH" smtClean="0"/>
              <a:t>10</a:t>
            </a:fld>
            <a:endParaRPr lang="de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EC489-D98A-490F-8734-B3A702A34E82}"/>
              </a:ext>
            </a:extLst>
          </p:cNvPr>
          <p:cNvSpPr/>
          <p:nvPr/>
        </p:nvSpPr>
        <p:spPr>
          <a:xfrm>
            <a:off x="3262526" y="1690688"/>
            <a:ext cx="4841508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Eidgenössische Qualitätskommission</a:t>
            </a:r>
            <a:endParaRPr lang="de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9AD47-83AF-4A40-9258-4E8DF6060082}"/>
              </a:ext>
            </a:extLst>
          </p:cNvPr>
          <p:cNvSpPr/>
          <p:nvPr/>
        </p:nvSpPr>
        <p:spPr>
          <a:xfrm>
            <a:off x="5005634" y="2208213"/>
            <a:ext cx="1363391" cy="2899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/>
              <a:t>Auftraggeber</a:t>
            </a:r>
            <a:endParaRPr lang="de-CH" sz="14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6A904A-DA2B-4E89-8B08-2A9E0AF653F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683280" y="2055813"/>
            <a:ext cx="405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ABA6E-094B-49FD-B1F5-61A12E824C17}"/>
              </a:ext>
            </a:extLst>
          </p:cNvPr>
          <p:cNvCxnSpPr>
            <a:cxnSpLocks/>
          </p:cNvCxnSpPr>
          <p:nvPr/>
        </p:nvCxnSpPr>
        <p:spPr>
          <a:xfrm flipV="1">
            <a:off x="3814732" y="3220583"/>
            <a:ext cx="3845457" cy="10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7775FC-321F-4786-9DE1-8CDCEE643697}"/>
              </a:ext>
            </a:extLst>
          </p:cNvPr>
          <p:cNvSpPr/>
          <p:nvPr/>
        </p:nvSpPr>
        <p:spPr>
          <a:xfrm>
            <a:off x="2607131" y="2651125"/>
            <a:ext cx="2420753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CURAVIVA</a:t>
            </a:r>
            <a:endParaRPr lang="de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53D285-5880-414F-889A-1E34DC8737DB}"/>
              </a:ext>
            </a:extLst>
          </p:cNvPr>
          <p:cNvSpPr/>
          <p:nvPr/>
        </p:nvSpPr>
        <p:spPr>
          <a:xfrm>
            <a:off x="6449223" y="2651126"/>
            <a:ext cx="2420753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senesuisse</a:t>
            </a:r>
            <a:endParaRPr lang="de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670B0-8D76-4CB4-ABAD-2C70265EA78E}"/>
              </a:ext>
            </a:extLst>
          </p:cNvPr>
          <p:cNvSpPr/>
          <p:nvPr/>
        </p:nvSpPr>
        <p:spPr>
          <a:xfrm>
            <a:off x="5005634" y="3274425"/>
            <a:ext cx="1458011" cy="197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/>
              <a:t>Vertragspartner</a:t>
            </a:r>
            <a:endParaRPr lang="de-CH" sz="1400" i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4E03A-85CE-4041-84FD-E4EEE38DE7E2}"/>
              </a:ext>
            </a:extLst>
          </p:cNvPr>
          <p:cNvCxnSpPr>
            <a:cxnSpLocks/>
          </p:cNvCxnSpPr>
          <p:nvPr/>
        </p:nvCxnSpPr>
        <p:spPr>
          <a:xfrm>
            <a:off x="3815262" y="3023236"/>
            <a:ext cx="0" cy="208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9D2D70-A87A-4CCD-9EAB-0A4824B748A8}"/>
              </a:ext>
            </a:extLst>
          </p:cNvPr>
          <p:cNvCxnSpPr>
            <a:cxnSpLocks/>
          </p:cNvCxnSpPr>
          <p:nvPr/>
        </p:nvCxnSpPr>
        <p:spPr>
          <a:xfrm>
            <a:off x="7659128" y="3023235"/>
            <a:ext cx="0" cy="194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9BF39F-E616-406A-9A71-0FF6B68AAEFF}"/>
              </a:ext>
            </a:extLst>
          </p:cNvPr>
          <p:cNvCxnSpPr>
            <a:cxnSpLocks/>
          </p:cNvCxnSpPr>
          <p:nvPr/>
        </p:nvCxnSpPr>
        <p:spPr>
          <a:xfrm>
            <a:off x="2526991" y="4407954"/>
            <a:ext cx="6433972" cy="2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6219710-976A-46C1-8CA8-8F9C90FA2A3B}"/>
              </a:ext>
            </a:extLst>
          </p:cNvPr>
          <p:cNvSpPr/>
          <p:nvPr/>
        </p:nvSpPr>
        <p:spPr>
          <a:xfrm>
            <a:off x="1311595" y="3737974"/>
            <a:ext cx="2420753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INS</a:t>
            </a:r>
            <a:endParaRPr lang="de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7749AA-0305-442E-9658-7CA4C20A6A38}"/>
              </a:ext>
            </a:extLst>
          </p:cNvPr>
          <p:cNvSpPr/>
          <p:nvPr/>
        </p:nvSpPr>
        <p:spPr>
          <a:xfrm>
            <a:off x="4531091" y="3737974"/>
            <a:ext cx="2420753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La Source</a:t>
            </a:r>
            <a:endParaRPr lang="de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E7A696-F4E9-4FCC-974E-BE8B1E499F2F}"/>
              </a:ext>
            </a:extLst>
          </p:cNvPr>
          <p:cNvSpPr/>
          <p:nvPr/>
        </p:nvSpPr>
        <p:spPr>
          <a:xfrm>
            <a:off x="7750587" y="3737974"/>
            <a:ext cx="2420753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SUPSI</a:t>
            </a:r>
            <a:endParaRPr lang="de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831D44-CE14-4E0E-818B-7340E58B89DC}"/>
              </a:ext>
            </a:extLst>
          </p:cNvPr>
          <p:cNvSpPr/>
          <p:nvPr/>
        </p:nvSpPr>
        <p:spPr>
          <a:xfrm>
            <a:off x="4690978" y="4296448"/>
            <a:ext cx="2100981" cy="218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/>
              <a:t>Forschungskonsortium</a:t>
            </a:r>
            <a:endParaRPr lang="de-CH" sz="1400" i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D2AD6-6BF4-4686-B151-351522D7BBA7}"/>
              </a:ext>
            </a:extLst>
          </p:cNvPr>
          <p:cNvCxnSpPr>
            <a:cxnSpLocks/>
          </p:cNvCxnSpPr>
          <p:nvPr/>
        </p:nvCxnSpPr>
        <p:spPr>
          <a:xfrm>
            <a:off x="5734640" y="4103099"/>
            <a:ext cx="0" cy="152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CB0B69-5752-4686-813D-883C03BB9DC9}"/>
              </a:ext>
            </a:extLst>
          </p:cNvPr>
          <p:cNvCxnSpPr>
            <a:cxnSpLocks/>
          </p:cNvCxnSpPr>
          <p:nvPr/>
        </p:nvCxnSpPr>
        <p:spPr>
          <a:xfrm>
            <a:off x="2520219" y="4103099"/>
            <a:ext cx="1752" cy="302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AB0EA5-CB61-4D10-AD27-C02E6A54C37B}"/>
              </a:ext>
            </a:extLst>
          </p:cNvPr>
          <p:cNvCxnSpPr>
            <a:cxnSpLocks/>
          </p:cNvCxnSpPr>
          <p:nvPr/>
        </p:nvCxnSpPr>
        <p:spPr>
          <a:xfrm>
            <a:off x="8959182" y="4103099"/>
            <a:ext cx="1781" cy="307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ABB05-4C9D-46BB-B2A1-713CD37885AE}"/>
              </a:ext>
            </a:extLst>
          </p:cNvPr>
          <p:cNvSpPr/>
          <p:nvPr/>
        </p:nvSpPr>
        <p:spPr>
          <a:xfrm>
            <a:off x="8933047" y="6201360"/>
            <a:ext cx="2817933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Expert/innen</a:t>
            </a:r>
            <a:endParaRPr lang="de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74D771-AD53-4684-957A-425DC18B921A}"/>
              </a:ext>
            </a:extLst>
          </p:cNvPr>
          <p:cNvSpPr/>
          <p:nvPr/>
        </p:nvSpPr>
        <p:spPr>
          <a:xfrm>
            <a:off x="575221" y="6234163"/>
            <a:ext cx="2420753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Begleitgruppe</a:t>
            </a:r>
            <a:endParaRPr lang="de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78BF8-F3D3-43A3-8614-4267865FFBAD}"/>
              </a:ext>
            </a:extLst>
          </p:cNvPr>
          <p:cNvSpPr/>
          <p:nvPr/>
        </p:nvSpPr>
        <p:spPr>
          <a:xfrm>
            <a:off x="3216787" y="6220532"/>
            <a:ext cx="260068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/>
              <a:t>Programmpartner</a:t>
            </a:r>
            <a:r>
              <a:rPr lang="nl-BE" dirty="0"/>
              <a:t>/innen</a:t>
            </a:r>
            <a:endParaRPr lang="de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BBAEA-2649-4DB8-B75B-A3CC1FD1859D}"/>
              </a:ext>
            </a:extLst>
          </p:cNvPr>
          <p:cNvSpPr/>
          <p:nvPr/>
        </p:nvSpPr>
        <p:spPr>
          <a:xfrm>
            <a:off x="5948330" y="6225579"/>
            <a:ext cx="2853856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Pflegeheime</a:t>
            </a:r>
            <a:endParaRPr lang="de-CH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58796C-2025-44AE-9963-BB1C8B1FB596}"/>
              </a:ext>
            </a:extLst>
          </p:cNvPr>
          <p:cNvCxnSpPr>
            <a:cxnSpLocks/>
          </p:cNvCxnSpPr>
          <p:nvPr/>
        </p:nvCxnSpPr>
        <p:spPr>
          <a:xfrm>
            <a:off x="1502696" y="5914516"/>
            <a:ext cx="8703449" cy="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EF2E55-3D5B-4DBA-BFCA-4B93A2E2E12B}"/>
              </a:ext>
            </a:extLst>
          </p:cNvPr>
          <p:cNvCxnSpPr>
            <a:cxnSpLocks/>
          </p:cNvCxnSpPr>
          <p:nvPr/>
        </p:nvCxnSpPr>
        <p:spPr>
          <a:xfrm>
            <a:off x="10206145" y="5909870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E3254B-83A6-42C4-8DA9-F57743357D38}"/>
              </a:ext>
            </a:extLst>
          </p:cNvPr>
          <p:cNvCxnSpPr>
            <a:cxnSpLocks/>
          </p:cNvCxnSpPr>
          <p:nvPr/>
        </p:nvCxnSpPr>
        <p:spPr>
          <a:xfrm>
            <a:off x="7306654" y="5918183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FDE660-9CE8-4AB0-A00D-C69B639EF3CF}"/>
              </a:ext>
            </a:extLst>
          </p:cNvPr>
          <p:cNvCxnSpPr>
            <a:cxnSpLocks/>
          </p:cNvCxnSpPr>
          <p:nvPr/>
        </p:nvCxnSpPr>
        <p:spPr>
          <a:xfrm>
            <a:off x="4404826" y="5913475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25E76F-7A7E-4767-B345-72E314FBD9B9}"/>
              </a:ext>
            </a:extLst>
          </p:cNvPr>
          <p:cNvCxnSpPr>
            <a:cxnSpLocks/>
          </p:cNvCxnSpPr>
          <p:nvPr/>
        </p:nvCxnSpPr>
        <p:spPr>
          <a:xfrm>
            <a:off x="1500915" y="5913136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40CCB5D-7866-4C0B-8D83-8201E47A5838}"/>
              </a:ext>
            </a:extLst>
          </p:cNvPr>
          <p:cNvSpPr/>
          <p:nvPr/>
        </p:nvSpPr>
        <p:spPr>
          <a:xfrm>
            <a:off x="7827982" y="5941754"/>
            <a:ext cx="2100981" cy="218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/>
              <a:t>Sounding Boards</a:t>
            </a:r>
            <a:endParaRPr lang="de-CH" sz="1400" i="1" dirty="0"/>
          </a:p>
        </p:txBody>
      </p:sp>
      <p:pic>
        <p:nvPicPr>
          <p:cNvPr id="35" name="Picture 4" descr="Digital Collaboration in the Workplace: 9 Benefits | MailSafi">
            <a:extLst>
              <a:ext uri="{FF2B5EF4-FFF2-40B4-BE49-F238E27FC236}">
                <a16:creationId xmlns:a16="http://schemas.microsoft.com/office/drawing/2014/main" id="{40B2B1BE-A7AC-4A51-B61B-D0277C8A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674" y1="43220" x2="19457" y2="42797"/>
                        <a14:foregroundMark x1="85543" y1="44068" x2="84891" y2="43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77" y="4580341"/>
            <a:ext cx="2131738" cy="10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1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conExperience » G-Collection » Tag Icon">
            <a:extLst>
              <a:ext uri="{FF2B5EF4-FFF2-40B4-BE49-F238E27FC236}">
                <a16:creationId xmlns:a16="http://schemas.microsoft.com/office/drawing/2014/main" id="{D88DBCDA-76CD-6338-0AA5-B7B8F7BC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31" y="4875538"/>
            <a:ext cx="820440" cy="8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8453F4-F510-AFA7-3B16-D1AE209989BC}"/>
              </a:ext>
            </a:extLst>
          </p:cNvPr>
          <p:cNvSpPr/>
          <p:nvPr/>
        </p:nvSpPr>
        <p:spPr>
          <a:xfrm>
            <a:off x="-16929" y="0"/>
            <a:ext cx="6096000" cy="6858000"/>
          </a:xfrm>
          <a:prstGeom prst="rect">
            <a:avLst/>
          </a:prstGeom>
          <a:solidFill>
            <a:srgbClr val="5C7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F4AC9-0450-B421-E21B-C2E80E5E873B}"/>
              </a:ext>
            </a:extLst>
          </p:cNvPr>
          <p:cNvSpPr txBox="1"/>
          <p:nvPr/>
        </p:nvSpPr>
        <p:spPr>
          <a:xfrm>
            <a:off x="6608370" y="295007"/>
            <a:ext cx="53159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2800" b="1" dirty="0">
                <a:latin typeface="Arial" panose="020B0604020202020204" pitchFamily="34" charset="0"/>
                <a:cs typeface="Arial" panose="020B0604020202020204" pitchFamily="34" charset="0"/>
              </a:rPr>
              <a:t>Die drei Dimensionen des Programms</a:t>
            </a:r>
            <a:endParaRPr lang="it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Ein kollaborativer Ansatz für </a:t>
            </a:r>
            <a:r>
              <a:rPr lang="it-CH" sz="2400" b="1" dirty="0">
                <a:latin typeface="Arial" panose="020B0604020202020204" pitchFamily="34" charset="0"/>
                <a:cs typeface="Arial" panose="020B0604020202020204" pitchFamily="34" charset="0"/>
              </a:rPr>
              <a:t>praktisch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umsetzbare Lösungen </a:t>
            </a:r>
            <a:endParaRPr lang="it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239DD-5439-9F98-AA5C-E20F89A7FFF5}"/>
              </a:ext>
            </a:extLst>
          </p:cNvPr>
          <p:cNvSpPr txBox="1"/>
          <p:nvPr/>
        </p:nvSpPr>
        <p:spPr>
          <a:xfrm>
            <a:off x="6478331" y="3119858"/>
            <a:ext cx="259181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Verbesserung der Qualität von Qualitätsindikator-Daten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Bewertung der Prozesse der Datenerfassung und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-verwaltung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bei den nationalen Qualitätsindikatoren</a:t>
            </a:r>
            <a:endParaRPr lang="it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3FFDF32F-9C98-3237-70D1-AB704986EB63}"/>
              </a:ext>
            </a:extLst>
          </p:cNvPr>
          <p:cNvSpPr txBox="1">
            <a:spLocks/>
          </p:cNvSpPr>
          <p:nvPr/>
        </p:nvSpPr>
        <p:spPr>
          <a:xfrm>
            <a:off x="9332521" y="3119858"/>
            <a:ext cx="2591812" cy="166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Unterstützung der Qualität der Pflege</a:t>
            </a:r>
          </a:p>
          <a:p>
            <a:pPr algn="ctr">
              <a:lnSpc>
                <a:spcPct val="100000"/>
              </a:lnSpc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möchten gemeinsam wirksame Strategien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Pflegequalität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erarbeiten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22C2CE0-30B1-5DCB-DEFC-7858AFE2973F}"/>
              </a:ext>
            </a:extLst>
          </p:cNvPr>
          <p:cNvSpPr txBox="1">
            <a:spLocks/>
          </p:cNvSpPr>
          <p:nvPr/>
        </p:nvSpPr>
        <p:spPr>
          <a:xfrm>
            <a:off x="7894913" y="5490506"/>
            <a:ext cx="2675766" cy="1367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Integration neuer QI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Untersuchung neuer Qualitätsindikatoren für eine zukünftige Umsetzung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ata analysis - Free seo and web icons">
            <a:extLst>
              <a:ext uri="{FF2B5EF4-FFF2-40B4-BE49-F238E27FC236}">
                <a16:creationId xmlns:a16="http://schemas.microsoft.com/office/drawing/2014/main" id="{B8D711F9-BD03-E42C-5EAF-584F6A95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57" y="2205731"/>
            <a:ext cx="926807" cy="9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 For Quality #244143 - Free Icons Library">
            <a:extLst>
              <a:ext uri="{FF2B5EF4-FFF2-40B4-BE49-F238E27FC236}">
                <a16:creationId xmlns:a16="http://schemas.microsoft.com/office/drawing/2014/main" id="{30143B80-BE4C-B054-2DD9-808B8829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276" y="2176850"/>
            <a:ext cx="926807" cy="9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E855DD41-8031-46C3-ADD0-D74CAF41E343}"/>
              </a:ext>
            </a:extLst>
          </p:cNvPr>
          <p:cNvSpPr txBox="1"/>
          <p:nvPr/>
        </p:nvSpPr>
        <p:spPr>
          <a:xfrm>
            <a:off x="237701" y="968268"/>
            <a:ext cx="586591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des Programms</a:t>
            </a:r>
          </a:p>
          <a:p>
            <a:pPr>
              <a:spcAft>
                <a:spcPts val="300"/>
              </a:spcAft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Programm zielt darauf ab,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Pflegeheime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 der kontinuierlichen Entwicklung der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Pflegequalität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Basis solider Daten zu unterstützen.</a:t>
            </a: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B72BFE-CAE4-C3ED-E90A-A1A77299C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07" y="2669134"/>
            <a:ext cx="5084316" cy="38214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970DDD-F549-438F-7C20-B9F72420B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061" y="124701"/>
            <a:ext cx="1133341" cy="1133341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572BA23-1850-6A6C-D221-C2BF3D54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66230A-88F6-35B9-2298-0BDBC598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28C-02B9-DD4E-87F4-AB9A2EE3697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31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9BA9-70D0-8383-5C33-238679CB9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7061AD1-5C09-A25A-2D71-BB7C22C1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/>
              <a:t>Solide Daten für die Qualitätsentwicklung </a:t>
            </a:r>
            <a:br>
              <a:rPr lang="de-CH" sz="3600" dirty="0"/>
            </a:br>
            <a:r>
              <a:rPr lang="de-CH" sz="3600" dirty="0"/>
              <a:t>(AP1) </a:t>
            </a:r>
            <a:endParaRPr lang="de-CH" sz="3600" i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9C4090E-EE33-9DE7-601E-A732ABD9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b="1" dirty="0"/>
              <a:t>Schaffen von soliden Daten: </a:t>
            </a:r>
          </a:p>
          <a:p>
            <a:r>
              <a:rPr lang="de-CH" sz="2000" dirty="0"/>
              <a:t>Vereinfachung und Standardisierung der Datenerhebung</a:t>
            </a:r>
          </a:p>
          <a:p>
            <a:r>
              <a:rPr lang="de-CH" sz="2000" dirty="0"/>
              <a:t>Schulungsprogramm und Materialien für Pflegeheime zur Verbesserung der Datenqualität (zugänglich ab 2026)</a:t>
            </a:r>
          </a:p>
          <a:p>
            <a:pPr marL="0" indent="0">
              <a:buNone/>
            </a:pPr>
            <a:r>
              <a:rPr lang="de-CH" sz="2400" b="1" dirty="0"/>
              <a:t>Gewinn für Bewohnerinnen und Bewohner:</a:t>
            </a:r>
          </a:p>
          <a:p>
            <a:pPr marL="450850" indent="-450850">
              <a:buNone/>
            </a:pPr>
            <a:r>
              <a:rPr lang="de-CH" sz="2200" dirty="0"/>
              <a:t>→ 	</a:t>
            </a:r>
            <a:r>
              <a:rPr lang="de-CH" sz="2000" dirty="0"/>
              <a:t>Daten als Grundlage für gezielte Qualitätsentwicklung: Besseres Verständnis der Entwicklungsbereiche &amp; Fokussieren von Kernthemen für Bewohnerinnen und Bewohner </a:t>
            </a:r>
          </a:p>
          <a:p>
            <a:pPr marL="450850" indent="-450850">
              <a:buNone/>
            </a:pPr>
            <a:r>
              <a:rPr lang="de-CH" sz="2000" dirty="0"/>
              <a:t>→ 	Basis für Monitoring und Steuerung regional und national: Erkennen und Angehen von Hotspots zum besseren Gesundheitsversorgung</a:t>
            </a: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6" name="Picture 2" descr="Data analysis - Free seo and web icons">
            <a:extLst>
              <a:ext uri="{FF2B5EF4-FFF2-40B4-BE49-F238E27FC236}">
                <a16:creationId xmlns:a16="http://schemas.microsoft.com/office/drawing/2014/main" id="{02C75D0C-7F89-CC7B-8C44-59A70C09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365124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6B3F0AB-CD0C-4955-BF4C-85D55B97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CH" dirty="0"/>
              <a:t>EQK-Medienkonferenz</a:t>
            </a:r>
          </a:p>
        </p:txBody>
      </p:sp>
    </p:spTree>
    <p:extLst>
      <p:ext uri="{BB962C8B-B14F-4D97-AF65-F5344CB8AC3E}">
        <p14:creationId xmlns:p14="http://schemas.microsoft.com/office/powerpoint/2010/main" val="263662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83277-EE0F-7AB7-AE14-F5F3B6B03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01BCC5D-1E12-CE95-5C3B-11382666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2216" cy="1325563"/>
          </a:xfrm>
        </p:spPr>
        <p:txBody>
          <a:bodyPr>
            <a:noAutofit/>
          </a:bodyPr>
          <a:lstStyle/>
          <a:p>
            <a:r>
              <a:rPr lang="de-CH" sz="3600" dirty="0"/>
              <a:t>Kontinuierliche Qualitätsentwicklung (AP2)  </a:t>
            </a:r>
            <a:endParaRPr lang="de-CH" sz="2800" i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2D05F6-0E8F-C3D7-4317-3D25BFA1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400" cy="44836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3100" b="1" dirty="0"/>
              <a:t>Entwicklung der Qualität der Versorgung der Bewohnerinnen und Bewohner: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CH" dirty="0"/>
              <a:t>Schulungsprogramm für Führung und Qualitätsverantwortliche (zugänglich ab 2026)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CH" dirty="0"/>
              <a:t>Materialien für Pflegeheime zur Umsetzung einer datenbasierten Qualitätsentwicklung durch Nutzung von Qualitätszyklen (PDCA-Zyklus) und zur Entwicklung einer Qualitätskultur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CH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3100" b="1" dirty="0"/>
              <a:t>Gewinn für Bewohnerinnen und Bewohner: </a:t>
            </a:r>
            <a:endParaRPr lang="de-CH" sz="3100" dirty="0"/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900" dirty="0"/>
              <a:t>→	Kontinuierliche Weiterentwicklung von Kernthemen für Bewohnerinnen und Bewohner</a:t>
            </a:r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900" dirty="0"/>
              <a:t>→	Gestaltung einer gemeinsamen Qualitätskultur:</a:t>
            </a:r>
          </a:p>
          <a:p>
            <a:pPr marL="1162050" indent="-446088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600" dirty="0"/>
              <a:t>→ 	Aktive Einbindung der Bewohnerinnen und Bewohner und Angehörigen in die Qualitätsentwicklung (Workshops, Broschüren)</a:t>
            </a:r>
          </a:p>
          <a:p>
            <a:pPr marL="1162050" indent="-446088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600" dirty="0"/>
              <a:t>→	Einbezug in Entscheidungsprozesse und Stärkung der Selbstbestimmung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25CFF-134C-03C6-5C41-FC2CFBA2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163170"/>
            <a:ext cx="1486228" cy="150351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E0D50AC-E32F-4598-B96E-54B59AC6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CH" dirty="0"/>
              <a:t>EQK-Medienkonferenz</a:t>
            </a:r>
          </a:p>
        </p:txBody>
      </p:sp>
    </p:spTree>
    <p:extLst>
      <p:ext uri="{BB962C8B-B14F-4D97-AF65-F5344CB8AC3E}">
        <p14:creationId xmlns:p14="http://schemas.microsoft.com/office/powerpoint/2010/main" val="10174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09908-0FE1-F851-95C9-2E4E3B2D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02AD9-2DEB-E50E-6A17-B7F3C6CF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0288" cy="1325563"/>
          </a:xfrm>
        </p:spPr>
        <p:txBody>
          <a:bodyPr>
            <a:noAutofit/>
          </a:bodyPr>
          <a:lstStyle/>
          <a:p>
            <a:r>
              <a:rPr lang="de-CH" sz="3600" dirty="0"/>
              <a:t>Einführung weiterer Qualitätsindikatoren</a:t>
            </a:r>
            <a:br>
              <a:rPr lang="de-CH" sz="3600" dirty="0"/>
            </a:br>
            <a:r>
              <a:rPr lang="de-CH" sz="3600" dirty="0"/>
              <a:t>(AP3) </a:t>
            </a:r>
            <a:endParaRPr lang="de-CH" sz="36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04ED33-E1C6-F15B-0681-E660A382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4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5100" b="1" dirty="0"/>
              <a:t>Neue Indikatoren – neue Perspektiven für die Lebensqualität: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de-CH" sz="51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CH" sz="4600" b="1" dirty="0"/>
              <a:t>Testung neuer Qualitätsindikatoren </a:t>
            </a:r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Fokus auf Medikationsreview, gesundheitliche Vorausplanung, Dekubitus </a:t>
            </a:r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Ergänzung bestehender Indikatoren um relevante Qualitätsbereiche</a:t>
            </a:r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Unterstützung der Pflegeheime mit Begleitmaterialien zur praktischen Umsetzung (zugänglich ab Herbst 2025)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de-CH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CH" sz="4600" b="1" dirty="0"/>
              <a:t>Ausarbeitung neuer Qualitätsbereiche</a:t>
            </a:r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Bewertung weiterer wichtiger Qualitätsbereiche für die Lebensqualität von Bewohnerinnen und Bewohnern</a:t>
            </a:r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Fokus auf das Erleben und die Lebensqualität von Bewohnerinnen und Bewohnern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39CE59-F0C3-0FAB-8DB2-19C1F7AE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514E84-3E54-AE6C-3487-5CEC1E6F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EQK-Medienkonferenz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E7B9A-1A5B-2AAA-C04B-F4F605E6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14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C2DFC6-8DA0-18DD-0427-76D01C96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09" y="84371"/>
            <a:ext cx="2902091" cy="17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FA3C09-7E1A-665D-DA9C-58498FA6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6000" dirty="0"/>
              <a:t>Medikationssicherheit</a:t>
            </a:r>
            <a:br>
              <a:rPr lang="de-CH" sz="6000" dirty="0"/>
            </a:b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7411F4-CD34-545E-437C-9D2FF698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61F42B-C644-99D3-941D-7032272F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506112-F39D-3ECB-C815-F4A0D47E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836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93A0-230B-6748-EB01-C2395AA8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Medikationssicherheit: </a:t>
            </a:r>
            <a:r>
              <a:rPr lang="de-CH" sz="4400" u="none" strike="noStrike" baseline="0" dirty="0"/>
              <a:t>Handlungsbedarf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98677-004B-E6D2-679B-C9ACD6A9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CH" sz="2600" b="1" u="none" strike="noStrike" baseline="0" dirty="0"/>
              <a:t>Vorbestehend: </a:t>
            </a:r>
            <a:r>
              <a:rPr lang="de-CH" sz="2600" b="0" u="none" strike="noStrike" baseline="0" dirty="0"/>
              <a:t>Globale Gesamtprävalenz von vermeidbaren medikations-bedingten Schäden liegt bei 5%, davon sind ein Viertel schwer oder potenziell lebensbedrohlich, z.B. </a:t>
            </a:r>
          </a:p>
          <a:p>
            <a:pPr lvl="1">
              <a:lnSpc>
                <a:spcPct val="130000"/>
              </a:lnSpc>
            </a:pPr>
            <a:r>
              <a:rPr lang="de-CH" sz="1800" dirty="0"/>
              <a:t>unklare Verschreibungen und Anweisungen</a:t>
            </a:r>
          </a:p>
          <a:p>
            <a:pPr lvl="1">
              <a:lnSpc>
                <a:spcPct val="130000"/>
              </a:lnSpc>
            </a:pPr>
            <a:r>
              <a:rPr lang="de-CH" sz="1800" dirty="0"/>
              <a:t>Verwechslung von Medikamenten</a:t>
            </a:r>
          </a:p>
          <a:p>
            <a:pPr lvl="1">
              <a:lnSpc>
                <a:spcPct val="130000"/>
              </a:lnSpc>
            </a:pPr>
            <a:r>
              <a:rPr lang="de-CH" sz="1800" dirty="0"/>
              <a:t>falsche Dosierungen, v.a. bei Medikamenten mit hohem Risiko bei Überdosierung lebensgefährlich</a:t>
            </a:r>
            <a:endParaRPr lang="de-CH" sz="1800" b="0" u="none" strike="noStrike" baseline="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2600" b="1" dirty="0"/>
              <a:t>Neu: </a:t>
            </a:r>
            <a:r>
              <a:rPr lang="en-US" sz="2600" dirty="0" err="1"/>
              <a:t>Weltweiter</a:t>
            </a:r>
            <a:r>
              <a:rPr lang="en-US" sz="2600" dirty="0"/>
              <a:t> </a:t>
            </a:r>
            <a:r>
              <a:rPr lang="en-US" sz="2600" dirty="0" err="1"/>
              <a:t>Versorgungsengpass</a:t>
            </a:r>
            <a:r>
              <a:rPr lang="en-US" sz="2600" dirty="0"/>
              <a:t> </a:t>
            </a:r>
            <a:r>
              <a:rPr lang="en-US" sz="2600" dirty="0" err="1"/>
              <a:t>bei</a:t>
            </a:r>
            <a:r>
              <a:rPr lang="en-US" sz="2600" dirty="0"/>
              <a:t> </a:t>
            </a:r>
            <a:r>
              <a:rPr lang="en-US" sz="2600" dirty="0" err="1"/>
              <a:t>gewissen</a:t>
            </a:r>
            <a:r>
              <a:rPr lang="en-US" sz="2600" dirty="0"/>
              <a:t> </a:t>
            </a:r>
            <a:r>
              <a:rPr lang="en-US" sz="2600" dirty="0" err="1"/>
              <a:t>Medikamenten</a:t>
            </a:r>
            <a:r>
              <a:rPr lang="en-US" sz="2600" dirty="0"/>
              <a:t> </a:t>
            </a:r>
          </a:p>
          <a:p>
            <a:pPr marL="1520825" indent="-1074738">
              <a:lnSpc>
                <a:spcPct val="130000"/>
              </a:lnSpc>
              <a:buNone/>
            </a:pPr>
            <a:r>
              <a:rPr lang="de-CH" sz="2400" dirty="0"/>
              <a:t>→	</a:t>
            </a:r>
            <a:r>
              <a:rPr lang="en-US" sz="2200" dirty="0" err="1">
                <a:sym typeface="Wingdings" panose="05000000000000000000" pitchFamily="2" charset="2"/>
              </a:rPr>
              <a:t>ungeplanter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Medikamenten</a:t>
            </a:r>
            <a:r>
              <a:rPr lang="en-US" sz="2200" dirty="0">
                <a:sym typeface="Wingdings" panose="05000000000000000000" pitchFamily="2" charset="2"/>
              </a:rPr>
              <a:t>- und </a:t>
            </a:r>
            <a:r>
              <a:rPr lang="en-US" sz="2200" dirty="0" err="1">
                <a:sym typeface="Wingdings" panose="05000000000000000000" pitchFamily="2" charset="2"/>
              </a:rPr>
              <a:t>Wirkstoffwechsel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mit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erhöhtem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Risiko</a:t>
            </a:r>
            <a:r>
              <a:rPr lang="en-US" sz="2200" dirty="0">
                <a:sym typeface="Wingdings" panose="05000000000000000000" pitchFamily="2" charset="2"/>
              </a:rPr>
              <a:t> von </a:t>
            </a:r>
            <a:r>
              <a:rPr lang="en-US" sz="2200" dirty="0" err="1">
                <a:sym typeface="Wingdings" panose="05000000000000000000" pitchFamily="2" charset="2"/>
              </a:rPr>
              <a:t>Verwechslungen</a:t>
            </a:r>
            <a:r>
              <a:rPr lang="en-US" sz="2200" dirty="0">
                <a:sym typeface="Wingdings" panose="05000000000000000000" pitchFamily="2" charset="2"/>
              </a:rPr>
              <a:t>, </a:t>
            </a:r>
            <a:r>
              <a:rPr lang="en-US" sz="2200" dirty="0" err="1">
                <a:sym typeface="Wingdings" panose="05000000000000000000" pitchFamily="2" charset="2"/>
              </a:rPr>
              <a:t>falschen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Dosierungen</a:t>
            </a:r>
            <a:r>
              <a:rPr lang="en-US" sz="2200" dirty="0">
                <a:sym typeface="Wingdings" panose="05000000000000000000" pitchFamily="2" charset="2"/>
              </a:rPr>
              <a:t> etc. 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ArialMT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endParaRPr lang="de-CH" sz="1800" b="0" u="none" strike="noStrike" baseline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110932-3605-8DAC-ACBD-F36AB982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7E3226-6A58-4FBE-5A36-E7FC8FFC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EQK-Mediengespräch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B5CBCF-391C-24C7-3EC4-7BF8F946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26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DFEC4-8179-9846-65A6-3BF39607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der EQK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7D8A9E-73C9-4863-B8F9-7D3A5F0FF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90448" cy="441168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b="1" dirty="0">
                <a:latin typeface="+mj-lt"/>
              </a:rPr>
              <a:t>Unterstützung von Projekten mit Finanzhilfen, </a:t>
            </a:r>
            <a:r>
              <a:rPr lang="de-CH" dirty="0">
                <a:latin typeface="+mj-lt"/>
              </a:rPr>
              <a:t>bisher mit CHF 3,6 Mio. </a:t>
            </a:r>
          </a:p>
          <a:p>
            <a:pPr lvl="1">
              <a:lnSpc>
                <a:spcPct val="120000"/>
              </a:lnSpc>
            </a:pPr>
            <a:r>
              <a:rPr lang="de-CH" dirty="0">
                <a:latin typeface="+mj-lt"/>
              </a:rPr>
              <a:t>z.B. </a:t>
            </a:r>
            <a:r>
              <a:rPr lang="en-US" dirty="0">
                <a:latin typeface="+mj-lt"/>
              </a:rPr>
              <a:t>MAMA-MEDS – </a:t>
            </a:r>
            <a:r>
              <a:rPr lang="en-US" dirty="0" err="1">
                <a:latin typeface="+mj-lt"/>
              </a:rPr>
              <a:t>Digitale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Plattform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Informationen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Medikamenten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Schwangerschaft</a:t>
            </a:r>
            <a:r>
              <a:rPr lang="en-US" dirty="0">
                <a:latin typeface="+mj-lt"/>
              </a:rPr>
              <a:t>: Swiss Teratogen Information Services, CHUV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+mj-lt"/>
              </a:rPr>
              <a:t>Depreskription</a:t>
            </a:r>
            <a:r>
              <a:rPr lang="en-US" dirty="0">
                <a:latin typeface="+mj-lt"/>
              </a:rPr>
              <a:t> von </a:t>
            </a:r>
            <a:r>
              <a:rPr lang="en-US" dirty="0" err="1">
                <a:latin typeface="+mj-lt"/>
              </a:rPr>
              <a:t>Benzodiazepinen</a:t>
            </a:r>
            <a:r>
              <a:rPr lang="en-US" dirty="0">
                <a:latin typeface="+mj-lt"/>
              </a:rPr>
              <a:t>: </a:t>
            </a:r>
            <a:r>
              <a:rPr lang="de-CH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Réseau</a:t>
            </a:r>
            <a:r>
              <a:rPr lang="de-CH" b="0" i="0" u="none" strike="noStrike" dirty="0">
                <a:solidFill>
                  <a:srgbClr val="000000"/>
                </a:solidFill>
                <a:effectLst/>
                <a:latin typeface="+mj-lt"/>
              </a:rPr>
              <a:t> de </a:t>
            </a:r>
            <a:r>
              <a:rPr lang="de-CH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soins</a:t>
            </a:r>
            <a:r>
              <a:rPr lang="de-CH" b="0" i="0" u="none" strike="noStrike" dirty="0">
                <a:solidFill>
                  <a:srgbClr val="000000"/>
                </a:solidFill>
                <a:effectLst/>
                <a:latin typeface="+mj-lt"/>
              </a:rPr>
              <a:t> Delta</a:t>
            </a:r>
          </a:p>
          <a:p>
            <a:pPr marL="514350" indent="-514350">
              <a:buFont typeface="+mj-lt"/>
              <a:buAutoNum type="arabicPeriod"/>
            </a:pPr>
            <a:r>
              <a:rPr lang="de-CH" b="1" dirty="0">
                <a:latin typeface="+mj-lt"/>
              </a:rPr>
              <a:t>Start eines Programms</a:t>
            </a:r>
          </a:p>
          <a:p>
            <a:pPr lvl="1"/>
            <a:r>
              <a:rPr lang="de-CH" i="0" dirty="0">
                <a:solidFill>
                  <a:srgbClr val="000000"/>
                </a:solidFill>
                <a:effectLst/>
                <a:latin typeface="+mj-lt"/>
              </a:rPr>
              <a:t>Umgang mit Hochrisikomedikamenten, Reduktion von Medikationsfehlern durch Verwechslung und sicheres Medikamenten- und Medikationsmanagement bei Änderungen </a:t>
            </a:r>
          </a:p>
          <a:p>
            <a:pPr lvl="1"/>
            <a:r>
              <a:rPr lang="de-CH" dirty="0">
                <a:solidFill>
                  <a:srgbClr val="454545"/>
                </a:solidFill>
                <a:latin typeface="+mj-lt"/>
              </a:rPr>
              <a:t>ü</a:t>
            </a:r>
            <a:r>
              <a:rPr lang="de-CH" b="0" i="0" dirty="0">
                <a:solidFill>
                  <a:srgbClr val="454545"/>
                </a:solidFill>
                <a:effectLst/>
                <a:latin typeface="+mj-lt"/>
              </a:rPr>
              <a:t>bertragen an: </a:t>
            </a:r>
            <a:r>
              <a:rPr lang="de-CH" b="0" i="0" u="none" strike="noStrike" dirty="0">
                <a:effectLst/>
                <a:latin typeface="+mj-lt"/>
              </a:rPr>
              <a:t>Stiftung Patientensicherheit Schweiz, </a:t>
            </a:r>
            <a:r>
              <a:rPr lang="de-CH" b="0" i="0" dirty="0">
                <a:solidFill>
                  <a:srgbClr val="454545"/>
                </a:solidFill>
                <a:effectLst/>
                <a:latin typeface="+mj-lt"/>
              </a:rPr>
              <a:t>2025-2031</a:t>
            </a:r>
            <a:endParaRPr lang="de-CH" sz="3100" b="0" i="0" dirty="0">
              <a:solidFill>
                <a:srgbClr val="454545"/>
              </a:solidFill>
              <a:effectLst/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b="1" dirty="0">
                <a:latin typeface="+mj-lt"/>
              </a:rPr>
              <a:t>Entwicklung eines Nationalen Aktionsplans Medikationssicherheit</a:t>
            </a:r>
          </a:p>
          <a:p>
            <a:pPr lvl="1"/>
            <a:r>
              <a:rPr lang="de-CH" dirty="0">
                <a:latin typeface="+mj-lt"/>
              </a:rPr>
              <a:t>Ausschreibung abgeschlossen, Evaluation der Offerten läuft aktuell</a:t>
            </a:r>
          </a:p>
          <a:p>
            <a:pPr marL="0" indent="0">
              <a:buNone/>
            </a:pPr>
            <a:endParaRPr lang="de-CH" b="0" i="0" dirty="0">
              <a:solidFill>
                <a:srgbClr val="000000"/>
              </a:solidFill>
              <a:effectLst/>
              <a:latin typeface="Frutiger Neue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C35B7A-3B8C-0618-9778-6784DF1A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50B15-8F40-2DC5-A2F9-335D1142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EQK-Mediengespräch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5BE04-F107-0C47-93A0-68C415D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133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0F823-337C-7409-8126-BCB7152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Programme – neuste Entwicklungen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6A5534-C0E2-0810-BB27-AD385238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/>
              <a:t>Zwei weitere Programme werden 2025 lanciert: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Programm zur Überwachung und Verhütung von Infektionen, die im Spital auftreten (Healthcare Assoziierte Infektionen)</a:t>
            </a:r>
          </a:p>
          <a:p>
            <a:pPr lvl="1"/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vorgesehen </a:t>
            </a:r>
            <a:r>
              <a:rPr lang="de-CH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zur Übertragung an den Verein Swissnoso, 2025-2030 </a:t>
            </a:r>
          </a:p>
          <a:p>
            <a:pPr lvl="1"/>
            <a:r>
              <a:rPr lang="de-CH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Koordiniert im Rahmen der Strategie «NOSO» des Bundes</a:t>
            </a:r>
          </a:p>
          <a:p>
            <a:pPr lvl="1"/>
            <a:endParaRPr lang="de-CH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Qualität in der ambulanten Pflege «Spitex»</a:t>
            </a:r>
          </a:p>
          <a:p>
            <a:pPr lvl="1"/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vorgesehen 2025-2031 zur Übertragung an Vereine Spitex Schweiz und ASPS</a:t>
            </a:r>
          </a:p>
          <a:p>
            <a:pPr lvl="1"/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Unterstützung durch Zürcher Hochschule für Angewandte Wissenschaften (ZHAW)</a:t>
            </a:r>
          </a:p>
          <a:p>
            <a:pPr lvl="1"/>
            <a:r>
              <a:rPr lang="de-CH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Programm in Analogie zu Programm </a:t>
            </a:r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der stationären Langzeitpflege</a:t>
            </a:r>
          </a:p>
          <a:p>
            <a:pPr lvl="1"/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Zusätzlich werden Schnittstellen zu anderen Leistungserbringern berücksichtigt</a:t>
            </a:r>
            <a:endParaRPr lang="de-CH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de-CH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AE906F-D7FF-09CF-881B-D1912EE4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1D0029-72D7-D77F-4A98-E8238628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01857A-0163-66FF-3A7E-20C69925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1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F1A3A-BF7F-D3C2-532C-CA1A6EC9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6000" dirty="0"/>
              <a:t>Patient and Public Involvement (PPI)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9039FB-6286-B01B-7D7A-7568845E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963A6C-2DCC-8312-B172-CFA46D1F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E9D31-FD99-47FE-DE19-4F949CA9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19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1B8098-F5C7-9F6E-B114-2FE9697AB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053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A8616-59D6-128E-BA09-AD664F56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Vision zur Qualität im Gesundheitswesen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45EE0-C28C-30F9-A53A-9A9DAC7C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1825625"/>
            <a:ext cx="10225335" cy="1531367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CH" dirty="0"/>
              <a:t>«Sichere, wirksame und integrierte Behandlung und Pflege auf Augenhöhe mit der Patientin und dem Patienten»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32EED5-ACA6-5A66-65B7-2BE801D9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BBA4BB-ECAB-5B8F-1E73-DA07BDE1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93C94B-AF1F-A5E1-ECC5-96D14AFD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8C3D9D-1034-5659-F119-D7C8F83D6C09}"/>
              </a:ext>
            </a:extLst>
          </p:cNvPr>
          <p:cNvSpPr txBox="1"/>
          <p:nvPr/>
        </p:nvSpPr>
        <p:spPr>
          <a:xfrm>
            <a:off x="1919536" y="3220079"/>
            <a:ext cx="980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Strategie zur Qualitätsentwicklung in der Krankenversicherung (Qualitätsstrategie) des Bundesrats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19FE55-A840-EAB1-3D02-6B7511CE5A49}"/>
              </a:ext>
            </a:extLst>
          </p:cNvPr>
          <p:cNvSpPr txBox="1"/>
          <p:nvPr/>
        </p:nvSpPr>
        <p:spPr>
          <a:xfrm>
            <a:off x="911225" y="4673640"/>
            <a:ext cx="10442575" cy="1131848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de-CH" sz="2400" b="1" dirty="0">
                <a:solidFill>
                  <a:schemeClr val="bg1"/>
                </a:solidFill>
              </a:rPr>
              <a:t>Bessere Qualität </a:t>
            </a:r>
            <a:r>
              <a:rPr lang="de-CH" sz="2400" b="1" dirty="0">
                <a:solidFill>
                  <a:schemeClr val="bg1"/>
                </a:solidFill>
                <a:sym typeface="Wingdings" panose="05000000000000000000" pitchFamily="2" charset="2"/>
              </a:rPr>
              <a:t>führt letztlich zu kostengünstigeren Behandlungen, weniger Fehl- und Überversorgung, weniger Komplikationen</a:t>
            </a:r>
            <a:endParaRPr lang="de-CH" sz="2400" b="1" dirty="0">
              <a:solidFill>
                <a:schemeClr val="bg1"/>
              </a:solidFill>
            </a:endParaRPr>
          </a:p>
        </p:txBody>
      </p:sp>
      <p:sp>
        <p:nvSpPr>
          <p:cNvPr id="9" name="Pfeil nach unten 2">
            <a:extLst>
              <a:ext uri="{FF2B5EF4-FFF2-40B4-BE49-F238E27FC236}">
                <a16:creationId xmlns:a16="http://schemas.microsoft.com/office/drawing/2014/main" id="{3E371183-134F-CF08-FBAB-D627BF6D92A4}"/>
              </a:ext>
            </a:extLst>
          </p:cNvPr>
          <p:cNvSpPr/>
          <p:nvPr/>
        </p:nvSpPr>
        <p:spPr bwMode="auto">
          <a:xfrm>
            <a:off x="5951984" y="3978762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EAC20-B902-B62E-6241-8CC8B0E3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Modell und Umsetzungsschritte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C5CF0-E642-4C7D-0277-9E4E1E35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DEC944-675D-AD9E-A4C8-4302CC15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1F663-B1F7-9686-D3EB-563D083D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20</a:t>
            </a:fld>
            <a:endParaRPr lang="de-CH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6D49D3B-8017-B7BE-6C88-687F8DD5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02" y="1373226"/>
            <a:ext cx="7154781" cy="54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2223EB4-B356-D00F-A534-67CFDEB3CDDE}"/>
              </a:ext>
            </a:extLst>
          </p:cNvPr>
          <p:cNvSpPr txBox="1"/>
          <p:nvPr/>
        </p:nvSpPr>
        <p:spPr>
          <a:xfrm>
            <a:off x="578183" y="4938540"/>
            <a:ext cx="19874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Montreal-Modell (Quelle der Übersetzung: «Betroffene einbeziehen: auf allen Ebenen» [spectra-online.ch])</a:t>
            </a:r>
            <a:endParaRPr lang="de-CH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F272B61-E553-D9CC-B490-E41DFFD74A68}"/>
              </a:ext>
            </a:extLst>
          </p:cNvPr>
          <p:cNvSpPr/>
          <p:nvPr/>
        </p:nvSpPr>
        <p:spPr>
          <a:xfrm>
            <a:off x="6528048" y="2698789"/>
            <a:ext cx="2952328" cy="730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0BEF04-9338-8D2E-9EA2-BE7EEAEBDC57}"/>
              </a:ext>
            </a:extLst>
          </p:cNvPr>
          <p:cNvSpPr/>
          <p:nvPr/>
        </p:nvSpPr>
        <p:spPr>
          <a:xfrm>
            <a:off x="5169427" y="3521820"/>
            <a:ext cx="2582757" cy="730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64B0A7-9938-086F-0871-5014DA7C957C}"/>
              </a:ext>
            </a:extLst>
          </p:cNvPr>
          <p:cNvSpPr/>
          <p:nvPr/>
        </p:nvSpPr>
        <p:spPr>
          <a:xfrm>
            <a:off x="3791744" y="1876042"/>
            <a:ext cx="5688632" cy="730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CC2971-103D-BE32-EA6C-8DF467DBFAA8}"/>
              </a:ext>
            </a:extLst>
          </p:cNvPr>
          <p:cNvSpPr/>
          <p:nvPr/>
        </p:nvSpPr>
        <p:spPr>
          <a:xfrm>
            <a:off x="2495599" y="4328962"/>
            <a:ext cx="9595405" cy="1548310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0EB83B-E24A-A872-3B72-615452E5F7E9}"/>
              </a:ext>
            </a:extLst>
          </p:cNvPr>
          <p:cNvSpPr/>
          <p:nvPr/>
        </p:nvSpPr>
        <p:spPr>
          <a:xfrm>
            <a:off x="7870335" y="6237312"/>
            <a:ext cx="1610042" cy="5241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7275D1-69EC-2BD6-6AAE-7A9A58AB2979}"/>
              </a:ext>
            </a:extLst>
          </p:cNvPr>
          <p:cNvSpPr txBox="1"/>
          <p:nvPr/>
        </p:nvSpPr>
        <p:spPr>
          <a:xfrm>
            <a:off x="9705155" y="2051556"/>
            <a:ext cx="23858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PPI-Aktionsplan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30529B-2D32-A666-8DB3-8543F94F3925}"/>
              </a:ext>
            </a:extLst>
          </p:cNvPr>
          <p:cNvSpPr txBox="1"/>
          <p:nvPr/>
        </p:nvSpPr>
        <p:spPr>
          <a:xfrm>
            <a:off x="9705156" y="2915652"/>
            <a:ext cx="23858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PPI-</a:t>
            </a:r>
            <a:r>
              <a:rPr lang="de-CH" dirty="0" err="1">
                <a:solidFill>
                  <a:schemeClr val="bg1"/>
                </a:solidFill>
              </a:rPr>
              <a:t>Gouvernance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A0092D-E378-131F-7315-9C4E88C61CCB}"/>
              </a:ext>
            </a:extLst>
          </p:cNvPr>
          <p:cNvSpPr txBox="1"/>
          <p:nvPr/>
        </p:nvSpPr>
        <p:spPr>
          <a:xfrm>
            <a:off x="9705156" y="3635732"/>
            <a:ext cx="23858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PPI-Handlungsbedarf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DD43C7-E61F-964C-55BA-008CFFDD4073}"/>
              </a:ext>
            </a:extLst>
          </p:cNvPr>
          <p:cNvSpPr txBox="1"/>
          <p:nvPr/>
        </p:nvSpPr>
        <p:spPr>
          <a:xfrm>
            <a:off x="9705155" y="6300028"/>
            <a:ext cx="23858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PPI-Plattform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A7A835D-C9B8-DDA5-9362-D2C6EE8736B5}"/>
              </a:ext>
            </a:extLst>
          </p:cNvPr>
          <p:cNvSpPr txBox="1"/>
          <p:nvPr/>
        </p:nvSpPr>
        <p:spPr>
          <a:xfrm>
            <a:off x="9614441" y="1483305"/>
            <a:ext cx="236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/>
              <a:t>Projekte der EQK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8E0BAB5-7A23-CE54-20B9-986DD5CC2ED6}"/>
              </a:ext>
            </a:extLst>
          </p:cNvPr>
          <p:cNvSpPr txBox="1"/>
          <p:nvPr/>
        </p:nvSpPr>
        <p:spPr>
          <a:xfrm>
            <a:off x="9723497" y="4665910"/>
            <a:ext cx="2367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Hauptsächlich ausserhalb</a:t>
            </a:r>
          </a:p>
          <a:p>
            <a:r>
              <a:rPr lang="de-CH" dirty="0">
                <a:solidFill>
                  <a:schemeClr val="tx1"/>
                </a:solidFill>
              </a:rPr>
              <a:t>Rahmen der EQK</a:t>
            </a:r>
          </a:p>
        </p:txBody>
      </p:sp>
    </p:spTree>
    <p:extLst>
      <p:ext uri="{BB962C8B-B14F-4D97-AF65-F5344CB8AC3E}">
        <p14:creationId xmlns:p14="http://schemas.microsoft.com/office/powerpoint/2010/main" val="58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AA5BC-6AD9-ABE8-EA6D-BC7D6004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Projekte PPI (1/2)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24A2A-E3FE-39BC-E043-704EC1556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888576"/>
            <a:ext cx="10515600" cy="434873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CH" sz="4400" b="1" dirty="0">
                <a:latin typeface="+mj-lt"/>
              </a:rPr>
              <a:t>«PPI-Handlungsbedarf» </a:t>
            </a:r>
            <a:r>
              <a:rPr lang="de-CH" sz="4400" dirty="0">
                <a:latin typeface="+mj-lt"/>
              </a:rPr>
              <a:t>2024-2025 (abgeschlossen) </a:t>
            </a:r>
          </a:p>
          <a:p>
            <a:pPr>
              <a:lnSpc>
                <a:spcPct val="120000"/>
              </a:lnSpc>
            </a:pPr>
            <a:r>
              <a:rPr lang="de-CH" sz="3600" dirty="0">
                <a:solidFill>
                  <a:srgbClr val="000000"/>
                </a:solidFill>
                <a:latin typeface="+mj-lt"/>
              </a:rPr>
              <a:t>Ziel: </a:t>
            </a:r>
            <a:r>
              <a:rPr lang="de-CH" sz="3600" b="0" i="0" dirty="0">
                <a:solidFill>
                  <a:srgbClr val="000000"/>
                </a:solidFill>
                <a:effectLst/>
                <a:latin typeface="+mj-lt"/>
              </a:rPr>
              <a:t>Abklärung des Handlungsbedarfs zur Förderung der Qualität im Gesundheitswesen aus Sicht der Patientenorganisationen</a:t>
            </a:r>
          </a:p>
          <a:p>
            <a:pPr>
              <a:lnSpc>
                <a:spcPct val="120000"/>
              </a:lnSpc>
            </a:pPr>
            <a:r>
              <a:rPr lang="de-CH" sz="3600" b="0" i="0" strike="noStrike" dirty="0">
                <a:effectLst/>
                <a:latin typeface="+mj-lt"/>
              </a:rPr>
              <a:t>Übertragen an: Berner Fachhochschule (Departement Gesundheit)</a:t>
            </a:r>
            <a:r>
              <a:rPr lang="de-CH" sz="3600" b="0" i="0" dirty="0">
                <a:effectLst/>
                <a:latin typeface="+mj-lt"/>
              </a:rPr>
              <a:t>, </a:t>
            </a:r>
            <a:r>
              <a:rPr lang="de-CH" sz="3600" b="0" i="0" strike="noStrike" dirty="0" err="1">
                <a:effectLst/>
                <a:latin typeface="+mj-lt"/>
              </a:rPr>
              <a:t>Scuola</a:t>
            </a:r>
            <a:r>
              <a:rPr lang="de-CH" sz="3600" b="0" i="0" strike="noStrike" dirty="0">
                <a:effectLst/>
                <a:latin typeface="+mj-lt"/>
              </a:rPr>
              <a:t> </a:t>
            </a:r>
            <a:r>
              <a:rPr lang="de-CH" sz="3600" b="0" i="0" strike="noStrike" dirty="0" err="1">
                <a:effectLst/>
                <a:latin typeface="+mj-lt"/>
              </a:rPr>
              <a:t>universitaria</a:t>
            </a:r>
            <a:r>
              <a:rPr lang="de-CH" sz="3600" b="0" i="0" strike="noStrike" dirty="0">
                <a:effectLst/>
                <a:latin typeface="+mj-lt"/>
              </a:rPr>
              <a:t> professionale della </a:t>
            </a:r>
            <a:r>
              <a:rPr lang="de-CH" sz="3600" b="0" i="0" strike="noStrike" dirty="0" err="1">
                <a:effectLst/>
                <a:latin typeface="+mj-lt"/>
              </a:rPr>
              <a:t>svizzera</a:t>
            </a:r>
            <a:r>
              <a:rPr lang="de-CH" sz="3600" b="0" i="0" strike="noStrike" dirty="0">
                <a:effectLst/>
                <a:latin typeface="+mj-lt"/>
              </a:rPr>
              <a:t> italiana</a:t>
            </a:r>
            <a:r>
              <a:rPr lang="de-CH" sz="3600" b="0" i="0" dirty="0">
                <a:effectLst/>
                <a:latin typeface="+mj-lt"/>
              </a:rPr>
              <a:t>, </a:t>
            </a:r>
            <a:r>
              <a:rPr lang="de-CH" sz="3600" b="0" i="0" strike="noStrike" dirty="0">
                <a:effectLst/>
                <a:latin typeface="+mj-lt"/>
              </a:rPr>
              <a:t>Haute Ecole Arc Neuchâtel Berne Jura</a:t>
            </a:r>
            <a:endParaRPr lang="de-CH" sz="36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de-CH" sz="42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CH" sz="4400" b="1" dirty="0">
                <a:latin typeface="+mj-lt"/>
              </a:rPr>
              <a:t>«PPI-</a:t>
            </a:r>
            <a:r>
              <a:rPr lang="de-CH" sz="4400" b="1" dirty="0" err="1">
                <a:latin typeface="+mj-lt"/>
              </a:rPr>
              <a:t>Gouvernance</a:t>
            </a:r>
            <a:r>
              <a:rPr lang="de-CH" sz="4400" b="1" dirty="0">
                <a:latin typeface="+mj-lt"/>
              </a:rPr>
              <a:t>» </a:t>
            </a:r>
            <a:r>
              <a:rPr lang="de-CH" sz="4400" dirty="0">
                <a:latin typeface="+mj-lt"/>
              </a:rPr>
              <a:t>2024-2027 </a:t>
            </a:r>
          </a:p>
          <a:p>
            <a:pPr>
              <a:lnSpc>
                <a:spcPct val="120000"/>
              </a:lnSpc>
            </a:pPr>
            <a:r>
              <a:rPr lang="de-CH" sz="3600" dirty="0">
                <a:latin typeface="+mj-lt"/>
              </a:rPr>
              <a:t>Ziel: Ausarbeitung von E</a:t>
            </a:r>
            <a:r>
              <a:rPr lang="de-CH" sz="3600" b="0" i="0" dirty="0">
                <a:solidFill>
                  <a:srgbClr val="454545"/>
                </a:solidFill>
                <a:effectLst/>
                <a:latin typeface="+mj-lt"/>
              </a:rPr>
              <a:t>mpfehlungen für den systematischen Einbezug von Betroffenen, Angehörigen und der Bevölkerung in Entscheidungsprozesse</a:t>
            </a:r>
          </a:p>
          <a:p>
            <a:pPr>
              <a:lnSpc>
                <a:spcPct val="120000"/>
              </a:lnSpc>
            </a:pPr>
            <a:r>
              <a:rPr lang="de-CH" sz="3600" b="0" i="0" dirty="0">
                <a:solidFill>
                  <a:srgbClr val="454545"/>
                </a:solidFill>
                <a:effectLst/>
                <a:latin typeface="+mj-lt"/>
              </a:rPr>
              <a:t>Übertragen an: </a:t>
            </a:r>
            <a:r>
              <a:rPr lang="de-CH" sz="3600" b="0" i="0" u="none" strike="noStrike" dirty="0" err="1">
                <a:effectLst/>
                <a:latin typeface="+mj-lt"/>
              </a:rPr>
              <a:t>Unisanté</a:t>
            </a:r>
            <a:r>
              <a:rPr lang="de-CH" sz="3600" b="0" i="0" dirty="0">
                <a:effectLst/>
                <a:latin typeface="+mj-lt"/>
              </a:rPr>
              <a:t> und </a:t>
            </a:r>
            <a:r>
              <a:rPr lang="de-CH" sz="3600" b="0" i="0" u="none" strike="noStrike" dirty="0">
                <a:effectLst/>
                <a:latin typeface="+mj-lt"/>
              </a:rPr>
              <a:t>Berner Fachhochschule (BFH)</a:t>
            </a:r>
            <a:endParaRPr lang="de-CH" sz="3600" b="0" i="0" dirty="0">
              <a:effectLst/>
              <a:latin typeface="+mj-lt"/>
            </a:endParaRPr>
          </a:p>
          <a:p>
            <a:endParaRPr lang="de-CH" dirty="0">
              <a:latin typeface="+mj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B4CCC7-AD17-C182-BCCA-94CF8F14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34BFD-0ED9-AE13-93CF-2BE6EF4A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90E71-CC07-28DF-C7CF-21660A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786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2B7A2-F948-D62A-31CB-493E3750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Projekte PPI (2/2)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C008E8-C636-9901-93F8-E81E1790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CH" sz="2400" b="1" dirty="0">
                <a:solidFill>
                  <a:srgbClr val="454545"/>
                </a:solidFill>
                <a:latin typeface="+mj-lt"/>
              </a:rPr>
              <a:t>«PPI-Plattform» </a:t>
            </a:r>
            <a:r>
              <a:rPr lang="de-CH" sz="2400" dirty="0">
                <a:solidFill>
                  <a:srgbClr val="454545"/>
                </a:solidFill>
                <a:latin typeface="+mj-lt"/>
              </a:rPr>
              <a:t>2024-2028</a:t>
            </a:r>
          </a:p>
          <a:p>
            <a:pPr>
              <a:lnSpc>
                <a:spcPct val="120000"/>
              </a:lnSpc>
            </a:pPr>
            <a:r>
              <a:rPr lang="de-CH" sz="2000" b="0" i="0" dirty="0">
                <a:solidFill>
                  <a:srgbClr val="000000"/>
                </a:solidFill>
                <a:effectLst/>
              </a:rPr>
              <a:t>Ziel: Plattform zur Förderung des Einbezugs von Betroffenen, Angehörigen und der Bevölkerung im Gesundheitswesen mit Informationen, Schulungs- und Vernetzungsmöglichkeiten</a:t>
            </a:r>
          </a:p>
          <a:p>
            <a:pPr>
              <a:lnSpc>
                <a:spcPct val="120000"/>
              </a:lnSpc>
            </a:pPr>
            <a:r>
              <a:rPr lang="de-CH" sz="2000" b="0" i="0" dirty="0">
                <a:solidFill>
                  <a:srgbClr val="454545"/>
                </a:solidFill>
                <a:effectLst/>
              </a:rPr>
              <a:t>Übertragen an: </a:t>
            </a:r>
            <a:r>
              <a:rPr lang="de-CH" sz="2000" b="0" i="0" u="none" strike="noStrike" dirty="0">
                <a:effectLst/>
              </a:rPr>
              <a:t>SPO Patientenorganisation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>
                <a:effectLst/>
              </a:rPr>
              <a:t>Beratungsgruppe für Verbands-Management B’VM AG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 err="1">
                <a:effectLst/>
              </a:rPr>
              <a:t>LerNetz</a:t>
            </a:r>
            <a:r>
              <a:rPr lang="de-CH" sz="2000" b="0" i="0" u="none" strike="noStrike" dirty="0">
                <a:effectLst/>
              </a:rPr>
              <a:t> AG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>
                <a:effectLst/>
              </a:rPr>
              <a:t>Stiftung Patientensicherheit Schweiz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>
                <a:effectLst/>
              </a:rPr>
              <a:t>Patientenstelle Zürich</a:t>
            </a:r>
          </a:p>
          <a:p>
            <a:pPr marL="0" indent="0">
              <a:lnSpc>
                <a:spcPct val="120000"/>
              </a:lnSpc>
              <a:buNone/>
            </a:pPr>
            <a:endParaRPr lang="de-CH" sz="2000" b="0" i="0" u="none" strike="noStrike" dirty="0"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CH" sz="2400" b="1" dirty="0"/>
              <a:t>«PPI-Aktionsplan»</a:t>
            </a:r>
          </a:p>
          <a:p>
            <a:pPr>
              <a:lnSpc>
                <a:spcPct val="120000"/>
              </a:lnSpc>
            </a:pPr>
            <a:r>
              <a:rPr lang="de-CH" sz="2000" i="0" dirty="0">
                <a:effectLst/>
              </a:rPr>
              <a:t>Vergabe 2025 vorgesehen (Ausschreibung</a:t>
            </a:r>
            <a:r>
              <a:rPr lang="de-CH" sz="2000" dirty="0"/>
              <a:t> eröffnet</a:t>
            </a:r>
            <a:r>
              <a:rPr lang="de-CH" sz="2000" i="0" dirty="0">
                <a:effectLst/>
              </a:rPr>
              <a:t> am 23.06.2025)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29762-B3AE-356C-4A96-882FDF68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D02F6B-D68C-CFD3-FB11-51063801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EQK-Mediengespräch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C8E6C6-06F1-BD02-284D-CF2D3361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3763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01E70-1049-7E90-46C4-01B0756A0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3C28B-649D-A3BC-3919-F24DC67B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6000" dirty="0"/>
              <a:t>Finanzhilfen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/>
              <a:t>Konkrete Projekte aus der Praxis für die Praxis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C8380C-73E4-9956-822E-4AEAE29F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7F5FA5-0010-7C15-0375-67F7415E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EQK-Medienkonferenz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506D47-52C8-CCA7-78DA-DD4835C8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23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F29D15E-8B86-3701-C628-38E4721A4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0932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14DD-8E99-2EB3-2864-D8DD3BBD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1B16F-4F69-A0D4-10E5-2B2DF7E6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29" y="313735"/>
            <a:ext cx="11013770" cy="1325563"/>
          </a:xfrm>
        </p:spPr>
        <p:txBody>
          <a:bodyPr>
            <a:normAutofit/>
          </a:bodyPr>
          <a:lstStyle/>
          <a:p>
            <a:r>
              <a:rPr lang="de-CH" sz="3600" dirty="0"/>
              <a:t>Neue Finanzhilfen 2024: Ausgewählte 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87ED5-839F-539B-C92A-31573E77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14" y="1822155"/>
            <a:ext cx="11080139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/>
              <a:t>InterPark4Mi – Koordinierte Versorgung von Parkinsonbetroffenen </a:t>
            </a:r>
            <a:r>
              <a:rPr lang="de-DE" sz="2000" dirty="0"/>
              <a:t>Schweizer Parkinsonnetzwerk Mittelland, Bern</a:t>
            </a:r>
          </a:p>
          <a:p>
            <a:pPr>
              <a:lnSpc>
                <a:spcPct val="110000"/>
              </a:lnSpc>
            </a:pPr>
            <a:r>
              <a:rPr lang="en-US" sz="2400" b="1" dirty="0" err="1"/>
              <a:t>CIBOSurg</a:t>
            </a:r>
            <a:r>
              <a:rPr lang="en-US" sz="2400" b="1" dirty="0"/>
              <a:t> – </a:t>
            </a:r>
            <a:r>
              <a:rPr lang="en-US" sz="2400" b="1" dirty="0" err="1"/>
              <a:t>Checklistennutzung</a:t>
            </a:r>
            <a:r>
              <a:rPr lang="en-US" sz="2400" b="1" dirty="0"/>
              <a:t> in der </a:t>
            </a:r>
            <a:r>
              <a:rPr lang="en-US" sz="2400" b="1" dirty="0" err="1"/>
              <a:t>Chirurgie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000" dirty="0" err="1"/>
              <a:t>Universitätsspital</a:t>
            </a:r>
            <a:r>
              <a:rPr lang="en-US" sz="2000" dirty="0"/>
              <a:t> Basel</a:t>
            </a:r>
          </a:p>
          <a:p>
            <a:pPr>
              <a:lnSpc>
                <a:spcPct val="110000"/>
              </a:lnSpc>
            </a:pPr>
            <a:r>
              <a:rPr lang="de-DE" sz="2400" b="1" dirty="0"/>
              <a:t>Diagnostik und Symptom-Monitoringsystem in der Kinder- und Jugendpsychiatrie </a:t>
            </a:r>
            <a:br>
              <a:rPr lang="de-DE" sz="2400" b="1" dirty="0"/>
            </a:br>
            <a:r>
              <a:rPr lang="de-DE" sz="2000" dirty="0"/>
              <a:t>Universitäre Psychiatrische Dienste, Bern</a:t>
            </a:r>
          </a:p>
          <a:p>
            <a:pPr>
              <a:lnSpc>
                <a:spcPct val="110000"/>
              </a:lnSpc>
            </a:pPr>
            <a:r>
              <a:rPr lang="de-DE" sz="2400" b="1" dirty="0"/>
              <a:t>Indikatoren regionaler Versorgungsunterschiede: Aktionsplan für Qualitätsentwicklung </a:t>
            </a:r>
            <a:br>
              <a:rPr lang="de-DE" sz="2400" b="1" dirty="0"/>
            </a:br>
            <a:r>
              <a:rPr lang="de-DE" sz="2000" dirty="0"/>
              <a:t>Interface Politikberatung, Luzern</a:t>
            </a:r>
          </a:p>
          <a:p>
            <a:pPr>
              <a:lnSpc>
                <a:spcPct val="110000"/>
              </a:lnSpc>
            </a:pPr>
            <a:endParaRPr lang="de-DE" sz="2400" dirty="0"/>
          </a:p>
          <a:p>
            <a:pPr marL="0" indent="0">
              <a:lnSpc>
                <a:spcPct val="110000"/>
              </a:lnSpc>
              <a:buNone/>
            </a:pPr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63E49-E0F8-394E-119E-0320CB45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52B09A-A8E6-A5D0-9963-23D9A864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ANQ-Retraite 2025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5D9414-333F-6A07-5F15-0B1CBCAF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85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26C9C-E8CD-746C-39B1-B0941C1F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92" y="2002631"/>
            <a:ext cx="10515600" cy="2852737"/>
          </a:xfrm>
        </p:spPr>
        <p:txBody>
          <a:bodyPr anchor="ctr"/>
          <a:lstStyle/>
          <a:p>
            <a:r>
              <a:rPr lang="de-CH" dirty="0"/>
              <a:t>Danke für die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F7CE70-BD90-57ED-F300-3B31A255F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667A9-6767-2C78-AE3F-E4FB4F5A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0204B8-8E6B-25F9-43F9-821C3985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35E807-E1D3-1C9E-B2B4-3291D61A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757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F5ED5-31CC-4CF9-98AE-E28A6C60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Kontext der Qualitätsentwicklung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75BE0-DD9D-446A-BE76-E3322396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043CC-C84C-4D89-A56B-10D1BD0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35C886-AACC-4044-ABD8-357EFD8D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3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5A6ECE-ED28-90DD-C11E-E81DF373B0F6}"/>
              </a:ext>
            </a:extLst>
          </p:cNvPr>
          <p:cNvSpPr txBox="1"/>
          <p:nvPr/>
        </p:nvSpPr>
        <p:spPr>
          <a:xfrm>
            <a:off x="397481" y="1808163"/>
            <a:ext cx="11109394" cy="460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de-DE" sz="2400" dirty="0"/>
              <a:t>Viele partielle Initiativen und Aktivitäten auf nationaler, regionaler und lokaler Ebene, jedoch wenig koordiniert.</a:t>
            </a:r>
          </a:p>
          <a:p>
            <a:pPr lvl="1">
              <a:lnSpc>
                <a:spcPct val="110000"/>
              </a:lnSpc>
            </a:pPr>
            <a:br>
              <a:rPr lang="de-DE" sz="2400" dirty="0"/>
            </a:br>
            <a:r>
              <a:rPr lang="de-DE" sz="2000" dirty="0"/>
              <a:t>Beispiele auf Nationaler Ebene: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Nationaler Verein für die Qualitätsentwicklung in Spitälern und Kliniken ANQ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Obligatorische Messungen, (aber) nur in Spitälern und Kliniken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Proprietär, d.h. Nutzung der Daten </a:t>
            </a:r>
            <a:r>
              <a:rPr lang="de-DE" sz="2000" dirty="0" err="1">
                <a:sym typeface="Wingdings" panose="05000000000000000000" pitchFamily="2" charset="2"/>
              </a:rPr>
              <a:t>ausserhalb</a:t>
            </a:r>
            <a:r>
              <a:rPr lang="de-DE" sz="2000" dirty="0">
                <a:sym typeface="Wingdings" panose="05000000000000000000" pitchFamily="2" charset="2"/>
              </a:rPr>
              <a:t> der Trägerschaft beschränkt möglich</a:t>
            </a:r>
            <a:endParaRPr lang="de-DE" sz="2000" dirty="0"/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Stiftung Patientensicherheit Schweiz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Koordiniert schweizweit, (aber) nur Patientensicherheitsthemen</a:t>
            </a:r>
            <a:endParaRPr lang="de-DE" sz="2000" dirty="0"/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Diverse Register (z.B. SIRIS-Register)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Oft private Initiativen, proprietäre Daten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6756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Rahmen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33E1AE0-4BE9-4B79-A733-2755E0B380A1}"/>
              </a:ext>
            </a:extLst>
          </p:cNvPr>
          <p:cNvSpPr txBox="1">
            <a:spLocks/>
          </p:cNvSpPr>
          <p:nvPr/>
        </p:nvSpPr>
        <p:spPr>
          <a:xfrm>
            <a:off x="2865411" y="1808163"/>
            <a:ext cx="5811326" cy="4548187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sz="2400" b="1" dirty="0"/>
              <a:t>Gesundheit 2030</a:t>
            </a:r>
            <a:br>
              <a:rPr lang="de-CH" sz="2400" b="1" dirty="0"/>
            </a:br>
            <a:r>
              <a:rPr lang="de-CH" sz="1600" dirty="0"/>
              <a:t>Gesundheitspolitische Strategie des Bundesrates 2020−2030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2400" b="1" dirty="0"/>
              <a:t>Qualitätsstrategie </a:t>
            </a:r>
            <a:br>
              <a:rPr lang="de-CH" sz="2400" b="1" dirty="0"/>
            </a:br>
            <a:r>
              <a:rPr lang="de-CH" sz="1600" dirty="0"/>
              <a:t>Strategie zur Qualitätsentwicklung in der Krankenversicherung </a:t>
            </a:r>
            <a:r>
              <a:rPr lang="de-CH" sz="16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2400" b="1" dirty="0"/>
              <a:t>Vierjahresziele </a:t>
            </a:r>
            <a:br>
              <a:rPr lang="de-CH" sz="2400" b="1" dirty="0"/>
            </a:br>
            <a:r>
              <a:rPr lang="de-CH" sz="1600" dirty="0"/>
              <a:t>Ziele des Bundesrates für die Qualitätsentwicklung 2025-2028</a:t>
            </a:r>
            <a:br>
              <a:rPr lang="de-CH" sz="1600" dirty="0"/>
            </a:br>
            <a:r>
              <a:rPr lang="de-CH" sz="1600" dirty="0"/>
              <a:t>im Rahmen der obligatorischen Krankenversicherung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2400" b="1" dirty="0"/>
              <a:t>Jahresziele der EQK</a:t>
            </a:r>
            <a:br>
              <a:rPr lang="de-CH" sz="2400" b="1" dirty="0"/>
            </a:br>
            <a:r>
              <a:rPr lang="de-CH" sz="1600" dirty="0"/>
              <a:t>durch Bundesrat festgelegt</a:t>
            </a:r>
          </a:p>
        </p:txBody>
      </p:sp>
      <p:sp>
        <p:nvSpPr>
          <p:cNvPr id="11" name="Pfeil nach unten 2">
            <a:extLst>
              <a:ext uri="{FF2B5EF4-FFF2-40B4-BE49-F238E27FC236}">
                <a16:creationId xmlns:a16="http://schemas.microsoft.com/office/drawing/2014/main" id="{8CF294E9-23E5-4BDD-8BD9-D05D93FC210A}"/>
              </a:ext>
            </a:extLst>
          </p:cNvPr>
          <p:cNvSpPr/>
          <p:nvPr/>
        </p:nvSpPr>
        <p:spPr bwMode="auto">
          <a:xfrm>
            <a:off x="5625195" y="2627355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  <p:sp>
        <p:nvSpPr>
          <p:cNvPr id="12" name="Pfeil nach unten 4">
            <a:extLst>
              <a:ext uri="{FF2B5EF4-FFF2-40B4-BE49-F238E27FC236}">
                <a16:creationId xmlns:a16="http://schemas.microsoft.com/office/drawing/2014/main" id="{6D4788FF-6362-4E6E-A399-B8B48C32F85C}"/>
              </a:ext>
            </a:extLst>
          </p:cNvPr>
          <p:cNvSpPr/>
          <p:nvPr/>
        </p:nvSpPr>
        <p:spPr bwMode="auto">
          <a:xfrm>
            <a:off x="5625195" y="3793833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  <p:sp>
        <p:nvSpPr>
          <p:cNvPr id="13" name="Pfeil nach unten 5">
            <a:extLst>
              <a:ext uri="{FF2B5EF4-FFF2-40B4-BE49-F238E27FC236}">
                <a16:creationId xmlns:a16="http://schemas.microsoft.com/office/drawing/2014/main" id="{7F58E496-4953-407F-A10E-C411133AAFC1}"/>
              </a:ext>
            </a:extLst>
          </p:cNvPr>
          <p:cNvSpPr/>
          <p:nvPr/>
        </p:nvSpPr>
        <p:spPr bwMode="auto">
          <a:xfrm>
            <a:off x="5625195" y="5195541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D611B8-E079-0F76-C8BF-7E3F9F63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8A7C48-F230-4B39-D5EC-E862CDB8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EQK-Mediengespräch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CECD27-1541-F412-68BA-910038B0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4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92C151-F012-A48E-3DE6-64F9290848CF}"/>
              </a:ext>
            </a:extLst>
          </p:cNvPr>
          <p:cNvSpPr txBox="1"/>
          <p:nvPr/>
        </p:nvSpPr>
        <p:spPr>
          <a:xfrm>
            <a:off x="8850910" y="5471066"/>
            <a:ext cx="3260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Qualitätsverträge </a:t>
            </a:r>
            <a:r>
              <a:rPr lang="de-DE" sz="1600" dirty="0">
                <a:latin typeface="Arial"/>
              </a:rPr>
              <a:t>Leistungserbringer- und </a:t>
            </a:r>
            <a:r>
              <a:rPr lang="de-DE" sz="1600" dirty="0" err="1">
                <a:latin typeface="Arial"/>
              </a:rPr>
              <a:t>Versichererverbände</a:t>
            </a:r>
            <a:endParaRPr kumimoji="0" lang="de-DE" sz="1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feil nach unten 4">
            <a:extLst>
              <a:ext uri="{FF2B5EF4-FFF2-40B4-BE49-F238E27FC236}">
                <a16:creationId xmlns:a16="http://schemas.microsoft.com/office/drawing/2014/main" id="{B9CD19CD-6074-6D3D-1FF9-D724261DF0C9}"/>
              </a:ext>
            </a:extLst>
          </p:cNvPr>
          <p:cNvSpPr/>
          <p:nvPr/>
        </p:nvSpPr>
        <p:spPr bwMode="auto">
          <a:xfrm>
            <a:off x="10192963" y="5195541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DE334-F4D5-4E3D-922A-F6200ED0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Finanzierung der Aktivitäten der EQK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D585064-7F03-4803-9E7E-511055582EA8}"/>
              </a:ext>
            </a:extLst>
          </p:cNvPr>
          <p:cNvGrpSpPr/>
          <p:nvPr/>
        </p:nvGrpSpPr>
        <p:grpSpPr>
          <a:xfrm>
            <a:off x="2355570" y="1797408"/>
            <a:ext cx="7476182" cy="3653823"/>
            <a:chOff x="1403647" y="1871580"/>
            <a:chExt cx="7835320" cy="3386705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93A3B07-6D72-44AE-BE03-809A8ECECEE0}"/>
                </a:ext>
              </a:extLst>
            </p:cNvPr>
            <p:cNvGrpSpPr/>
            <p:nvPr/>
          </p:nvGrpSpPr>
          <p:grpSpPr>
            <a:xfrm>
              <a:off x="1403647" y="1871580"/>
              <a:ext cx="7835320" cy="1622651"/>
              <a:chOff x="1296987" y="2218034"/>
              <a:chExt cx="8769722" cy="1622651"/>
            </a:xfrm>
          </p:grpSpPr>
          <p:sp>
            <p:nvSpPr>
              <p:cNvPr id="15" name="Abgerundetes Rechteck 40">
                <a:extLst>
                  <a:ext uri="{FF2B5EF4-FFF2-40B4-BE49-F238E27FC236}">
                    <a16:creationId xmlns:a16="http://schemas.microsoft.com/office/drawing/2014/main" id="{BFA13C20-A0F6-4566-9823-48B807CEDCE1}"/>
                  </a:ext>
                </a:extLst>
              </p:cNvPr>
              <p:cNvSpPr/>
              <p:nvPr/>
            </p:nvSpPr>
            <p:spPr bwMode="auto">
              <a:xfrm>
                <a:off x="1296987" y="3002165"/>
                <a:ext cx="8769722" cy="83852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err="1">
                    <a:latin typeface="+mn-lt"/>
                  </a:rPr>
                  <a:t>Gesamtkredit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gesprochen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durch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Bundesversammlung</a:t>
                </a:r>
                <a:endParaRPr lang="en-US" sz="2000" b="1" dirty="0">
                  <a:latin typeface="+mn-lt"/>
                </a:endParaRPr>
              </a:p>
              <a:p>
                <a:pPr algn="ctr"/>
                <a:r>
                  <a:rPr lang="de-CH" sz="2000" b="1" dirty="0"/>
                  <a:t>c</a:t>
                </a:r>
                <a:r>
                  <a:rPr lang="de-CH" sz="2000" b="1" dirty="0">
                    <a:latin typeface="+mn-lt"/>
                  </a:rPr>
                  <a:t>a. CHF 47 Mio. für 2025-2028</a:t>
                </a:r>
              </a:p>
            </p:txBody>
          </p:sp>
          <p:sp>
            <p:nvSpPr>
              <p:cNvPr id="16" name="Abgerundetes Rechteck 41">
                <a:extLst>
                  <a:ext uri="{FF2B5EF4-FFF2-40B4-BE49-F238E27FC236}">
                    <a16:creationId xmlns:a16="http://schemas.microsoft.com/office/drawing/2014/main" id="{DB2088AB-1A6B-445B-B8CC-A129730E22D8}"/>
                  </a:ext>
                </a:extLst>
              </p:cNvPr>
              <p:cNvSpPr/>
              <p:nvPr/>
            </p:nvSpPr>
            <p:spPr bwMode="auto">
              <a:xfrm>
                <a:off x="1296987" y="2218034"/>
                <a:ext cx="8769722" cy="67553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CH" sz="2000" b="1" dirty="0">
                    <a:latin typeface="+mn-lt"/>
                  </a:rPr>
                  <a:t>Gesetzlicher Finanzrahmen des Bundes</a:t>
                </a:r>
                <a:endParaRPr kumimoji="0" lang="de-CH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</p:grpSp>
        <p:sp>
          <p:nvSpPr>
            <p:cNvPr id="9" name="Pfeil nach unten 31">
              <a:extLst>
                <a:ext uri="{FF2B5EF4-FFF2-40B4-BE49-F238E27FC236}">
                  <a16:creationId xmlns:a16="http://schemas.microsoft.com/office/drawing/2014/main" id="{B90A08CD-B6CB-4141-B2C8-16EBA6CAE86A}"/>
                </a:ext>
              </a:extLst>
            </p:cNvPr>
            <p:cNvSpPr/>
            <p:nvPr/>
          </p:nvSpPr>
          <p:spPr bwMode="auto">
            <a:xfrm rot="18900000">
              <a:off x="2543350" y="3854205"/>
              <a:ext cx="708203" cy="1404080"/>
            </a:xfrm>
            <a:prstGeom prst="downArrow">
              <a:avLst>
                <a:gd name="adj1" fmla="val 73029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Pfeil nach unten 32">
              <a:extLst>
                <a:ext uri="{FF2B5EF4-FFF2-40B4-BE49-F238E27FC236}">
                  <a16:creationId xmlns:a16="http://schemas.microsoft.com/office/drawing/2014/main" id="{4DCEC341-5A35-4B89-AA64-72E5AEE6E75D}"/>
                </a:ext>
              </a:extLst>
            </p:cNvPr>
            <p:cNvSpPr/>
            <p:nvPr/>
          </p:nvSpPr>
          <p:spPr bwMode="auto">
            <a:xfrm rot="2700000">
              <a:off x="7524570" y="3751972"/>
              <a:ext cx="630566" cy="1580860"/>
            </a:xfrm>
            <a:prstGeom prst="downArrow">
              <a:avLst>
                <a:gd name="adj1" fmla="val 73029"/>
                <a:gd name="adj2" fmla="val 50000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Pfeil nach unten 33">
              <a:extLst>
                <a:ext uri="{FF2B5EF4-FFF2-40B4-BE49-F238E27FC236}">
                  <a16:creationId xmlns:a16="http://schemas.microsoft.com/office/drawing/2014/main" id="{B4161600-F1B9-419E-8584-0732D9094282}"/>
                </a:ext>
              </a:extLst>
            </p:cNvPr>
            <p:cNvSpPr/>
            <p:nvPr/>
          </p:nvSpPr>
          <p:spPr bwMode="auto">
            <a:xfrm>
              <a:off x="4991308" y="4144765"/>
              <a:ext cx="708203" cy="923802"/>
            </a:xfrm>
            <a:prstGeom prst="downArrow">
              <a:avLst>
                <a:gd name="adj1" fmla="val 73029"/>
                <a:gd name="adj2" fmla="val 50000"/>
              </a:avLst>
            </a:prstGeom>
            <a:solidFill>
              <a:srgbClr val="BECE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Abgerundetes Rechteck 15">
              <a:extLst>
                <a:ext uri="{FF2B5EF4-FFF2-40B4-BE49-F238E27FC236}">
                  <a16:creationId xmlns:a16="http://schemas.microsoft.com/office/drawing/2014/main" id="{F0996929-F262-436D-8FF4-6E5FAC1E792E}"/>
                </a:ext>
              </a:extLst>
            </p:cNvPr>
            <p:cNvSpPr/>
            <p:nvPr/>
          </p:nvSpPr>
          <p:spPr bwMode="auto">
            <a:xfrm>
              <a:off x="4119206" y="3602826"/>
              <a:ext cx="2452408" cy="838519"/>
            </a:xfrm>
            <a:prstGeom prst="roundRect">
              <a:avLst/>
            </a:prstGeom>
            <a:solidFill>
              <a:srgbClr val="BECE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Kantone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2000" b="1" dirty="0">
                  <a:latin typeface="+mn-lt"/>
                </a:rPr>
                <a:t>1/3</a:t>
              </a:r>
              <a:endParaRPr kumimoji="0" lang="de-CH" sz="2000" b="1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3" name="Abgerundetes Rechteck 38">
              <a:extLst>
                <a:ext uri="{FF2B5EF4-FFF2-40B4-BE49-F238E27FC236}">
                  <a16:creationId xmlns:a16="http://schemas.microsoft.com/office/drawing/2014/main" id="{8AC2A8CB-9B24-44CE-AAB3-9E51D0277513}"/>
                </a:ext>
              </a:extLst>
            </p:cNvPr>
            <p:cNvSpPr/>
            <p:nvPr/>
          </p:nvSpPr>
          <p:spPr bwMode="auto">
            <a:xfrm>
              <a:off x="1403648" y="3608933"/>
              <a:ext cx="2452408" cy="8385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Bund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2000" b="1" dirty="0">
                  <a:latin typeface="+mn-lt"/>
                </a:rPr>
                <a:t>1/3</a:t>
              </a:r>
              <a:endParaRPr kumimoji="0" lang="de-CH" sz="2000" b="1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4" name="Abgerundetes Rechteck 39">
              <a:extLst>
                <a:ext uri="{FF2B5EF4-FFF2-40B4-BE49-F238E27FC236}">
                  <a16:creationId xmlns:a16="http://schemas.microsoft.com/office/drawing/2014/main" id="{C2973F23-DCBC-4F96-8835-8483E338EB75}"/>
                </a:ext>
              </a:extLst>
            </p:cNvPr>
            <p:cNvSpPr/>
            <p:nvPr/>
          </p:nvSpPr>
          <p:spPr bwMode="auto">
            <a:xfrm>
              <a:off x="6786559" y="3602826"/>
              <a:ext cx="2452408" cy="838519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Versicherer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2000" b="1" dirty="0">
                  <a:solidFill>
                    <a:schemeClr val="bg1"/>
                  </a:solidFill>
                  <a:latin typeface="+mn-lt"/>
                </a:rPr>
                <a:t>1/3</a:t>
              </a:r>
              <a:endParaRPr kumimoji="0" lang="de-C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7" name="Freihandform 26">
            <a:extLst>
              <a:ext uri="{FF2B5EF4-FFF2-40B4-BE49-F238E27FC236}">
                <a16:creationId xmlns:a16="http://schemas.microsoft.com/office/drawing/2014/main" id="{9D1C1EF7-A1FF-402F-9D31-DDFC02A77D51}"/>
              </a:ext>
            </a:extLst>
          </p:cNvPr>
          <p:cNvSpPr/>
          <p:nvPr/>
        </p:nvSpPr>
        <p:spPr bwMode="auto">
          <a:xfrm>
            <a:off x="5200650" y="5293836"/>
            <a:ext cx="1781175" cy="938689"/>
          </a:xfrm>
          <a:custGeom>
            <a:avLst/>
            <a:gdLst>
              <a:gd name="connsiteX0" fmla="*/ 144016 w 3528392"/>
              <a:gd name="connsiteY0" fmla="*/ 0 h 3636404"/>
              <a:gd name="connsiteX1" fmla="*/ 1764196 w 3528392"/>
              <a:gd name="connsiteY1" fmla="*/ 0 h 3636404"/>
              <a:gd name="connsiteX2" fmla="*/ 3384376 w 3528392"/>
              <a:gd name="connsiteY2" fmla="*/ 0 h 3636404"/>
              <a:gd name="connsiteX3" fmla="*/ 3384376 w 3528392"/>
              <a:gd name="connsiteY3" fmla="*/ 864096 h 3636404"/>
              <a:gd name="connsiteX4" fmla="*/ 3279511 w 3528392"/>
              <a:gd name="connsiteY4" fmla="*/ 864096 h 3636404"/>
              <a:gd name="connsiteX5" fmla="*/ 3315463 w 3528392"/>
              <a:gd name="connsiteY5" fmla="*/ 923275 h 3636404"/>
              <a:gd name="connsiteX6" fmla="*/ 3514218 w 3528392"/>
              <a:gd name="connsiteY6" fmla="*/ 1539502 h 3636404"/>
              <a:gd name="connsiteX7" fmla="*/ 3521579 w 3528392"/>
              <a:gd name="connsiteY7" fmla="*/ 1656184 h 3636404"/>
              <a:gd name="connsiteX8" fmla="*/ 3528392 w 3528392"/>
              <a:gd name="connsiteY8" fmla="*/ 1656184 h 3636404"/>
              <a:gd name="connsiteX9" fmla="*/ 3528392 w 3528392"/>
              <a:gd name="connsiteY9" fmla="*/ 1764196 h 3636404"/>
              <a:gd name="connsiteX10" fmla="*/ 3528392 w 3528392"/>
              <a:gd name="connsiteY10" fmla="*/ 3528392 h 3636404"/>
              <a:gd name="connsiteX11" fmla="*/ 1764196 w 3528392"/>
              <a:gd name="connsiteY11" fmla="*/ 3636404 h 3636404"/>
              <a:gd name="connsiteX12" fmla="*/ 0 w 3528392"/>
              <a:gd name="connsiteY12" fmla="*/ 3528392 h 3636404"/>
              <a:gd name="connsiteX13" fmla="*/ 0 w 3528392"/>
              <a:gd name="connsiteY13" fmla="*/ 1764196 h 3636404"/>
              <a:gd name="connsiteX14" fmla="*/ 0 w 3528392"/>
              <a:gd name="connsiteY14" fmla="*/ 1656184 h 3636404"/>
              <a:gd name="connsiteX15" fmla="*/ 6814 w 3528392"/>
              <a:gd name="connsiteY15" fmla="*/ 1656184 h 3636404"/>
              <a:gd name="connsiteX16" fmla="*/ 14174 w 3528392"/>
              <a:gd name="connsiteY16" fmla="*/ 1539502 h 3636404"/>
              <a:gd name="connsiteX17" fmla="*/ 212929 w 3528392"/>
              <a:gd name="connsiteY17" fmla="*/ 923275 h 3636404"/>
              <a:gd name="connsiteX18" fmla="*/ 248881 w 3528392"/>
              <a:gd name="connsiteY18" fmla="*/ 864096 h 3636404"/>
              <a:gd name="connsiteX19" fmla="*/ 144016 w 3528392"/>
              <a:gd name="connsiteY19" fmla="*/ 864096 h 36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28392" h="3636404">
                <a:moveTo>
                  <a:pt x="144016" y="0"/>
                </a:moveTo>
                <a:lnTo>
                  <a:pt x="1764196" y="0"/>
                </a:lnTo>
                <a:lnTo>
                  <a:pt x="3384376" y="0"/>
                </a:lnTo>
                <a:lnTo>
                  <a:pt x="3384376" y="864096"/>
                </a:lnTo>
                <a:lnTo>
                  <a:pt x="3279511" y="864096"/>
                </a:lnTo>
                <a:lnTo>
                  <a:pt x="3315463" y="923275"/>
                </a:lnTo>
                <a:cubicBezTo>
                  <a:pt x="3417310" y="1110756"/>
                  <a:pt x="3486159" y="1318763"/>
                  <a:pt x="3514218" y="1539502"/>
                </a:cubicBezTo>
                <a:lnTo>
                  <a:pt x="3521579" y="1656184"/>
                </a:lnTo>
                <a:lnTo>
                  <a:pt x="3528392" y="1656184"/>
                </a:lnTo>
                <a:lnTo>
                  <a:pt x="3528392" y="1764196"/>
                </a:lnTo>
                <a:lnTo>
                  <a:pt x="3528392" y="3528392"/>
                </a:lnTo>
                <a:cubicBezTo>
                  <a:pt x="3528392" y="3588045"/>
                  <a:pt x="2738535" y="3636404"/>
                  <a:pt x="1764196" y="3636404"/>
                </a:cubicBezTo>
                <a:cubicBezTo>
                  <a:pt x="789857" y="3636404"/>
                  <a:pt x="0" y="3588045"/>
                  <a:pt x="0" y="3528392"/>
                </a:cubicBezTo>
                <a:lnTo>
                  <a:pt x="0" y="1764196"/>
                </a:lnTo>
                <a:lnTo>
                  <a:pt x="0" y="1656184"/>
                </a:lnTo>
                <a:lnTo>
                  <a:pt x="6814" y="1656184"/>
                </a:lnTo>
                <a:lnTo>
                  <a:pt x="14174" y="1539502"/>
                </a:lnTo>
                <a:cubicBezTo>
                  <a:pt x="42234" y="1318763"/>
                  <a:pt x="111084" y="1110756"/>
                  <a:pt x="212929" y="923275"/>
                </a:cubicBezTo>
                <a:lnTo>
                  <a:pt x="248881" y="864096"/>
                </a:lnTo>
                <a:lnTo>
                  <a:pt x="144016" y="864096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30000">
                <a:srgbClr val="BECEEB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EQK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2812D2-DACB-83B3-3997-ADEED18B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952C73-3F57-6667-01B0-EFB99FC6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EQK-Mediengespräch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B29E7E-7CFC-BB67-3966-E747B789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30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0C0DF-24E3-4184-850C-4DAB505A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Instrumente der EQK (KVG Art. 58</a:t>
            </a:r>
            <a:r>
              <a:rPr lang="de-CH" i="1" dirty="0"/>
              <a:t>c</a:t>
            </a:r>
            <a:r>
              <a:rPr lang="de-CH" dirty="0"/>
              <a:t>)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4B6C5B4-C265-4F20-9CB9-D37788763223}"/>
              </a:ext>
            </a:extLst>
          </p:cNvPr>
          <p:cNvSpPr txBox="1">
            <a:spLocks/>
          </p:cNvSpPr>
          <p:nvPr/>
        </p:nvSpPr>
        <p:spPr>
          <a:xfrm>
            <a:off x="850355" y="1806165"/>
            <a:ext cx="10766219" cy="4443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de-CH" sz="2800" b="1" dirty="0"/>
              <a:t>Nationale Programme, </a:t>
            </a:r>
            <a:r>
              <a:rPr lang="de-CH" sz="2800" b="1" dirty="0" err="1"/>
              <a:t>Indikatorenprojekte</a:t>
            </a:r>
            <a:r>
              <a:rPr lang="de-CH" sz="2800" b="1" dirty="0"/>
              <a:t> und Studien </a:t>
            </a:r>
          </a:p>
          <a:p>
            <a:pPr lvl="1">
              <a:lnSpc>
                <a:spcPct val="120000"/>
              </a:lnSpc>
            </a:pPr>
            <a:r>
              <a:rPr lang="de-CH" dirty="0"/>
              <a:t>übertragen an Dritte gegen Abgeltung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e-CH" dirty="0"/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de-CH" b="1" dirty="0"/>
              <a:t>Finanzhilfen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für nationale und regionale Projekte zur Qualitätsentwicklung (Gesuche zweimal jährlich)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max. 50% des Projektbudgets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e-CH" dirty="0"/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de-CH" b="1" dirty="0"/>
              <a:t>Beratung / Empfehlungen</a:t>
            </a:r>
          </a:p>
          <a:p>
            <a:pPr lvl="1">
              <a:lnSpc>
                <a:spcPct val="120000"/>
              </a:lnSpc>
            </a:pPr>
            <a:r>
              <a:rPr lang="de-CH" sz="2200" b="0" i="0" dirty="0">
                <a:solidFill>
                  <a:srgbClr val="454545"/>
                </a:solidFill>
                <a:effectLst/>
              </a:rPr>
              <a:t>Beratung von Bundesrat, Kantonen, Leistungserbringern und Versicherern</a:t>
            </a:r>
          </a:p>
          <a:p>
            <a:pPr lvl="1">
              <a:lnSpc>
                <a:spcPct val="120000"/>
              </a:lnSpc>
            </a:pPr>
            <a:r>
              <a:rPr lang="de-CH" sz="2200" b="0" i="0" dirty="0">
                <a:solidFill>
                  <a:srgbClr val="454545"/>
                </a:solidFill>
                <a:effectLst/>
              </a:rPr>
              <a:t>Empfehlungen zuhanden der zuständigen Behörden, der Verbände der Leistungserbringer und der Versicherer</a:t>
            </a:r>
            <a:r>
              <a:rPr lang="de-CH" sz="2200" dirty="0">
                <a:solidFill>
                  <a:srgbClr val="454545"/>
                </a:solidFill>
              </a:rPr>
              <a:t> / u.a. im Rahmen der Qualitätsverträge</a:t>
            </a:r>
            <a:endParaRPr lang="de-CH" sz="2200" dirty="0"/>
          </a:p>
          <a:p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F47826-4C37-03D3-D42C-2606BA6A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A12C4C-0950-882E-31C6-2505D8EB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EQK-Mediengespräch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DBB91C-FF86-E576-57D1-D61D572D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19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DDF45-8144-69C1-188B-2B589585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dirty="0"/>
              <a:t>Nationale Qualitäts-Entwicklungsprogramme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62540B-7384-3F67-2D28-28310DDB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51D5FB-B294-EA4D-39A8-4E1BCDC4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29B5A0-BBA4-9A65-6533-669D4E40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87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FD556-E03A-0739-DCE0-A0A0A040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440" cy="1325563"/>
          </a:xfrm>
        </p:spPr>
        <p:txBody>
          <a:bodyPr/>
          <a:lstStyle/>
          <a:p>
            <a:r>
              <a:rPr lang="de-CH" dirty="0"/>
              <a:t>Nationale Programme - Generelles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A2D13-76D6-C20A-2504-76849E25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Zugunsten vulnerabler Gruppen, bei Handlungsbedarf zu bestimmten Krankheitsbildern oder bei grossem Qualitätsverbesserungspotenzial</a:t>
            </a:r>
          </a:p>
          <a:p>
            <a:pPr>
              <a:lnSpc>
                <a:spcPct val="120000"/>
              </a:lnSpc>
            </a:pPr>
            <a:r>
              <a:rPr lang="de-CH" dirty="0"/>
              <a:t>Grosse Qualitäts-Entwicklungsprogramme, vier bis sechs Jahre</a:t>
            </a:r>
          </a:p>
          <a:p>
            <a:pPr>
              <a:lnSpc>
                <a:spcPct val="120000"/>
              </a:lnSpc>
            </a:pPr>
            <a:r>
              <a:rPr lang="de-CH" dirty="0"/>
              <a:t>Implementierung von verbesserter Qualität/Patientensicherheit </a:t>
            </a:r>
          </a:p>
          <a:p>
            <a:pPr>
              <a:lnSpc>
                <a:spcPct val="120000"/>
              </a:lnSpc>
            </a:pPr>
            <a:r>
              <a:rPr lang="de-CH" dirty="0"/>
              <a:t>Roll-Out in der ganzen Schweiz</a:t>
            </a:r>
          </a:p>
          <a:p>
            <a:pPr>
              <a:lnSpc>
                <a:spcPct val="120000"/>
              </a:lnSpc>
            </a:pPr>
            <a:r>
              <a:rPr lang="de-CH" dirty="0"/>
              <a:t>Datenbasierte Grundlagen und Monitoring des Verlaufs</a:t>
            </a:r>
          </a:p>
          <a:p>
            <a:pPr>
              <a:lnSpc>
                <a:spcPct val="120000"/>
              </a:lnSpc>
            </a:pPr>
            <a:r>
              <a:rPr lang="de-CH" dirty="0"/>
              <a:t>Zyklisches Lernen mit Sicherung von verbesserten Standards</a:t>
            </a:r>
          </a:p>
          <a:p>
            <a:pPr>
              <a:lnSpc>
                <a:spcPct val="120000"/>
              </a:lnSpc>
            </a:pPr>
            <a:r>
              <a:rPr lang="de-CH" dirty="0"/>
              <a:t>Übertragung der Programme an Partner aus der Praxis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540577-325E-5377-F993-108442F7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10CA3B-8D75-6A03-D3EA-4ED386AA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EQK-Mediengespräch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7D58E-5E33-8D85-DAC3-E44ABBAF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36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0AF75-5F1D-630A-3C8C-55C03FF1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916832"/>
            <a:ext cx="11299203" cy="2168009"/>
          </a:xfrm>
        </p:spPr>
        <p:txBody>
          <a:bodyPr/>
          <a:lstStyle/>
          <a:p>
            <a:r>
              <a:rPr kumimoji="0" lang="de-CH" sz="4000" b="0" i="0" u="none" strike="noStrike" kern="1200" cap="none" spc="14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Nationales Implementierungsprogramm - Qualität der Langzeitpflege in Alters- und Pflegeheimen (NIP-Q-UPGRADE)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944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373545"/>
      </a:dk2>
      <a:lt2>
        <a:srgbClr val="BECEEB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8FCB4B75-DD8D-41B9-9D2E-E77EB8CD6F03}" vid="{1FDE59E3-A48B-4699-922E-DB0DFC59645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EQK-CFQ Präsentationsvorlage 2023 DE</Template>
  <TotalTime>0</TotalTime>
  <Words>1340</Words>
  <Application>Microsoft Office PowerPoint</Application>
  <PresentationFormat>Breitbild</PresentationFormat>
  <Paragraphs>248</Paragraphs>
  <Slides>25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ArialMT</vt:lpstr>
      <vt:lpstr>Calibri</vt:lpstr>
      <vt:lpstr>Frutiger Neue</vt:lpstr>
      <vt:lpstr>HaufeMerriweather</vt:lpstr>
      <vt:lpstr>Times</vt:lpstr>
      <vt:lpstr>Wingdings</vt:lpstr>
      <vt:lpstr>Office</vt:lpstr>
      <vt:lpstr>Eidgenössische Qualitätskommission </vt:lpstr>
      <vt:lpstr>Vision zur Qualität im Gesundheitswesen </vt:lpstr>
      <vt:lpstr>Kontext der Qualitätsentwicklung</vt:lpstr>
      <vt:lpstr>Rahmen</vt:lpstr>
      <vt:lpstr>Finanzierung der Aktivitäten der EQK</vt:lpstr>
      <vt:lpstr>Instrumente der EQK (KVG Art. 58c)</vt:lpstr>
      <vt:lpstr>Nationale Qualitäts-Entwicklungsprogramme</vt:lpstr>
      <vt:lpstr>Nationale Programme - Generelles</vt:lpstr>
      <vt:lpstr>Nationales Implementierungsprogramm - Qualität der Langzeitpflege in Alters- und Pflegeheimen (NIP-Q-UPGRADE)</vt:lpstr>
      <vt:lpstr>Struktur des Programms</vt:lpstr>
      <vt:lpstr>PowerPoint-Präsentation</vt:lpstr>
      <vt:lpstr>Solide Daten für die Qualitätsentwicklung  (AP1) </vt:lpstr>
      <vt:lpstr>Kontinuierliche Qualitätsentwicklung (AP2)  </vt:lpstr>
      <vt:lpstr>Einführung weiterer Qualitätsindikatoren (AP3) </vt:lpstr>
      <vt:lpstr>Medikationssicherheit </vt:lpstr>
      <vt:lpstr>Medikationssicherheit: Handlungsbedarf</vt:lpstr>
      <vt:lpstr>Vorgehen der EQK</vt:lpstr>
      <vt:lpstr>Programme – neuste Entwicklungen</vt:lpstr>
      <vt:lpstr>Patient and Public Involvement (PPI)</vt:lpstr>
      <vt:lpstr>Modell und Umsetzungsschritte </vt:lpstr>
      <vt:lpstr>Projekte PPI (1/2)</vt:lpstr>
      <vt:lpstr>Projekte PPI (2/2)</vt:lpstr>
      <vt:lpstr>Finanzhilfen:  Konkrete Projekte aus der Praxis für die Praxis</vt:lpstr>
      <vt:lpstr>Neue Finanzhilfen 2024: Ausgewählte Beispiele</vt:lpstr>
      <vt:lpstr>Danke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Diebold Monika BAG</dc:creator>
  <cp:lastModifiedBy>Diebold Monika BAG</cp:lastModifiedBy>
  <cp:revision>27</cp:revision>
  <cp:lastPrinted>2023-07-02T12:40:32Z</cp:lastPrinted>
  <dcterms:created xsi:type="dcterms:W3CDTF">2025-05-28T14:11:01Z</dcterms:created>
  <dcterms:modified xsi:type="dcterms:W3CDTF">2025-06-17T14:07:41Z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112399-b73b-40c1-8af2-919b124b9d91_Enabled">
    <vt:lpwstr>true</vt:lpwstr>
  </property>
  <property fmtid="{D5CDD505-2E9C-101B-9397-08002B2CF9AE}" pid="3" name="MSIP_Label_aa112399-b73b-40c1-8af2-919b124b9d91_SetDate">
    <vt:lpwstr>2025-05-28T14:59:52Z</vt:lpwstr>
  </property>
  <property fmtid="{D5CDD505-2E9C-101B-9397-08002B2CF9AE}" pid="4" name="MSIP_Label_aa112399-b73b-40c1-8af2-919b124b9d91_Method">
    <vt:lpwstr>Privileged</vt:lpwstr>
  </property>
  <property fmtid="{D5CDD505-2E9C-101B-9397-08002B2CF9AE}" pid="5" name="MSIP_Label_aa112399-b73b-40c1-8af2-919b124b9d91_Name">
    <vt:lpwstr>L2</vt:lpwstr>
  </property>
  <property fmtid="{D5CDD505-2E9C-101B-9397-08002B2CF9AE}" pid="6" name="MSIP_Label_aa112399-b73b-40c1-8af2-919b124b9d91_SiteId">
    <vt:lpwstr>6ae27add-8276-4a38-88c1-3a9c1f973767</vt:lpwstr>
  </property>
  <property fmtid="{D5CDD505-2E9C-101B-9397-08002B2CF9AE}" pid="7" name="MSIP_Label_aa112399-b73b-40c1-8af2-919b124b9d91_ActionId">
    <vt:lpwstr>f5377809-645b-4288-952d-e9d1c6341f07</vt:lpwstr>
  </property>
  <property fmtid="{D5CDD505-2E9C-101B-9397-08002B2CF9AE}" pid="8" name="MSIP_Label_aa112399-b73b-40c1-8af2-919b124b9d91_ContentBits">
    <vt:lpwstr>0</vt:lpwstr>
  </property>
  <property fmtid="{D5CDD505-2E9C-101B-9397-08002B2CF9AE}" pid="9" name="MSIP_Label_aa112399-b73b-40c1-8af2-919b124b9d91_Tag">
    <vt:lpwstr>10, 0, 1, 1</vt:lpwstr>
  </property>
</Properties>
</file>