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</p:sldIdLst>
  <p:sldSz cx="12192000" cy="6858000"/>
  <p:notesSz cx="6858000" cy="9144000"/>
  <p:defaultTextStyle>
    <a:defPPr>
      <a:defRPr lang="de-CH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36" userDrawn="1">
          <p15:clr>
            <a:srgbClr val="A4A3A4"/>
          </p15:clr>
        </p15:guide>
        <p15:guide id="2" pos="108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therine Schmied" initials="C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181E"/>
    <a:srgbClr val="F0F5FD"/>
    <a:srgbClr val="E8F0F8"/>
    <a:srgbClr val="E6E6E6"/>
    <a:srgbClr val="DDDDDD"/>
    <a:srgbClr val="C0C0C0"/>
    <a:srgbClr val="B2B2B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3" autoAdjust="0"/>
    <p:restoredTop sz="89576" autoAdjust="0"/>
  </p:normalViewPr>
  <p:slideViewPr>
    <p:cSldViewPr showGuides="1">
      <p:cViewPr varScale="1">
        <p:scale>
          <a:sx n="110" d="100"/>
          <a:sy n="110" d="100"/>
        </p:scale>
        <p:origin x="630" y="114"/>
      </p:cViewPr>
      <p:guideLst>
        <p:guide orient="horz" pos="3936"/>
        <p:guide pos="10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55" d="100"/>
          <a:sy n="55" d="100"/>
        </p:scale>
        <p:origin x="-183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C3CC32D-F31F-409E-8717-2CB1CACEBCCB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45785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CH" noProof="0"/>
              <a:t>Mastertextformat bearbeiten</a:t>
            </a:r>
          </a:p>
          <a:p>
            <a:pPr lvl="1"/>
            <a:r>
              <a:rPr lang="de-CH" noProof="0"/>
              <a:t>Zweite Ebene</a:t>
            </a:r>
          </a:p>
          <a:p>
            <a:pPr lvl="2"/>
            <a:r>
              <a:rPr lang="de-CH" noProof="0"/>
              <a:t>Dritte Ebene</a:t>
            </a:r>
          </a:p>
          <a:p>
            <a:pPr lvl="3"/>
            <a:r>
              <a:rPr lang="de-CH" noProof="0"/>
              <a:t>Vierte Ebene</a:t>
            </a:r>
          </a:p>
          <a:p>
            <a:pPr lvl="4"/>
            <a:r>
              <a:rPr lang="de-CH" noProof="0"/>
              <a:t>Fünfte Ebene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69D9634-C418-4B47-AACB-9F17F062E660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535601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8"/>
          <p:cNvSpPr txBox="1">
            <a:spLocks noChangeArrowheads="1"/>
          </p:cNvSpPr>
          <p:nvPr/>
        </p:nvSpPr>
        <p:spPr bwMode="auto">
          <a:xfrm>
            <a:off x="6096000" y="381000"/>
            <a:ext cx="548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GB" sz="800">
                <a:latin typeface="Arial" charset="0"/>
              </a:rPr>
              <a:t> </a:t>
            </a:r>
          </a:p>
          <a:p>
            <a:pPr>
              <a:defRPr/>
            </a:pPr>
            <a:r>
              <a:rPr lang="en-GB" sz="800" b="1">
                <a:latin typeface="Arial" charset="0"/>
              </a:rPr>
              <a:t> </a:t>
            </a:r>
          </a:p>
          <a:p>
            <a:pPr>
              <a:defRPr/>
            </a:pPr>
            <a:endParaRPr lang="en-GB" sz="800" b="1">
              <a:latin typeface="Arial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29317" y="2320925"/>
            <a:ext cx="9906000" cy="2773363"/>
          </a:xfrm>
        </p:spPr>
        <p:txBody>
          <a:bodyPr/>
          <a:lstStyle>
            <a:lvl1pPr>
              <a:defRPr sz="5200"/>
            </a:lvl1pPr>
          </a:lstStyle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14500" y="5299075"/>
            <a:ext cx="9906000" cy="1055688"/>
          </a:xfrm>
        </p:spPr>
        <p:txBody>
          <a:bodyPr/>
          <a:lstStyle>
            <a:lvl1pPr marL="0" indent="0">
              <a:buFontTx/>
              <a:buNone/>
              <a:defRPr sz="3200"/>
            </a:lvl1pPr>
          </a:lstStyle>
          <a:p>
            <a:r>
              <a:rPr lang="de-DE"/>
              <a:t>Formatvorlage des Untertitelmasters durch Klicken bearbeiten</a:t>
            </a:r>
            <a:endParaRPr lang="en-GB"/>
          </a:p>
        </p:txBody>
      </p:sp>
      <p:pic>
        <p:nvPicPr>
          <p:cNvPr id="9" name="Picture 42" descr="Logo_CMYK_pos">
            <a:extLst>
              <a:ext uri="{FF2B5EF4-FFF2-40B4-BE49-F238E27FC236}">
                <a16:creationId xmlns:a16="http://schemas.microsoft.com/office/drawing/2014/main" id="{8AB7AB8B-16F3-8B4B-A70F-9115B642BE0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387350"/>
            <a:ext cx="1997075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9201151" y="1412875"/>
            <a:ext cx="2489200" cy="4527550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1727201" y="1412875"/>
            <a:ext cx="7270751" cy="4527550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727200" y="2438401"/>
            <a:ext cx="4878917" cy="3502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809318" y="2438401"/>
            <a:ext cx="4881033" cy="3502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  <a:endParaRPr lang="de-CH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" name="Text Box 25"/>
          <p:cNvSpPr txBox="1">
            <a:spLocks noChangeArrowheads="1"/>
          </p:cNvSpPr>
          <p:nvPr/>
        </p:nvSpPr>
        <p:spPr bwMode="auto">
          <a:xfrm>
            <a:off x="711200" y="304800"/>
            <a:ext cx="680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n-CA" sz="2400">
              <a:latin typeface="Arial" charset="0"/>
            </a:endParaRPr>
          </a:p>
        </p:txBody>
      </p:sp>
      <p:sp>
        <p:nvSpPr>
          <p:cNvPr id="1027" name="Rectangle 27"/>
          <p:cNvSpPr>
            <a:spLocks noGrp="1" noChangeArrowheads="1"/>
          </p:cNvSpPr>
          <p:nvPr>
            <p:ph type="title"/>
          </p:nvPr>
        </p:nvSpPr>
        <p:spPr bwMode="auto">
          <a:xfrm>
            <a:off x="1729318" y="1412876"/>
            <a:ext cx="9948333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Der Titel kann einzeilig sein</a:t>
            </a:r>
          </a:p>
        </p:txBody>
      </p:sp>
      <p:sp>
        <p:nvSpPr>
          <p:cNvPr id="1028" name="Rectangle 2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27201" y="2438401"/>
            <a:ext cx="9963151" cy="350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Um den Fliesstext übersichtlich zu halten, sollten Abschnitte</a:t>
            </a:r>
          </a:p>
          <a:p>
            <a:pPr lvl="0"/>
            <a:r>
              <a:rPr lang="en-GB"/>
              <a:t>gemacht werden. Diese werden zur besseren Lesbarkeit</a:t>
            </a:r>
          </a:p>
          <a:p>
            <a:pPr lvl="0"/>
            <a:r>
              <a:rPr lang="en-GB"/>
              <a:t>jeweils mit eine Blindzeile getrennt.</a:t>
            </a:r>
            <a:br>
              <a:rPr lang="en-GB"/>
            </a:br>
            <a:endParaRPr lang="en-GB"/>
          </a:p>
          <a:p>
            <a:pPr lvl="0"/>
            <a:r>
              <a:rPr lang="en-GB"/>
              <a:t>Klicken Sie, um die Formate des Vorlagentextes zu bearbeiten</a:t>
            </a:r>
          </a:p>
          <a:p>
            <a:pPr lvl="1"/>
            <a:r>
              <a:rPr lang="en-GB"/>
              <a:t>Zweite Ebene</a:t>
            </a:r>
          </a:p>
          <a:p>
            <a:pPr lvl="2"/>
            <a:r>
              <a:rPr lang="en-GB"/>
              <a:t>Dritte Ebene</a:t>
            </a:r>
          </a:p>
          <a:p>
            <a:pPr lvl="3"/>
            <a:r>
              <a:rPr lang="en-GB"/>
              <a:t>Vierte Ebene</a:t>
            </a:r>
          </a:p>
          <a:p>
            <a:pPr lvl="4"/>
            <a:r>
              <a:rPr lang="en-GB"/>
              <a:t>Fünfte Ebene</a:t>
            </a:r>
          </a:p>
        </p:txBody>
      </p:sp>
      <p:sp>
        <p:nvSpPr>
          <p:cNvPr id="1057" name="Text Box 33"/>
          <p:cNvSpPr txBox="1">
            <a:spLocks noChangeArrowheads="1"/>
          </p:cNvSpPr>
          <p:nvPr/>
        </p:nvSpPr>
        <p:spPr bwMode="auto">
          <a:xfrm>
            <a:off x="8597900" y="6205538"/>
            <a:ext cx="3022600" cy="145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>
              <a:lnSpc>
                <a:spcPct val="105000"/>
              </a:lnSpc>
              <a:spcBef>
                <a:spcPct val="50000"/>
              </a:spcBef>
              <a:defRPr/>
            </a:pPr>
            <a:fld id="{E56A480C-CAA6-4F00-935F-576C6E9A58CC}" type="slidenum">
              <a:rPr lang="de-CH" sz="900">
                <a:latin typeface="Arial" charset="0"/>
              </a:rPr>
              <a:pPr algn="r">
                <a:lnSpc>
                  <a:spcPct val="105000"/>
                </a:lnSpc>
                <a:spcBef>
                  <a:spcPct val="50000"/>
                </a:spcBef>
                <a:defRPr/>
              </a:pPr>
              <a:t>‹Nr.›</a:t>
            </a:fld>
            <a:r>
              <a:rPr lang="de-CH" sz="900">
                <a:latin typeface="Arial" charset="0"/>
              </a:rPr>
              <a:t> </a:t>
            </a:r>
          </a:p>
        </p:txBody>
      </p:sp>
      <p:sp>
        <p:nvSpPr>
          <p:cNvPr id="1064" name="Line 40"/>
          <p:cNvSpPr>
            <a:spLocks noChangeShapeType="1"/>
          </p:cNvSpPr>
          <p:nvPr/>
        </p:nvSpPr>
        <p:spPr bwMode="auto">
          <a:xfrm flipH="1">
            <a:off x="1714501" y="6162675"/>
            <a:ext cx="9994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CH" sz="2400"/>
          </a:p>
        </p:txBody>
      </p:sp>
      <p:pic>
        <p:nvPicPr>
          <p:cNvPr id="10" name="Picture 42" descr="Logo_CMYK_pos">
            <a:extLst>
              <a:ext uri="{FF2B5EF4-FFF2-40B4-BE49-F238E27FC236}">
                <a16:creationId xmlns:a16="http://schemas.microsoft.com/office/drawing/2014/main" id="{DCC47C4A-26EE-064D-9857-8767AB5EE27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79376" y="387350"/>
            <a:ext cx="1997075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B9C28E58-B7BD-2F41-9722-6E4FF6E8111A}"/>
              </a:ext>
            </a:extLst>
          </p:cNvPr>
          <p:cNvSpPr txBox="1"/>
          <p:nvPr userDrawn="1"/>
        </p:nvSpPr>
        <p:spPr>
          <a:xfrm>
            <a:off x="1750865" y="6165215"/>
            <a:ext cx="5580856" cy="230832"/>
          </a:xfrm>
          <a:prstGeom prst="rect">
            <a:avLst/>
          </a:prstGeom>
          <a:noFill/>
        </p:spPr>
        <p:txBody>
          <a:bodyPr wrap="square" lIns="0" rIns="90000" rtlCol="0">
            <a:spAutoFit/>
          </a:bodyPr>
          <a:lstStyle/>
          <a:p>
            <a:r>
              <a:rPr lang="de-CH" sz="900" b="0" i="0" u="none" strike="noStrike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Santé2030 – </a:t>
            </a:r>
            <a:r>
              <a:rPr lang="de-CH" sz="900" b="0" i="0" u="none" strike="noStrike" kern="1200" baseline="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Politique</a:t>
            </a:r>
            <a:r>
              <a:rPr lang="de-CH" sz="900" b="0" i="0" u="none" strike="noStrike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 de la </a:t>
            </a:r>
            <a:r>
              <a:rPr lang="de-CH" sz="900" b="0" i="0" u="none" strike="noStrike" kern="1200" baseline="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santé</a:t>
            </a:r>
            <a:r>
              <a:rPr lang="de-CH" sz="900" b="0" i="0" u="none" strike="noStrike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 : </a:t>
            </a:r>
            <a:r>
              <a:rPr lang="de-CH" sz="900" b="0" i="0" u="none" strike="noStrike" kern="1200" baseline="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stratégie</a:t>
            </a:r>
            <a:r>
              <a:rPr lang="de-CH" sz="900" b="0" i="0" u="none" strike="noStrike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 du Conseil </a:t>
            </a:r>
            <a:r>
              <a:rPr lang="de-CH" sz="900" b="0" i="0" u="none" strike="noStrike" kern="1200" baseline="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fédéral</a:t>
            </a:r>
            <a:r>
              <a:rPr lang="de-CH" sz="900" b="0" i="0" u="none" strike="noStrike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 2020-2030</a:t>
            </a:r>
            <a:endParaRPr lang="de-DE" sz="900" baseline="0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•"/>
        <a:defRPr sz="21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B2B2B2"/>
        </a:buClr>
        <a:buChar char="•"/>
        <a:defRPr sz="21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C0C0C0"/>
        </a:buClr>
        <a:buChar char="•"/>
        <a:defRPr sz="21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DDDDDD"/>
        </a:buClr>
        <a:buChar char="•"/>
        <a:defRPr sz="21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DDDDDD"/>
        </a:buClr>
        <a:buChar char="•"/>
        <a:defRPr sz="21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DDDDDD"/>
        </a:buClr>
        <a:buChar char="•"/>
        <a:defRPr sz="21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DDDDDD"/>
        </a:buClr>
        <a:buChar char="•"/>
        <a:defRPr sz="21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DDDDDD"/>
        </a:buClr>
        <a:buChar char="•"/>
        <a:defRPr sz="21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F61525-F7BC-864A-82AD-2BA143644B5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5481CD36-155C-2844-9E4D-35F3D87ABD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F0FDFF03-8563-0C45-AB7B-FD05EE62DC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12192000" cy="6857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4867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1623295-945C-6143-9AEC-7DA4125F7F3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39F89E6E-98C4-8A47-9749-8928111B151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2A5CBCC-8B8E-8E4A-8366-47E431881B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12192000" cy="6857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7859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EAFFC59-8AC3-8749-BA4F-9435C614D04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602964EF-23BD-2A4C-AC9E-5F87B402DB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69C906F3-D9A8-894D-9D9D-36EA647771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12192000" cy="6857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7743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D3DCDF-9690-454C-843D-6E29CB4363A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6A2CA0D-B1C3-024D-87E6-9B7E405D39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B4EF476A-2B75-3342-9F49-BBEC9EFB86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12192000" cy="6857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389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AD6F7E-CCC8-DF40-888F-1DA105FCFA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82336F44-6C4B-7540-964C-51F0C2B73D0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0902CF1E-BF7F-E444-A3BE-5BD09CBE85A4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6124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8A71540-C4B9-B441-AF0B-84AA295A3CC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F67A2D6-435D-5D46-8F86-E5D93EC0AB4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5E393D7C-3539-4D43-BED5-F4253B6A4B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12192000" cy="6857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977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0E132E0-B857-3943-84D5-E545AB3DB20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AC08057B-E601-8B4F-91DE-69EDA22C635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88F97BB0-4D7F-B44E-947F-9E7644F53D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12192000" cy="6857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877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CFCF8A-37AA-9042-8559-3FFEBF89D9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4A0E1A8-8BDB-F448-B78B-3F24D9621E3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C03EDACD-E3D4-6949-A28B-3C02916D70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12192000" cy="6857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6075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E8BAE7-FE62-904E-9296-7304F99BC29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2E406A88-1E9F-FE4A-9FF4-7E3A7515210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A228ADBC-FDF2-A743-94B6-194D34EF21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12192000" cy="6857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1720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EE72F6-C276-F647-8FEE-E08DCFA1CAE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237F3A9A-DEC8-0F45-B99C-625E7EBCD9B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BF78E74A-95C9-8746-8265-07507F53B3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12192000" cy="6857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1431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A64663-658C-EC49-A67E-9B45CDFC7C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8316F7E0-2CDB-2B4B-AF44-B9ACF23A45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69EDE891-8DD6-9C4C-8966-CC28A3F770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12192000" cy="6857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8928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12B526-7E81-CE42-9620-EE752E0EB6D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BD5989B-BA37-0F40-BE30-A4A1489619C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C8EB9E28-B134-D947-91C0-21801A1188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12192000" cy="6857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813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735BE3-C667-4D41-8F24-7546A36C0C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3B0477B9-F4FA-D543-86D9-FC53D984FE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46AE0F9C-AC77-7B44-BF89-C5B370505C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12192000" cy="6857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5972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E2D689-B860-8F40-B531-10230A95625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551742F3-5E83-E54B-9FC6-A9A9BE70229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F6773F6-236F-4748-B3B7-7230AFBEAC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12192000" cy="6857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507108"/>
      </p:ext>
    </p:extLst>
  </p:cSld>
  <p:clrMapOvr>
    <a:masterClrMapping/>
  </p:clrMapOvr>
</p:sld>
</file>

<file path=ppt/theme/theme1.xml><?xml version="1.0" encoding="utf-8"?>
<a:theme xmlns:a="http://schemas.openxmlformats.org/drawingml/2006/main" name="EDI_Automation">
  <a:themeElements>
    <a:clrScheme name="EDI_Autom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DI_Autom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CH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CH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EDI_Autom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I_Autom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I_Autom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I_Autom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I_Autom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I_Autom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I_Autom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I_Autom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I_Autom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I_Autom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I_Autom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I_Autom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AG_Automation.potm" id="{405E4BAB-97DA-4E81-AF53-1AD55630F739}" vid="{EAF20CE5-80BA-4B7C-8A04-6B4328888DF8}"/>
    </a:ext>
  </a:ext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BAG_Automation</Template>
  <TotalTime>0</TotalTime>
  <Words>0</Words>
  <Application>Microsoft Office PowerPoint</Application>
  <PresentationFormat>Breitbild</PresentationFormat>
  <Paragraphs>0</Paragraphs>
  <Slides>14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17" baseType="lpstr">
      <vt:lpstr>Arial</vt:lpstr>
      <vt:lpstr>Times</vt:lpstr>
      <vt:lpstr>EDI_Automation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Bundesverwaltung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Helfer Sabina BAG</dc:creator>
  <cp:lastModifiedBy>Helfer Sabina BAG</cp:lastModifiedBy>
  <cp:revision>8</cp:revision>
  <cp:lastPrinted>2003-11-14T16:51:38Z</cp:lastPrinted>
  <dcterms:created xsi:type="dcterms:W3CDTF">2019-12-03T08:27:43Z</dcterms:created>
  <dcterms:modified xsi:type="dcterms:W3CDTF">2021-04-19T12:27:50Z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#UserID">
    <vt:lpwstr>'U0004'</vt:lpwstr>
  </property>
  <property fmtid="{D5CDD505-2E9C-101B-9397-08002B2CF9AE}" pid="3" name="LoginUserID">
    <vt:lpwstr>U0004</vt:lpwstr>
  </property>
  <property fmtid="{D5CDD505-2E9C-101B-9397-08002B2CF9AE}" pid="4" name="BearbUserID">
    <vt:lpwstr/>
  </property>
  <property fmtid="{D5CDD505-2E9C-101B-9397-08002B2CF9AE}" pid="5" name="UserUserID">
    <vt:lpwstr>U0004</vt:lpwstr>
  </property>
  <property fmtid="{D5CDD505-2E9C-101B-9397-08002B2CF9AE}" pid="6" name="LoginFullname">
    <vt:lpwstr>Schmied Catherine;U0004</vt:lpwstr>
  </property>
  <property fmtid="{D5CDD505-2E9C-101B-9397-08002B2CF9AE}" pid="7" name="BearbFullname">
    <vt:lpwstr/>
  </property>
  <property fmtid="{D5CDD505-2E9C-101B-9397-08002B2CF9AE}" pid="8" name="UserFullname">
    <vt:lpwstr>Schmied Catherine;U0004</vt:lpwstr>
  </property>
  <property fmtid="{D5CDD505-2E9C-101B-9397-08002B2CF9AE}" pid="9" name="LoginName">
    <vt:lpwstr>Schmied</vt:lpwstr>
  </property>
  <property fmtid="{D5CDD505-2E9C-101B-9397-08002B2CF9AE}" pid="10" name="BearbName">
    <vt:lpwstr/>
  </property>
  <property fmtid="{D5CDD505-2E9C-101B-9397-08002B2CF9AE}" pid="11" name="UserName">
    <vt:lpwstr>Schmied</vt:lpwstr>
  </property>
  <property fmtid="{D5CDD505-2E9C-101B-9397-08002B2CF9AE}" pid="12" name="LoginVorname">
    <vt:lpwstr>Catherine</vt:lpwstr>
  </property>
  <property fmtid="{D5CDD505-2E9C-101B-9397-08002B2CF9AE}" pid="13" name="BearbVorname">
    <vt:lpwstr/>
  </property>
  <property fmtid="{D5CDD505-2E9C-101B-9397-08002B2CF9AE}" pid="14" name="UserVorname">
    <vt:lpwstr>Catherine</vt:lpwstr>
  </property>
  <property fmtid="{D5CDD505-2E9C-101B-9397-08002B2CF9AE}" pid="15" name="LoginKurzel">
    <vt:lpwstr>CS</vt:lpwstr>
  </property>
  <property fmtid="{D5CDD505-2E9C-101B-9397-08002B2CF9AE}" pid="16" name="BearbKurzel">
    <vt:lpwstr/>
  </property>
  <property fmtid="{D5CDD505-2E9C-101B-9397-08002B2CF9AE}" pid="17" name="UserKurzel">
    <vt:lpwstr>CS</vt:lpwstr>
  </property>
  <property fmtid="{D5CDD505-2E9C-101B-9397-08002B2CF9AE}" pid="18" name="LoginBuro">
    <vt:lpwstr>210</vt:lpwstr>
  </property>
  <property fmtid="{D5CDD505-2E9C-101B-9397-08002B2CF9AE}" pid="19" name="BearbBuro">
    <vt:lpwstr/>
  </property>
  <property fmtid="{D5CDD505-2E9C-101B-9397-08002B2CF9AE}" pid="20" name="UserBuro">
    <vt:lpwstr>210</vt:lpwstr>
  </property>
  <property fmtid="{D5CDD505-2E9C-101B-9397-08002B2CF9AE}" pid="21" name="LoginTel">
    <vt:lpwstr>+41 31 32 35815</vt:lpwstr>
  </property>
  <property fmtid="{D5CDD505-2E9C-101B-9397-08002B2CF9AE}" pid="22" name="BearbTel">
    <vt:lpwstr/>
  </property>
  <property fmtid="{D5CDD505-2E9C-101B-9397-08002B2CF9AE}" pid="23" name="UserTel">
    <vt:lpwstr>+41 31 32 35815</vt:lpwstr>
  </property>
  <property fmtid="{D5CDD505-2E9C-101B-9397-08002B2CF9AE}" pid="24" name="LoginFax">
    <vt:lpwstr>+41 31 32 39564</vt:lpwstr>
  </property>
  <property fmtid="{D5CDD505-2E9C-101B-9397-08002B2CF9AE}" pid="25" name="BearbFax">
    <vt:lpwstr/>
  </property>
  <property fmtid="{D5CDD505-2E9C-101B-9397-08002B2CF9AE}" pid="26" name="UserFax">
    <vt:lpwstr>+41 31 32 39564</vt:lpwstr>
  </property>
  <property fmtid="{D5CDD505-2E9C-101B-9397-08002B2CF9AE}" pid="27" name="LoginMailAdr">
    <vt:lpwstr>Catherine.Schmied@idzedi.admin.ch</vt:lpwstr>
  </property>
  <property fmtid="{D5CDD505-2E9C-101B-9397-08002B2CF9AE}" pid="28" name="BearbMailAdr">
    <vt:lpwstr/>
  </property>
  <property fmtid="{D5CDD505-2E9C-101B-9397-08002B2CF9AE}" pid="29" name="UserMailAdr">
    <vt:lpwstr>Catherine.Schmied@idzedi.admin.ch</vt:lpwstr>
  </property>
  <property fmtid="{D5CDD505-2E9C-101B-9397-08002B2CF9AE}" pid="30" name="LoginLocation">
    <vt:lpwstr>Güterstrasse 24</vt:lpwstr>
  </property>
  <property fmtid="{D5CDD505-2E9C-101B-9397-08002B2CF9AE}" pid="31" name="BearbLocation">
    <vt:lpwstr/>
  </property>
  <property fmtid="{D5CDD505-2E9C-101B-9397-08002B2CF9AE}" pid="32" name="UserLocation">
    <vt:lpwstr>Güterstrasse 24</vt:lpwstr>
  </property>
  <property fmtid="{D5CDD505-2E9C-101B-9397-08002B2CF9AE}" pid="33" name="LoginOrgUnitID">
    <vt:lpwstr>BAP-CS</vt:lpwstr>
  </property>
  <property fmtid="{D5CDD505-2E9C-101B-9397-08002B2CF9AE}" pid="34" name="BearbOrgUnitID">
    <vt:lpwstr/>
  </property>
  <property fmtid="{D5CDD505-2E9C-101B-9397-08002B2CF9AE}" pid="35" name="UserOrgUnitID">
    <vt:lpwstr>BAP-CS</vt:lpwstr>
  </property>
  <property fmtid="{D5CDD505-2E9C-101B-9397-08002B2CF9AE}" pid="36" name="LoginTitle_D">
    <vt:lpwstr>Titel</vt:lpwstr>
  </property>
  <property fmtid="{D5CDD505-2E9C-101B-9397-08002B2CF9AE}" pid="37" name="BearbTitle_D">
    <vt:lpwstr/>
  </property>
  <property fmtid="{D5CDD505-2E9C-101B-9397-08002B2CF9AE}" pid="38" name="UserTitle_D">
    <vt:lpwstr>Titel</vt:lpwstr>
  </property>
  <property fmtid="{D5CDD505-2E9C-101B-9397-08002B2CF9AE}" pid="39" name="LoginTitle_F">
    <vt:lpwstr>Titre</vt:lpwstr>
  </property>
  <property fmtid="{D5CDD505-2E9C-101B-9397-08002B2CF9AE}" pid="40" name="BearbTitle_F">
    <vt:lpwstr/>
  </property>
  <property fmtid="{D5CDD505-2E9C-101B-9397-08002B2CF9AE}" pid="41" name="UserTitle_F">
    <vt:lpwstr>Titre</vt:lpwstr>
  </property>
  <property fmtid="{D5CDD505-2E9C-101B-9397-08002B2CF9AE}" pid="42" name="LoginTitle_I">
    <vt:lpwstr>Titolo</vt:lpwstr>
  </property>
  <property fmtid="{D5CDD505-2E9C-101B-9397-08002B2CF9AE}" pid="43" name="BearbTitle_I">
    <vt:lpwstr/>
  </property>
  <property fmtid="{D5CDD505-2E9C-101B-9397-08002B2CF9AE}" pid="44" name="UserTitle_I">
    <vt:lpwstr>Titolo</vt:lpwstr>
  </property>
  <property fmtid="{D5CDD505-2E9C-101B-9397-08002B2CF9AE}" pid="45" name="LoginTitle_E">
    <vt:lpwstr>Title</vt:lpwstr>
  </property>
  <property fmtid="{D5CDD505-2E9C-101B-9397-08002B2CF9AE}" pid="46" name="BearbTitle_E">
    <vt:lpwstr/>
  </property>
  <property fmtid="{D5CDD505-2E9C-101B-9397-08002B2CF9AE}" pid="47" name="UserTitle_E">
    <vt:lpwstr>Title</vt:lpwstr>
  </property>
  <property fmtid="{D5CDD505-2E9C-101B-9397-08002B2CF9AE}" pid="48" name="LoginTitle_R">
    <vt:lpwstr/>
  </property>
  <property fmtid="{D5CDD505-2E9C-101B-9397-08002B2CF9AE}" pid="49" name="BearbTitle_R">
    <vt:lpwstr/>
  </property>
  <property fmtid="{D5CDD505-2E9C-101B-9397-08002B2CF9AE}" pid="50" name="UserTitle_R">
    <vt:lpwstr/>
  </property>
  <property fmtid="{D5CDD505-2E9C-101B-9397-08002B2CF9AE}" pid="51" name="LoginFunction_D">
    <vt:lpwstr>Funktion</vt:lpwstr>
  </property>
  <property fmtid="{D5CDD505-2E9C-101B-9397-08002B2CF9AE}" pid="52" name="BearbFunction_D">
    <vt:lpwstr/>
  </property>
  <property fmtid="{D5CDD505-2E9C-101B-9397-08002B2CF9AE}" pid="53" name="UserFunction_D">
    <vt:lpwstr>Funktion</vt:lpwstr>
  </property>
  <property fmtid="{D5CDD505-2E9C-101B-9397-08002B2CF9AE}" pid="54" name="LoginFunction_F">
    <vt:lpwstr>Fonction</vt:lpwstr>
  </property>
  <property fmtid="{D5CDD505-2E9C-101B-9397-08002B2CF9AE}" pid="55" name="BearbFunction_F">
    <vt:lpwstr/>
  </property>
  <property fmtid="{D5CDD505-2E9C-101B-9397-08002B2CF9AE}" pid="56" name="UserFunction_F">
    <vt:lpwstr>Fonction</vt:lpwstr>
  </property>
  <property fmtid="{D5CDD505-2E9C-101B-9397-08002B2CF9AE}" pid="57" name="LoginFunction_I">
    <vt:lpwstr>Funzione</vt:lpwstr>
  </property>
  <property fmtid="{D5CDD505-2E9C-101B-9397-08002B2CF9AE}" pid="58" name="BearbFunction_I">
    <vt:lpwstr/>
  </property>
  <property fmtid="{D5CDD505-2E9C-101B-9397-08002B2CF9AE}" pid="59" name="UserFunction_I">
    <vt:lpwstr>Funzione</vt:lpwstr>
  </property>
  <property fmtid="{D5CDD505-2E9C-101B-9397-08002B2CF9AE}" pid="60" name="LoginFunction_E">
    <vt:lpwstr>Function</vt:lpwstr>
  </property>
  <property fmtid="{D5CDD505-2E9C-101B-9397-08002B2CF9AE}" pid="61" name="BearbFunction_E">
    <vt:lpwstr/>
  </property>
  <property fmtid="{D5CDD505-2E9C-101B-9397-08002B2CF9AE}" pid="62" name="UserFunction_E">
    <vt:lpwstr>Function</vt:lpwstr>
  </property>
  <property fmtid="{D5CDD505-2E9C-101B-9397-08002B2CF9AE}" pid="63" name="LoginFunction_R">
    <vt:lpwstr/>
  </property>
  <property fmtid="{D5CDD505-2E9C-101B-9397-08002B2CF9AE}" pid="64" name="BearbFunction_R">
    <vt:lpwstr/>
  </property>
  <property fmtid="{D5CDD505-2E9C-101B-9397-08002B2CF9AE}" pid="65" name="UserFunction_R">
    <vt:lpwstr/>
  </property>
  <property fmtid="{D5CDD505-2E9C-101B-9397-08002B2CF9AE}" pid="66" name="PresentationTitle">
    <vt:lpwstr>EDI Automation</vt:lpwstr>
  </property>
  <property fmtid="{D5CDD505-2E9C-101B-9397-08002B2CF9AE}" pid="67" name="PresentationSubtitle">
    <vt:lpwstr>Test</vt:lpwstr>
  </property>
  <property fmtid="{D5CDD505-2E9C-101B-9397-08002B2CF9AE}" pid="68" name="#Location">
    <vt:lpwstr>'Güterstrasse 24'</vt:lpwstr>
  </property>
  <property fmtid="{D5CDD505-2E9C-101B-9397-08002B2CF9AE}" pid="69" name="Location">
    <vt:lpwstr>Güterstrasse 24</vt:lpwstr>
  </property>
  <property fmtid="{D5CDD505-2E9C-101B-9397-08002B2CF9AE}" pid="70" name="LocationAdr">
    <vt:lpwstr>Güterstrasse 24</vt:lpwstr>
  </property>
  <property fmtid="{D5CDD505-2E9C-101B-9397-08002B2CF9AE}" pid="71" name="LocationPLZ">
    <vt:lpwstr>3003</vt:lpwstr>
  </property>
  <property fmtid="{D5CDD505-2E9C-101B-9397-08002B2CF9AE}" pid="72" name="Location_D">
    <vt:lpwstr>Bern</vt:lpwstr>
  </property>
  <property fmtid="{D5CDD505-2E9C-101B-9397-08002B2CF9AE}" pid="73" name="Location_F">
    <vt:lpwstr>Berne</vt:lpwstr>
  </property>
  <property fmtid="{D5CDD505-2E9C-101B-9397-08002B2CF9AE}" pid="74" name="Location_I">
    <vt:lpwstr>Berna</vt:lpwstr>
  </property>
  <property fmtid="{D5CDD505-2E9C-101B-9397-08002B2CF9AE}" pid="75" name="Location_R">
    <vt:lpwstr>Berna</vt:lpwstr>
  </property>
  <property fmtid="{D5CDD505-2E9C-101B-9397-08002B2CF9AE}" pid="76" name="Location_E">
    <vt:lpwstr>Bern</vt:lpwstr>
  </property>
  <property fmtid="{D5CDD505-2E9C-101B-9397-08002B2CF9AE}" pid="77" name="Land">
    <vt:lpwstr>CH</vt:lpwstr>
  </property>
  <property fmtid="{D5CDD505-2E9C-101B-9397-08002B2CF9AE}" pid="78" name="PostAdr_D">
    <vt:lpwstr>Bern</vt:lpwstr>
  </property>
  <property fmtid="{D5CDD505-2E9C-101B-9397-08002B2CF9AE}" pid="79" name="PostAdr_F">
    <vt:lpwstr>Berne</vt:lpwstr>
  </property>
  <property fmtid="{D5CDD505-2E9C-101B-9397-08002B2CF9AE}" pid="80" name="PostAdr_I">
    <vt:lpwstr>Berna</vt:lpwstr>
  </property>
  <property fmtid="{D5CDD505-2E9C-101B-9397-08002B2CF9AE}" pid="81" name="PostAdr_R">
    <vt:lpwstr>Berna</vt:lpwstr>
  </property>
  <property fmtid="{D5CDD505-2E9C-101B-9397-08002B2CF9AE}" pid="82" name="PostAdr_E">
    <vt:lpwstr>Bern</vt:lpwstr>
  </property>
  <property fmtid="{D5CDD505-2E9C-101B-9397-08002B2CF9AE}" pid="83" name="PostPLZ">
    <vt:lpwstr>3003</vt:lpwstr>
  </property>
  <property fmtid="{D5CDD505-2E9C-101B-9397-08002B2CF9AE}" pid="84" name="Department_D">
    <vt:lpwstr>EDI</vt:lpwstr>
  </property>
  <property fmtid="{D5CDD505-2E9C-101B-9397-08002B2CF9AE}" pid="85" name="Department_F">
    <vt:lpwstr>DFI</vt:lpwstr>
  </property>
  <property fmtid="{D5CDD505-2E9C-101B-9397-08002B2CF9AE}" pid="86" name="Department_I">
    <vt:lpwstr>DFI</vt:lpwstr>
  </property>
  <property fmtid="{D5CDD505-2E9C-101B-9397-08002B2CF9AE}" pid="87" name="Department_R">
    <vt:lpwstr>DFI</vt:lpwstr>
  </property>
  <property fmtid="{D5CDD505-2E9C-101B-9397-08002B2CF9AE}" pid="88" name="Department_E">
    <vt:lpwstr>FDHA</vt:lpwstr>
  </property>
  <property fmtid="{D5CDD505-2E9C-101B-9397-08002B2CF9AE}" pid="89" name="DepartmentName_D">
    <vt:lpwstr>Eidgenössisches Departement des Innern</vt:lpwstr>
  </property>
  <property fmtid="{D5CDD505-2E9C-101B-9397-08002B2CF9AE}" pid="90" name="DepartmentName_F">
    <vt:lpwstr>Département fédéral de l'intérieur</vt:lpwstr>
  </property>
  <property fmtid="{D5CDD505-2E9C-101B-9397-08002B2CF9AE}" pid="91" name="DepartmentName_I">
    <vt:lpwstr>Dipartimento federale dell'interno</vt:lpwstr>
  </property>
  <property fmtid="{D5CDD505-2E9C-101B-9397-08002B2CF9AE}" pid="92" name="DepartmentName_R">
    <vt:lpwstr>Departament federal da l'intern</vt:lpwstr>
  </property>
  <property fmtid="{D5CDD505-2E9C-101B-9397-08002B2CF9AE}" pid="93" name="DepartmentName_E">
    <vt:lpwstr>Federal Department of Home Affairs</vt:lpwstr>
  </property>
  <property fmtid="{D5CDD505-2E9C-101B-9397-08002B2CF9AE}" pid="94" name="Office_D">
    <vt:lpwstr>GS-EDI</vt:lpwstr>
  </property>
  <property fmtid="{D5CDD505-2E9C-101B-9397-08002B2CF9AE}" pid="95" name="Office_F">
    <vt:lpwstr>SG-DFI</vt:lpwstr>
  </property>
  <property fmtid="{D5CDD505-2E9C-101B-9397-08002B2CF9AE}" pid="96" name="Office_I">
    <vt:lpwstr>SG-DFI</vt:lpwstr>
  </property>
  <property fmtid="{D5CDD505-2E9C-101B-9397-08002B2CF9AE}" pid="97" name="Office_R">
    <vt:lpwstr>SG-DFI</vt:lpwstr>
  </property>
  <property fmtid="{D5CDD505-2E9C-101B-9397-08002B2CF9AE}" pid="98" name="Office_E">
    <vt:lpwstr>GS-FDHA</vt:lpwstr>
  </property>
  <property fmtid="{D5CDD505-2E9C-101B-9397-08002B2CF9AE}" pid="99" name="OfficeName_D">
    <vt:lpwstr>Generalsekretariat</vt:lpwstr>
  </property>
  <property fmtid="{D5CDD505-2E9C-101B-9397-08002B2CF9AE}" pid="100" name="OfficeName_F">
    <vt:lpwstr>Secrétariat général</vt:lpwstr>
  </property>
  <property fmtid="{D5CDD505-2E9C-101B-9397-08002B2CF9AE}" pid="101" name="OfficeName_I">
    <vt:lpwstr>Segreteria generale</vt:lpwstr>
  </property>
  <property fmtid="{D5CDD505-2E9C-101B-9397-08002B2CF9AE}" pid="102" name="OfficeName_R">
    <vt:lpwstr>Secretariat general</vt:lpwstr>
  </property>
  <property fmtid="{D5CDD505-2E9C-101B-9397-08002B2CF9AE}" pid="103" name="OfficeName_E">
    <vt:lpwstr>General Secretariat</vt:lpwstr>
  </property>
  <property fmtid="{D5CDD505-2E9C-101B-9397-08002B2CF9AE}" pid="104" name="#OrgUnitID">
    <vt:lpwstr>'BAP-CS'</vt:lpwstr>
  </property>
  <property fmtid="{D5CDD505-2E9C-101B-9397-08002B2CF9AE}" pid="105" name="OrgUnitID">
    <vt:lpwstr>BAP-CS</vt:lpwstr>
  </property>
  <property fmtid="{D5CDD505-2E9C-101B-9397-08002B2CF9AE}" pid="106" name="OrgUnitTel">
    <vt:lpwstr>+41 31 322 87 22</vt:lpwstr>
  </property>
  <property fmtid="{D5CDD505-2E9C-101B-9397-08002B2CF9AE}" pid="107" name="OrgUnitFax">
    <vt:lpwstr>+41 31 323 95 64</vt:lpwstr>
  </property>
  <property fmtid="{D5CDD505-2E9C-101B-9397-08002B2CF9AE}" pid="108" name="OrgUnitMail">
    <vt:lpwstr>@idzedi.admin.ch</vt:lpwstr>
  </property>
  <property fmtid="{D5CDD505-2E9C-101B-9397-08002B2CF9AE}" pid="109" name="Header_D">
    <vt:lpwstr>Informatik-Dienstleistungszentrum IDZ EDI</vt:lpwstr>
  </property>
  <property fmtid="{D5CDD505-2E9C-101B-9397-08002B2CF9AE}" pid="110" name="Header_F">
    <vt:lpwstr>Centre de services informatiques CSI DFI</vt:lpwstr>
  </property>
  <property fmtid="{D5CDD505-2E9C-101B-9397-08002B2CF9AE}" pid="111" name="Header_I">
    <vt:lpwstr>Centro servizi informatici CSI DFI</vt:lpwstr>
  </property>
  <property fmtid="{D5CDD505-2E9C-101B-9397-08002B2CF9AE}" pid="112" name="Header_E">
    <vt:lpwstr>IT Service Centre DHA</vt:lpwstr>
  </property>
  <property fmtid="{D5CDD505-2E9C-101B-9397-08002B2CF9AE}" pid="113" name="Header_R">
    <vt:lpwstr>Informatik-Dienstleistungszentrum IDZ EDI</vt:lpwstr>
  </property>
  <property fmtid="{D5CDD505-2E9C-101B-9397-08002B2CF9AE}" pid="114" name="Footer_D">
    <vt:lpwstr>Informatik-Dienstleistungszentrum IDZ EDI</vt:lpwstr>
  </property>
  <property fmtid="{D5CDD505-2E9C-101B-9397-08002B2CF9AE}" pid="115" name="Footer_F">
    <vt:lpwstr>Centre de services informatiques CSI DFI</vt:lpwstr>
  </property>
  <property fmtid="{D5CDD505-2E9C-101B-9397-08002B2CF9AE}" pid="116" name="Footer_I">
    <vt:lpwstr>Centro servizi informatici CSI DFI</vt:lpwstr>
  </property>
  <property fmtid="{D5CDD505-2E9C-101B-9397-08002B2CF9AE}" pid="117" name="Footer_E">
    <vt:lpwstr>IT Service Centre DHA</vt:lpwstr>
  </property>
  <property fmtid="{D5CDD505-2E9C-101B-9397-08002B2CF9AE}" pid="118" name="Footer_R">
    <vt:lpwstr>Informatik-Dienstleistungszentrum IDZ EDI</vt:lpwstr>
  </property>
  <property fmtid="{D5CDD505-2E9C-101B-9397-08002B2CF9AE}" pid="119" name="UnderUnit_D">
    <vt:lpwstr/>
  </property>
  <property fmtid="{D5CDD505-2E9C-101B-9397-08002B2CF9AE}" pid="120" name="UnderUnit_F">
    <vt:lpwstr/>
  </property>
  <property fmtid="{D5CDD505-2E9C-101B-9397-08002B2CF9AE}" pid="121" name="UnderUnit_I">
    <vt:lpwstr/>
  </property>
  <property fmtid="{D5CDD505-2E9C-101B-9397-08002B2CF9AE}" pid="122" name="UnderUnit_E">
    <vt:lpwstr/>
  </property>
  <property fmtid="{D5CDD505-2E9C-101B-9397-08002B2CF9AE}" pid="123" name="UnderUnit_R">
    <vt:lpwstr/>
  </property>
  <property fmtid="{D5CDD505-2E9C-101B-9397-08002B2CF9AE}" pid="124" name="Internet_D">
    <vt:lpwstr>www.idzedi.admin.ch/idzintern/</vt:lpwstr>
  </property>
  <property fmtid="{D5CDD505-2E9C-101B-9397-08002B2CF9AE}" pid="125" name="Internet_F">
    <vt:lpwstr>www.idzedi.admin.ch/idzintern/</vt:lpwstr>
  </property>
  <property fmtid="{D5CDD505-2E9C-101B-9397-08002B2CF9AE}" pid="126" name="Internet_I">
    <vt:lpwstr>www.idzedi.admin.ch/idzintern/</vt:lpwstr>
  </property>
  <property fmtid="{D5CDD505-2E9C-101B-9397-08002B2CF9AE}" pid="127" name="Internet_E">
    <vt:lpwstr>www.idzedi.admin.ch/idzintern/</vt:lpwstr>
  </property>
  <property fmtid="{D5CDD505-2E9C-101B-9397-08002B2CF9AE}" pid="128" name="Internet_R">
    <vt:lpwstr>www.idzedi.admin.ch/idzintern/</vt:lpwstr>
  </property>
  <property fmtid="{D5CDD505-2E9C-101B-9397-08002B2CF9AE}" pid="129" name="OrgUnitCode_D">
    <vt:lpwstr/>
  </property>
  <property fmtid="{D5CDD505-2E9C-101B-9397-08002B2CF9AE}" pid="130" name="OrgUnitCode_F">
    <vt:lpwstr/>
  </property>
  <property fmtid="{D5CDD505-2E9C-101B-9397-08002B2CF9AE}" pid="131" name="OrgUnitCode_I">
    <vt:lpwstr/>
  </property>
  <property fmtid="{D5CDD505-2E9C-101B-9397-08002B2CF9AE}" pid="132" name="OrgUnitCode_E">
    <vt:lpwstr/>
  </property>
  <property fmtid="{D5CDD505-2E9C-101B-9397-08002B2CF9AE}" pid="133" name="OrgUnitCode_R">
    <vt:lpwstr/>
  </property>
  <property fmtid="{D5CDD505-2E9C-101B-9397-08002B2CF9AE}" pid="134" name="#FlagCancel">
    <vt:lpwstr>True</vt:lpwstr>
  </property>
</Properties>
</file>