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0" r:id="rId3"/>
    <p:sldId id="261" r:id="rId4"/>
    <p:sldId id="264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6">
          <p15:clr>
            <a:srgbClr val="A4A3A4"/>
          </p15:clr>
        </p15:guide>
        <p15:guide id="2" pos="8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therine Schmied" initials="C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81E"/>
    <a:srgbClr val="F0F5FD"/>
    <a:srgbClr val="E8F0F8"/>
    <a:srgbClr val="E6E6E6"/>
    <a:srgbClr val="DDDDDD"/>
    <a:srgbClr val="C0C0C0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4" autoAdjust="0"/>
    <p:restoredTop sz="89576" autoAdjust="0"/>
  </p:normalViewPr>
  <p:slideViewPr>
    <p:cSldViewPr showGuides="1">
      <p:cViewPr varScale="1">
        <p:scale>
          <a:sx n="110" d="100"/>
          <a:sy n="110" d="100"/>
        </p:scale>
        <p:origin x="1650" y="114"/>
      </p:cViewPr>
      <p:guideLst>
        <p:guide orient="horz" pos="3936"/>
        <p:guide pos="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5" d="100"/>
          <a:sy n="55" d="100"/>
        </p:scale>
        <p:origin x="-183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C3CC32D-F31F-409E-8717-2CB1CACEBCC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578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9D9634-C418-4B47-AACB-9F17F062E660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356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7" descr="Logo_CMYK_p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8"/>
          <p:cNvSpPr txBox="1">
            <a:spLocks noChangeArrowheads="1"/>
          </p:cNvSpPr>
          <p:nvPr/>
        </p:nvSpPr>
        <p:spPr bwMode="auto">
          <a:xfrm>
            <a:off x="4572000" y="381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800">
                <a:latin typeface="Arial" charset="0"/>
              </a:rPr>
              <a:t> </a:t>
            </a:r>
          </a:p>
          <a:p>
            <a:pPr>
              <a:defRPr/>
            </a:pPr>
            <a:r>
              <a:rPr lang="en-GB" sz="800" b="1">
                <a:latin typeface="Arial" charset="0"/>
              </a:rPr>
              <a:t> </a:t>
            </a:r>
          </a:p>
          <a:p>
            <a:pPr>
              <a:defRPr/>
            </a:pPr>
            <a:endParaRPr lang="en-GB" sz="800" b="1">
              <a:latin typeface="Arial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6988" y="2320925"/>
            <a:ext cx="7429500" cy="2773363"/>
          </a:xfrm>
        </p:spPr>
        <p:txBody>
          <a:bodyPr/>
          <a:lstStyle>
            <a:lvl1pPr>
              <a:defRPr sz="5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5299075"/>
            <a:ext cx="7429500" cy="1055688"/>
          </a:xfrm>
        </p:spPr>
        <p:txBody>
          <a:bodyPr/>
          <a:lstStyle>
            <a:lvl1pPr marL="0" indent="0">
              <a:buFontTx/>
              <a:buNone/>
              <a:defRPr sz="3200"/>
            </a:lvl1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900863" y="1412875"/>
            <a:ext cx="1866900" cy="45275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1412875"/>
            <a:ext cx="5453063" cy="452755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5400" y="2438400"/>
            <a:ext cx="3659188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6988" y="2438400"/>
            <a:ext cx="3660775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de-CH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Text Box 25"/>
          <p:cNvSpPr txBox="1">
            <a:spLocks noChangeArrowheads="1"/>
          </p:cNvSpPr>
          <p:nvPr/>
        </p:nvSpPr>
        <p:spPr bwMode="auto">
          <a:xfrm>
            <a:off x="533400" y="3048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CA">
              <a:latin typeface="Arial" charset="0"/>
            </a:endParaRPr>
          </a:p>
        </p:txBody>
      </p:sp>
      <p:sp>
        <p:nvSpPr>
          <p:cNvPr id="1027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6988" y="1412875"/>
            <a:ext cx="74612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Der Titel kann einzeilig sein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2438400"/>
            <a:ext cx="7472363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Um den Fliesstext übersichtlich zu halten, sollten Abschnitte</a:t>
            </a:r>
          </a:p>
          <a:p>
            <a:pPr lvl="0"/>
            <a:r>
              <a:rPr lang="en-GB"/>
              <a:t>gemacht werden. Diese werden zur besseren Lesbarkeit</a:t>
            </a:r>
          </a:p>
          <a:p>
            <a:pPr lvl="0"/>
            <a:r>
              <a:rPr lang="en-GB"/>
              <a:t>jeweils mit eine Blindzeile getrennt.</a:t>
            </a:r>
            <a:br>
              <a:rPr lang="en-GB"/>
            </a:br>
            <a:endParaRPr lang="en-GB"/>
          </a:p>
          <a:p>
            <a:pPr lvl="0"/>
            <a:r>
              <a:rPr lang="en-GB"/>
              <a:t>Klicken Sie, um die Formate des Vorlagentextes zu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1057" name="Text Box 33"/>
          <p:cNvSpPr txBox="1">
            <a:spLocks noChangeArrowheads="1"/>
          </p:cNvSpPr>
          <p:nvPr/>
        </p:nvSpPr>
        <p:spPr bwMode="auto">
          <a:xfrm>
            <a:off x="6448425" y="6205538"/>
            <a:ext cx="2266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105000"/>
              </a:lnSpc>
              <a:spcBef>
                <a:spcPct val="50000"/>
              </a:spcBef>
              <a:defRPr/>
            </a:pPr>
            <a:fld id="{E56A480C-CAA6-4F00-935F-576C6E9A58CC}" type="slidenum">
              <a:rPr lang="de-CH" sz="900">
                <a:latin typeface="Arial" charset="0"/>
              </a:rPr>
              <a:pPr algn="r">
                <a:lnSpc>
                  <a:spcPct val="105000"/>
                </a:lnSpc>
                <a:spcBef>
                  <a:spcPct val="50000"/>
                </a:spcBef>
                <a:defRPr/>
              </a:pPr>
              <a:t>‹Nr.›</a:t>
            </a:fld>
            <a:r>
              <a:rPr lang="de-CH" sz="900" dirty="0">
                <a:latin typeface="Arial" charset="0"/>
              </a:rPr>
              <a:t> </a:t>
            </a:r>
          </a:p>
        </p:txBody>
      </p:sp>
      <p:sp>
        <p:nvSpPr>
          <p:cNvPr id="1064" name="Line 40"/>
          <p:cNvSpPr>
            <a:spLocks noChangeShapeType="1"/>
          </p:cNvSpPr>
          <p:nvPr/>
        </p:nvSpPr>
        <p:spPr bwMode="auto">
          <a:xfrm flipH="1">
            <a:off x="1285875" y="6162675"/>
            <a:ext cx="7496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CH"/>
          </a:p>
        </p:txBody>
      </p:sp>
      <p:pic>
        <p:nvPicPr>
          <p:cNvPr id="1031" name="Picture 42" descr="Logo_CMYK_po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27100" y="387350"/>
            <a:ext cx="1997075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592929A-2412-0549-A91F-D43AE24D3C0D}"/>
              </a:ext>
            </a:extLst>
          </p:cNvPr>
          <p:cNvSpPr txBox="1"/>
          <p:nvPr userDrawn="1"/>
        </p:nvSpPr>
        <p:spPr>
          <a:xfrm>
            <a:off x="1285875" y="6154094"/>
            <a:ext cx="5580856" cy="230832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Santé2030 –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Politique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de la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santé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: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stratégie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du Conseil </a:t>
            </a:r>
            <a:r>
              <a:rPr lang="de-CH" sz="900" b="0" i="0" u="none" strike="noStrike" kern="1200" baseline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fédéral</a:t>
            </a:r>
            <a:r>
              <a:rPr lang="de-CH" sz="900" b="0" i="0" u="none" strike="noStrike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2020-2030</a:t>
            </a:r>
            <a:endParaRPr lang="de-DE" sz="900" baseline="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D372BE-2D35-F145-B5AC-1344E0AB36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A6D11C-0356-7844-8955-1F67F7459F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6CF2408-2164-B540-AAB7-F56B16F78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18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5CBAE-131D-0F4B-B135-2DD6F5373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F9EE89-2F1D-AD42-AB0A-7112CAAE8E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C95D25-0117-F647-AB9B-F05F68DC51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1638FD-4016-A845-90F1-625160E4FC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3FBA10-B66A-CB45-8501-E96573283E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DCF94A2-C5E6-254A-A2CE-91E200EBFE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39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64BEDD-7727-034A-BCA2-65AB8D0985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B6C2517-4830-FC43-B32F-3E9C7AFC66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131278-1A43-BD4F-8AD2-63840FB7A6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2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C9004-2EF3-024E-876F-B7C502FE10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47C051-2389-B04A-8CA9-E8763AEED3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ADAC0FE-262A-F641-8B9A-2779B1C78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309074-CD4B-874A-8944-BB0C64ED84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004D36E-41B3-1F4E-B489-55185DD1C9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424FF8E-67F4-D14B-9036-CE4EE348A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004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A25D-5C81-5E4F-8615-E30FCA0879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106DAA9-AD2D-E342-902C-2E7D3A3314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9E68B94-F349-1848-9AA0-3E43195F6D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1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D61EF-AE20-7848-8493-81B062EBD4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8FC8D3A-7EAE-0547-AF06-A851FDACE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64A15C-BB3E-9042-87A4-7FD22B7B1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0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4DFB33-558D-124E-99A2-0CDBC142F8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965F22F-8173-5549-8F80-3142E41272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07016E-C996-4845-9A29-3964B515B3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2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847939-1E51-104C-A3DE-2259AD0437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7F38F2-C1CF-9248-B5A4-830BA2533B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1BE7F81-3CE5-0F47-B908-9D5BAE20E6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07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97AA27-52F4-2846-BFDE-54109DE961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DCB7AA9-1646-734D-8A8F-CCDFBE0E7C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7384050-9A4B-724F-92B3-70C8AECA33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28FC1-0BAF-7C44-BAAC-597787435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3F5AF7-3936-5149-9636-20EACBB48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17D58FE-C269-D243-A72B-C92A58F99E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2F228B-9D3B-7D48-B5E8-40F5CF46C0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8FDC4CB-6137-CD47-85AF-ACB3DA700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88F4EB3-B601-C24C-A02A-FD24833A44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9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EDE944-1489-3A46-A80D-4338AED158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27D75B8-9B95-4843-A44C-A536041EAF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EF7EC2E-67F4-9B4A-BCBC-5E01DF6A00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0"/>
            <a:ext cx="9144000" cy="6853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2235"/>
      </p:ext>
    </p:extLst>
  </p:cSld>
  <p:clrMapOvr>
    <a:masterClrMapping/>
  </p:clrMapOvr>
</p:sld>
</file>

<file path=ppt/theme/theme1.xml><?xml version="1.0" encoding="utf-8"?>
<a:theme xmlns:a="http://schemas.openxmlformats.org/drawingml/2006/main" name="EDI_Automation">
  <a:themeElements>
    <a:clrScheme name="EDI_Autom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DI_Autom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EDI_Autom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I_Autom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I_Autom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G_Automation.potm" id="{405E4BAB-97DA-4E81-AF53-1AD55630F739}" vid="{EAF20CE5-80BA-4B7C-8A04-6B4328888DF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BAG_Automation</Template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Times</vt:lpstr>
      <vt:lpstr>EDI_Automation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Helfer Sabina BAG</dc:creator>
  <cp:lastModifiedBy>Helfer Sabina BAG</cp:lastModifiedBy>
  <cp:revision>10</cp:revision>
  <cp:lastPrinted>2003-11-14T16:51:38Z</cp:lastPrinted>
  <dcterms:created xsi:type="dcterms:W3CDTF">2019-12-02T13:45:27Z</dcterms:created>
  <dcterms:modified xsi:type="dcterms:W3CDTF">2021-04-19T12:26:57Z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#UserID">
    <vt:lpwstr>'U0004'</vt:lpwstr>
  </property>
  <property fmtid="{D5CDD505-2E9C-101B-9397-08002B2CF9AE}" pid="3" name="LoginUserID">
    <vt:lpwstr>U0004</vt:lpwstr>
  </property>
  <property fmtid="{D5CDD505-2E9C-101B-9397-08002B2CF9AE}" pid="4" name="BearbUserID">
    <vt:lpwstr/>
  </property>
  <property fmtid="{D5CDD505-2E9C-101B-9397-08002B2CF9AE}" pid="5" name="UserUserID">
    <vt:lpwstr>U0004</vt:lpwstr>
  </property>
  <property fmtid="{D5CDD505-2E9C-101B-9397-08002B2CF9AE}" pid="6" name="LoginFullname">
    <vt:lpwstr>Schmied Catherine;U0004</vt:lpwstr>
  </property>
  <property fmtid="{D5CDD505-2E9C-101B-9397-08002B2CF9AE}" pid="7" name="BearbFullname">
    <vt:lpwstr/>
  </property>
  <property fmtid="{D5CDD505-2E9C-101B-9397-08002B2CF9AE}" pid="8" name="UserFullname">
    <vt:lpwstr>Schmied Catherine;U0004</vt:lpwstr>
  </property>
  <property fmtid="{D5CDD505-2E9C-101B-9397-08002B2CF9AE}" pid="9" name="LoginName">
    <vt:lpwstr>Schmied</vt:lpwstr>
  </property>
  <property fmtid="{D5CDD505-2E9C-101B-9397-08002B2CF9AE}" pid="10" name="BearbName">
    <vt:lpwstr/>
  </property>
  <property fmtid="{D5CDD505-2E9C-101B-9397-08002B2CF9AE}" pid="11" name="UserName">
    <vt:lpwstr>Schmied</vt:lpwstr>
  </property>
  <property fmtid="{D5CDD505-2E9C-101B-9397-08002B2CF9AE}" pid="12" name="LoginVorname">
    <vt:lpwstr>Catherine</vt:lpwstr>
  </property>
  <property fmtid="{D5CDD505-2E9C-101B-9397-08002B2CF9AE}" pid="13" name="BearbVorname">
    <vt:lpwstr/>
  </property>
  <property fmtid="{D5CDD505-2E9C-101B-9397-08002B2CF9AE}" pid="14" name="UserVorname">
    <vt:lpwstr>Catherine</vt:lpwstr>
  </property>
  <property fmtid="{D5CDD505-2E9C-101B-9397-08002B2CF9AE}" pid="15" name="LoginKurzel">
    <vt:lpwstr>CS</vt:lpwstr>
  </property>
  <property fmtid="{D5CDD505-2E9C-101B-9397-08002B2CF9AE}" pid="16" name="BearbKurzel">
    <vt:lpwstr/>
  </property>
  <property fmtid="{D5CDD505-2E9C-101B-9397-08002B2CF9AE}" pid="17" name="UserKurzel">
    <vt:lpwstr>CS</vt:lpwstr>
  </property>
  <property fmtid="{D5CDD505-2E9C-101B-9397-08002B2CF9AE}" pid="18" name="LoginBuro">
    <vt:lpwstr>210</vt:lpwstr>
  </property>
  <property fmtid="{D5CDD505-2E9C-101B-9397-08002B2CF9AE}" pid="19" name="BearbBuro">
    <vt:lpwstr/>
  </property>
  <property fmtid="{D5CDD505-2E9C-101B-9397-08002B2CF9AE}" pid="20" name="UserBuro">
    <vt:lpwstr>210</vt:lpwstr>
  </property>
  <property fmtid="{D5CDD505-2E9C-101B-9397-08002B2CF9AE}" pid="21" name="LoginTel">
    <vt:lpwstr>+41 31 32 35815</vt:lpwstr>
  </property>
  <property fmtid="{D5CDD505-2E9C-101B-9397-08002B2CF9AE}" pid="22" name="BearbTel">
    <vt:lpwstr/>
  </property>
  <property fmtid="{D5CDD505-2E9C-101B-9397-08002B2CF9AE}" pid="23" name="UserTel">
    <vt:lpwstr>+41 31 32 35815</vt:lpwstr>
  </property>
  <property fmtid="{D5CDD505-2E9C-101B-9397-08002B2CF9AE}" pid="24" name="LoginFax">
    <vt:lpwstr>+41 31 32 39564</vt:lpwstr>
  </property>
  <property fmtid="{D5CDD505-2E9C-101B-9397-08002B2CF9AE}" pid="25" name="BearbFax">
    <vt:lpwstr/>
  </property>
  <property fmtid="{D5CDD505-2E9C-101B-9397-08002B2CF9AE}" pid="26" name="UserFax">
    <vt:lpwstr>+41 31 32 39564</vt:lpwstr>
  </property>
  <property fmtid="{D5CDD505-2E9C-101B-9397-08002B2CF9AE}" pid="27" name="LoginMailAdr">
    <vt:lpwstr>Catherine.Schmied@idzedi.admin.ch</vt:lpwstr>
  </property>
  <property fmtid="{D5CDD505-2E9C-101B-9397-08002B2CF9AE}" pid="28" name="BearbMailAdr">
    <vt:lpwstr/>
  </property>
  <property fmtid="{D5CDD505-2E9C-101B-9397-08002B2CF9AE}" pid="29" name="UserMailAdr">
    <vt:lpwstr>Catherine.Schmied@idzedi.admin.ch</vt:lpwstr>
  </property>
  <property fmtid="{D5CDD505-2E9C-101B-9397-08002B2CF9AE}" pid="30" name="LoginLocation">
    <vt:lpwstr>Güterstrasse 24</vt:lpwstr>
  </property>
  <property fmtid="{D5CDD505-2E9C-101B-9397-08002B2CF9AE}" pid="31" name="BearbLocation">
    <vt:lpwstr/>
  </property>
  <property fmtid="{D5CDD505-2E9C-101B-9397-08002B2CF9AE}" pid="32" name="UserLocation">
    <vt:lpwstr>Güterstrasse 24</vt:lpwstr>
  </property>
  <property fmtid="{D5CDD505-2E9C-101B-9397-08002B2CF9AE}" pid="33" name="LoginOrgUnitID">
    <vt:lpwstr>BAP-CS</vt:lpwstr>
  </property>
  <property fmtid="{D5CDD505-2E9C-101B-9397-08002B2CF9AE}" pid="34" name="BearbOrgUnitID">
    <vt:lpwstr/>
  </property>
  <property fmtid="{D5CDD505-2E9C-101B-9397-08002B2CF9AE}" pid="35" name="UserOrgUnitID">
    <vt:lpwstr>BAP-CS</vt:lpwstr>
  </property>
  <property fmtid="{D5CDD505-2E9C-101B-9397-08002B2CF9AE}" pid="36" name="LoginTitle_D">
    <vt:lpwstr>Titel</vt:lpwstr>
  </property>
  <property fmtid="{D5CDD505-2E9C-101B-9397-08002B2CF9AE}" pid="37" name="BearbTitle_D">
    <vt:lpwstr/>
  </property>
  <property fmtid="{D5CDD505-2E9C-101B-9397-08002B2CF9AE}" pid="38" name="UserTitle_D">
    <vt:lpwstr>Titel</vt:lpwstr>
  </property>
  <property fmtid="{D5CDD505-2E9C-101B-9397-08002B2CF9AE}" pid="39" name="LoginTitle_F">
    <vt:lpwstr>Titre</vt:lpwstr>
  </property>
  <property fmtid="{D5CDD505-2E9C-101B-9397-08002B2CF9AE}" pid="40" name="BearbTitle_F">
    <vt:lpwstr/>
  </property>
  <property fmtid="{D5CDD505-2E9C-101B-9397-08002B2CF9AE}" pid="41" name="UserTitle_F">
    <vt:lpwstr>Titre</vt:lpwstr>
  </property>
  <property fmtid="{D5CDD505-2E9C-101B-9397-08002B2CF9AE}" pid="42" name="LoginTitle_I">
    <vt:lpwstr>Titolo</vt:lpwstr>
  </property>
  <property fmtid="{D5CDD505-2E9C-101B-9397-08002B2CF9AE}" pid="43" name="BearbTitle_I">
    <vt:lpwstr/>
  </property>
  <property fmtid="{D5CDD505-2E9C-101B-9397-08002B2CF9AE}" pid="44" name="UserTitle_I">
    <vt:lpwstr>Titolo</vt:lpwstr>
  </property>
  <property fmtid="{D5CDD505-2E9C-101B-9397-08002B2CF9AE}" pid="45" name="LoginTitle_E">
    <vt:lpwstr>Title</vt:lpwstr>
  </property>
  <property fmtid="{D5CDD505-2E9C-101B-9397-08002B2CF9AE}" pid="46" name="BearbTitle_E">
    <vt:lpwstr/>
  </property>
  <property fmtid="{D5CDD505-2E9C-101B-9397-08002B2CF9AE}" pid="47" name="UserTitle_E">
    <vt:lpwstr>Title</vt:lpwstr>
  </property>
  <property fmtid="{D5CDD505-2E9C-101B-9397-08002B2CF9AE}" pid="48" name="LoginTitle_R">
    <vt:lpwstr/>
  </property>
  <property fmtid="{D5CDD505-2E9C-101B-9397-08002B2CF9AE}" pid="49" name="BearbTitle_R">
    <vt:lpwstr/>
  </property>
  <property fmtid="{D5CDD505-2E9C-101B-9397-08002B2CF9AE}" pid="50" name="UserTitle_R">
    <vt:lpwstr/>
  </property>
  <property fmtid="{D5CDD505-2E9C-101B-9397-08002B2CF9AE}" pid="51" name="LoginFunction_D">
    <vt:lpwstr>Funktion</vt:lpwstr>
  </property>
  <property fmtid="{D5CDD505-2E9C-101B-9397-08002B2CF9AE}" pid="52" name="BearbFunction_D">
    <vt:lpwstr/>
  </property>
  <property fmtid="{D5CDD505-2E9C-101B-9397-08002B2CF9AE}" pid="53" name="UserFunction_D">
    <vt:lpwstr>Funktion</vt:lpwstr>
  </property>
  <property fmtid="{D5CDD505-2E9C-101B-9397-08002B2CF9AE}" pid="54" name="LoginFunction_F">
    <vt:lpwstr>Fonction</vt:lpwstr>
  </property>
  <property fmtid="{D5CDD505-2E9C-101B-9397-08002B2CF9AE}" pid="55" name="BearbFunction_F">
    <vt:lpwstr/>
  </property>
  <property fmtid="{D5CDD505-2E9C-101B-9397-08002B2CF9AE}" pid="56" name="UserFunction_F">
    <vt:lpwstr>Fonction</vt:lpwstr>
  </property>
  <property fmtid="{D5CDD505-2E9C-101B-9397-08002B2CF9AE}" pid="57" name="LoginFunction_I">
    <vt:lpwstr>Funzione</vt:lpwstr>
  </property>
  <property fmtid="{D5CDD505-2E9C-101B-9397-08002B2CF9AE}" pid="58" name="BearbFunction_I">
    <vt:lpwstr/>
  </property>
  <property fmtid="{D5CDD505-2E9C-101B-9397-08002B2CF9AE}" pid="59" name="UserFunction_I">
    <vt:lpwstr>Funzione</vt:lpwstr>
  </property>
  <property fmtid="{D5CDD505-2E9C-101B-9397-08002B2CF9AE}" pid="60" name="LoginFunction_E">
    <vt:lpwstr>Function</vt:lpwstr>
  </property>
  <property fmtid="{D5CDD505-2E9C-101B-9397-08002B2CF9AE}" pid="61" name="BearbFunction_E">
    <vt:lpwstr/>
  </property>
  <property fmtid="{D5CDD505-2E9C-101B-9397-08002B2CF9AE}" pid="62" name="UserFunction_E">
    <vt:lpwstr>Function</vt:lpwstr>
  </property>
  <property fmtid="{D5CDD505-2E9C-101B-9397-08002B2CF9AE}" pid="63" name="LoginFunction_R">
    <vt:lpwstr/>
  </property>
  <property fmtid="{D5CDD505-2E9C-101B-9397-08002B2CF9AE}" pid="64" name="BearbFunction_R">
    <vt:lpwstr/>
  </property>
  <property fmtid="{D5CDD505-2E9C-101B-9397-08002B2CF9AE}" pid="65" name="UserFunction_R">
    <vt:lpwstr/>
  </property>
  <property fmtid="{D5CDD505-2E9C-101B-9397-08002B2CF9AE}" pid="66" name="PresentationTitle">
    <vt:lpwstr>EDI Automation</vt:lpwstr>
  </property>
  <property fmtid="{D5CDD505-2E9C-101B-9397-08002B2CF9AE}" pid="67" name="PresentationSubtitle">
    <vt:lpwstr>Test</vt:lpwstr>
  </property>
  <property fmtid="{D5CDD505-2E9C-101B-9397-08002B2CF9AE}" pid="68" name="#Location">
    <vt:lpwstr>'Güterstrasse 24'</vt:lpwstr>
  </property>
  <property fmtid="{D5CDD505-2E9C-101B-9397-08002B2CF9AE}" pid="69" name="Location">
    <vt:lpwstr>Güterstrasse 24</vt:lpwstr>
  </property>
  <property fmtid="{D5CDD505-2E9C-101B-9397-08002B2CF9AE}" pid="70" name="LocationAdr">
    <vt:lpwstr>Güterstrasse 24</vt:lpwstr>
  </property>
  <property fmtid="{D5CDD505-2E9C-101B-9397-08002B2CF9AE}" pid="71" name="LocationPLZ">
    <vt:lpwstr>3003</vt:lpwstr>
  </property>
  <property fmtid="{D5CDD505-2E9C-101B-9397-08002B2CF9AE}" pid="72" name="Location_D">
    <vt:lpwstr>Bern</vt:lpwstr>
  </property>
  <property fmtid="{D5CDD505-2E9C-101B-9397-08002B2CF9AE}" pid="73" name="Location_F">
    <vt:lpwstr>Berne</vt:lpwstr>
  </property>
  <property fmtid="{D5CDD505-2E9C-101B-9397-08002B2CF9AE}" pid="74" name="Location_I">
    <vt:lpwstr>Berna</vt:lpwstr>
  </property>
  <property fmtid="{D5CDD505-2E9C-101B-9397-08002B2CF9AE}" pid="75" name="Location_R">
    <vt:lpwstr>Berna</vt:lpwstr>
  </property>
  <property fmtid="{D5CDD505-2E9C-101B-9397-08002B2CF9AE}" pid="76" name="Location_E">
    <vt:lpwstr>Bern</vt:lpwstr>
  </property>
  <property fmtid="{D5CDD505-2E9C-101B-9397-08002B2CF9AE}" pid="77" name="Land">
    <vt:lpwstr>CH</vt:lpwstr>
  </property>
  <property fmtid="{D5CDD505-2E9C-101B-9397-08002B2CF9AE}" pid="78" name="PostAdr_D">
    <vt:lpwstr>Bern</vt:lpwstr>
  </property>
  <property fmtid="{D5CDD505-2E9C-101B-9397-08002B2CF9AE}" pid="79" name="PostAdr_F">
    <vt:lpwstr>Berne</vt:lpwstr>
  </property>
  <property fmtid="{D5CDD505-2E9C-101B-9397-08002B2CF9AE}" pid="80" name="PostAdr_I">
    <vt:lpwstr>Berna</vt:lpwstr>
  </property>
  <property fmtid="{D5CDD505-2E9C-101B-9397-08002B2CF9AE}" pid="81" name="PostAdr_R">
    <vt:lpwstr>Berna</vt:lpwstr>
  </property>
  <property fmtid="{D5CDD505-2E9C-101B-9397-08002B2CF9AE}" pid="82" name="PostAdr_E">
    <vt:lpwstr>Bern</vt:lpwstr>
  </property>
  <property fmtid="{D5CDD505-2E9C-101B-9397-08002B2CF9AE}" pid="83" name="PostPLZ">
    <vt:lpwstr>3003</vt:lpwstr>
  </property>
  <property fmtid="{D5CDD505-2E9C-101B-9397-08002B2CF9AE}" pid="84" name="Department_D">
    <vt:lpwstr>EDI</vt:lpwstr>
  </property>
  <property fmtid="{D5CDD505-2E9C-101B-9397-08002B2CF9AE}" pid="85" name="Department_F">
    <vt:lpwstr>DFI</vt:lpwstr>
  </property>
  <property fmtid="{D5CDD505-2E9C-101B-9397-08002B2CF9AE}" pid="86" name="Department_I">
    <vt:lpwstr>DFI</vt:lpwstr>
  </property>
  <property fmtid="{D5CDD505-2E9C-101B-9397-08002B2CF9AE}" pid="87" name="Department_R">
    <vt:lpwstr>DFI</vt:lpwstr>
  </property>
  <property fmtid="{D5CDD505-2E9C-101B-9397-08002B2CF9AE}" pid="88" name="Department_E">
    <vt:lpwstr>FDHA</vt:lpwstr>
  </property>
  <property fmtid="{D5CDD505-2E9C-101B-9397-08002B2CF9AE}" pid="89" name="DepartmentName_D">
    <vt:lpwstr>Eidgenössisches Departement des Innern</vt:lpwstr>
  </property>
  <property fmtid="{D5CDD505-2E9C-101B-9397-08002B2CF9AE}" pid="90" name="DepartmentName_F">
    <vt:lpwstr>Département fédéral de l'intérieur</vt:lpwstr>
  </property>
  <property fmtid="{D5CDD505-2E9C-101B-9397-08002B2CF9AE}" pid="91" name="DepartmentName_I">
    <vt:lpwstr>Dipartimento federale dell'interno</vt:lpwstr>
  </property>
  <property fmtid="{D5CDD505-2E9C-101B-9397-08002B2CF9AE}" pid="92" name="DepartmentName_R">
    <vt:lpwstr>Departament federal da l'intern</vt:lpwstr>
  </property>
  <property fmtid="{D5CDD505-2E9C-101B-9397-08002B2CF9AE}" pid="93" name="DepartmentName_E">
    <vt:lpwstr>Federal Department of Home Affairs</vt:lpwstr>
  </property>
  <property fmtid="{D5CDD505-2E9C-101B-9397-08002B2CF9AE}" pid="94" name="Office_D">
    <vt:lpwstr>GS-EDI</vt:lpwstr>
  </property>
  <property fmtid="{D5CDD505-2E9C-101B-9397-08002B2CF9AE}" pid="95" name="Office_F">
    <vt:lpwstr>SG-DFI</vt:lpwstr>
  </property>
  <property fmtid="{D5CDD505-2E9C-101B-9397-08002B2CF9AE}" pid="96" name="Office_I">
    <vt:lpwstr>SG-DFI</vt:lpwstr>
  </property>
  <property fmtid="{D5CDD505-2E9C-101B-9397-08002B2CF9AE}" pid="97" name="Office_R">
    <vt:lpwstr>SG-DFI</vt:lpwstr>
  </property>
  <property fmtid="{D5CDD505-2E9C-101B-9397-08002B2CF9AE}" pid="98" name="Office_E">
    <vt:lpwstr>GS-FDHA</vt:lpwstr>
  </property>
  <property fmtid="{D5CDD505-2E9C-101B-9397-08002B2CF9AE}" pid="99" name="OfficeName_D">
    <vt:lpwstr>Generalsekretariat</vt:lpwstr>
  </property>
  <property fmtid="{D5CDD505-2E9C-101B-9397-08002B2CF9AE}" pid="100" name="OfficeName_F">
    <vt:lpwstr>Secrétariat général</vt:lpwstr>
  </property>
  <property fmtid="{D5CDD505-2E9C-101B-9397-08002B2CF9AE}" pid="101" name="OfficeName_I">
    <vt:lpwstr>Segreteria generale</vt:lpwstr>
  </property>
  <property fmtid="{D5CDD505-2E9C-101B-9397-08002B2CF9AE}" pid="102" name="OfficeName_R">
    <vt:lpwstr>Secretariat general</vt:lpwstr>
  </property>
  <property fmtid="{D5CDD505-2E9C-101B-9397-08002B2CF9AE}" pid="103" name="OfficeName_E">
    <vt:lpwstr>General Secretariat</vt:lpwstr>
  </property>
  <property fmtid="{D5CDD505-2E9C-101B-9397-08002B2CF9AE}" pid="104" name="#OrgUnitID">
    <vt:lpwstr>'BAP-CS'</vt:lpwstr>
  </property>
  <property fmtid="{D5CDD505-2E9C-101B-9397-08002B2CF9AE}" pid="105" name="OrgUnitID">
    <vt:lpwstr>BAP-CS</vt:lpwstr>
  </property>
  <property fmtid="{D5CDD505-2E9C-101B-9397-08002B2CF9AE}" pid="106" name="OrgUnitTel">
    <vt:lpwstr>+41 31 322 87 22</vt:lpwstr>
  </property>
  <property fmtid="{D5CDD505-2E9C-101B-9397-08002B2CF9AE}" pid="107" name="OrgUnitFax">
    <vt:lpwstr>+41 31 323 95 64</vt:lpwstr>
  </property>
  <property fmtid="{D5CDD505-2E9C-101B-9397-08002B2CF9AE}" pid="108" name="OrgUnitMail">
    <vt:lpwstr>@idzedi.admin.ch</vt:lpwstr>
  </property>
  <property fmtid="{D5CDD505-2E9C-101B-9397-08002B2CF9AE}" pid="109" name="Header_D">
    <vt:lpwstr>Informatik-Dienstleistungszentrum IDZ EDI</vt:lpwstr>
  </property>
  <property fmtid="{D5CDD505-2E9C-101B-9397-08002B2CF9AE}" pid="110" name="Header_F">
    <vt:lpwstr>Centre de services informatiques CSI DFI</vt:lpwstr>
  </property>
  <property fmtid="{D5CDD505-2E9C-101B-9397-08002B2CF9AE}" pid="111" name="Header_I">
    <vt:lpwstr>Centro servizi informatici CSI DFI</vt:lpwstr>
  </property>
  <property fmtid="{D5CDD505-2E9C-101B-9397-08002B2CF9AE}" pid="112" name="Header_E">
    <vt:lpwstr>IT Service Centre DHA</vt:lpwstr>
  </property>
  <property fmtid="{D5CDD505-2E9C-101B-9397-08002B2CF9AE}" pid="113" name="Header_R">
    <vt:lpwstr>Informatik-Dienstleistungszentrum IDZ EDI</vt:lpwstr>
  </property>
  <property fmtid="{D5CDD505-2E9C-101B-9397-08002B2CF9AE}" pid="114" name="Footer_D">
    <vt:lpwstr>Informatik-Dienstleistungszentrum IDZ EDI</vt:lpwstr>
  </property>
  <property fmtid="{D5CDD505-2E9C-101B-9397-08002B2CF9AE}" pid="115" name="Footer_F">
    <vt:lpwstr>Centre de services informatiques CSI DFI</vt:lpwstr>
  </property>
  <property fmtid="{D5CDD505-2E9C-101B-9397-08002B2CF9AE}" pid="116" name="Footer_I">
    <vt:lpwstr>Centro servizi informatici CSI DFI</vt:lpwstr>
  </property>
  <property fmtid="{D5CDD505-2E9C-101B-9397-08002B2CF9AE}" pid="117" name="Footer_E">
    <vt:lpwstr>IT Service Centre DHA</vt:lpwstr>
  </property>
  <property fmtid="{D5CDD505-2E9C-101B-9397-08002B2CF9AE}" pid="118" name="Footer_R">
    <vt:lpwstr>Informatik-Dienstleistungszentrum IDZ EDI</vt:lpwstr>
  </property>
  <property fmtid="{D5CDD505-2E9C-101B-9397-08002B2CF9AE}" pid="119" name="UnderUnit_D">
    <vt:lpwstr/>
  </property>
  <property fmtid="{D5CDD505-2E9C-101B-9397-08002B2CF9AE}" pid="120" name="UnderUnit_F">
    <vt:lpwstr/>
  </property>
  <property fmtid="{D5CDD505-2E9C-101B-9397-08002B2CF9AE}" pid="121" name="UnderUnit_I">
    <vt:lpwstr/>
  </property>
  <property fmtid="{D5CDD505-2E9C-101B-9397-08002B2CF9AE}" pid="122" name="UnderUnit_E">
    <vt:lpwstr/>
  </property>
  <property fmtid="{D5CDD505-2E9C-101B-9397-08002B2CF9AE}" pid="123" name="UnderUnit_R">
    <vt:lpwstr/>
  </property>
  <property fmtid="{D5CDD505-2E9C-101B-9397-08002B2CF9AE}" pid="124" name="Internet_D">
    <vt:lpwstr>www.idzedi.admin.ch/idzintern/</vt:lpwstr>
  </property>
  <property fmtid="{D5CDD505-2E9C-101B-9397-08002B2CF9AE}" pid="125" name="Internet_F">
    <vt:lpwstr>www.idzedi.admin.ch/idzintern/</vt:lpwstr>
  </property>
  <property fmtid="{D5CDD505-2E9C-101B-9397-08002B2CF9AE}" pid="126" name="Internet_I">
    <vt:lpwstr>www.idzedi.admin.ch/idzintern/</vt:lpwstr>
  </property>
  <property fmtid="{D5CDD505-2E9C-101B-9397-08002B2CF9AE}" pid="127" name="Internet_E">
    <vt:lpwstr>www.idzedi.admin.ch/idzintern/</vt:lpwstr>
  </property>
  <property fmtid="{D5CDD505-2E9C-101B-9397-08002B2CF9AE}" pid="128" name="Internet_R">
    <vt:lpwstr>www.idzedi.admin.ch/idzintern/</vt:lpwstr>
  </property>
  <property fmtid="{D5CDD505-2E9C-101B-9397-08002B2CF9AE}" pid="129" name="OrgUnitCode_D">
    <vt:lpwstr/>
  </property>
  <property fmtid="{D5CDD505-2E9C-101B-9397-08002B2CF9AE}" pid="130" name="OrgUnitCode_F">
    <vt:lpwstr/>
  </property>
  <property fmtid="{D5CDD505-2E9C-101B-9397-08002B2CF9AE}" pid="131" name="OrgUnitCode_I">
    <vt:lpwstr/>
  </property>
  <property fmtid="{D5CDD505-2E9C-101B-9397-08002B2CF9AE}" pid="132" name="OrgUnitCode_E">
    <vt:lpwstr/>
  </property>
  <property fmtid="{D5CDD505-2E9C-101B-9397-08002B2CF9AE}" pid="133" name="OrgUnitCode_R">
    <vt:lpwstr/>
  </property>
  <property fmtid="{D5CDD505-2E9C-101B-9397-08002B2CF9AE}" pid="134" name="#FlagCancel">
    <vt:lpwstr>True</vt:lpwstr>
  </property>
</Properties>
</file>