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436" r:id="rId2"/>
    <p:sldId id="430" r:id="rId3"/>
    <p:sldId id="476" r:id="rId4"/>
    <p:sldId id="458" r:id="rId5"/>
    <p:sldId id="461" r:id="rId6"/>
    <p:sldId id="468" r:id="rId7"/>
    <p:sldId id="469" r:id="rId8"/>
    <p:sldId id="464" r:id="rId9"/>
    <p:sldId id="462" r:id="rId10"/>
    <p:sldId id="465" r:id="rId11"/>
    <p:sldId id="474" r:id="rId12"/>
    <p:sldId id="466" r:id="rId13"/>
    <p:sldId id="470" r:id="rId14"/>
    <p:sldId id="472" r:id="rId15"/>
    <p:sldId id="446" r:id="rId16"/>
    <p:sldId id="473" r:id="rId17"/>
    <p:sldId id="444" r:id="rId18"/>
    <p:sldId id="453" r:id="rId19"/>
    <p:sldId id="460" r:id="rId20"/>
  </p:sldIdLst>
  <p:sldSz cx="12192000" cy="6858000"/>
  <p:notesSz cx="7099300" cy="10234613"/>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ch Nicole (RUN) BAG" initials="RN(B" lastIdx="3" clrIdx="0">
    <p:extLst>
      <p:ext uri="{19B8F6BF-5375-455C-9EA6-DF929625EA0E}">
        <p15:presenceInfo xmlns:p15="http://schemas.microsoft.com/office/powerpoint/2012/main" userId="Ruch Nicole (RUN) BAG" providerId="None"/>
      </p:ext>
    </p:extLst>
  </p:cmAuthor>
  <p:cmAuthor id="2" name="Orillard Nadine BAG" initials="ONB" lastIdx="4" clrIdx="1">
    <p:extLst>
      <p:ext uri="{19B8F6BF-5375-455C-9EA6-DF929625EA0E}">
        <p15:presenceInfo xmlns:p15="http://schemas.microsoft.com/office/powerpoint/2012/main" userId="Orillard Nadine BAG" providerId="None"/>
      </p:ext>
    </p:extLst>
  </p:cmAuthor>
  <p:cmAuthor id="3" name="Heussler Fulvia BAG" initials="HFB" lastIdx="1" clrIdx="2">
    <p:extLst>
      <p:ext uri="{19B8F6BF-5375-455C-9EA6-DF929625EA0E}">
        <p15:presenceInfo xmlns:p15="http://schemas.microsoft.com/office/powerpoint/2012/main" userId="Heussler Fulvia BA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A53B"/>
    <a:srgbClr val="3FA73C"/>
    <a:srgbClr val="4AB83D"/>
    <a:srgbClr val="06362E"/>
    <a:srgbClr val="042824"/>
    <a:srgbClr val="E84591"/>
    <a:srgbClr val="00FFFF"/>
    <a:srgbClr val="00CC99"/>
    <a:srgbClr val="464646"/>
    <a:srgbClr val="55BF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938" autoAdjust="0"/>
    <p:restoredTop sz="66667" autoAdjust="0"/>
  </p:normalViewPr>
  <p:slideViewPr>
    <p:cSldViewPr snapToGrid="0" snapToObjects="1">
      <p:cViewPr varScale="1">
        <p:scale>
          <a:sx n="47" d="100"/>
          <a:sy n="47" d="100"/>
        </p:scale>
        <p:origin x="66" y="6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1" y="1"/>
            <a:ext cx="3076363" cy="511730"/>
          </a:xfrm>
          <a:prstGeom prst="rect">
            <a:avLst/>
          </a:prstGeom>
        </p:spPr>
        <p:txBody>
          <a:bodyPr vert="horz" lIns="94759" tIns="47380" rIns="94759" bIns="47380" rtlCol="0"/>
          <a:lstStyle>
            <a:lvl1pPr algn="l">
              <a:defRPr sz="1200"/>
            </a:lvl1pPr>
          </a:lstStyle>
          <a:p>
            <a:endParaRPr lang="de-DE"/>
          </a:p>
        </p:txBody>
      </p:sp>
      <p:sp>
        <p:nvSpPr>
          <p:cNvPr id="3" name="Datumsplatzhalter 2"/>
          <p:cNvSpPr>
            <a:spLocks noGrp="1"/>
          </p:cNvSpPr>
          <p:nvPr>
            <p:ph type="dt" sz="quarter" idx="1"/>
          </p:nvPr>
        </p:nvSpPr>
        <p:spPr>
          <a:xfrm>
            <a:off x="4021295" y="1"/>
            <a:ext cx="3076363" cy="511730"/>
          </a:xfrm>
          <a:prstGeom prst="rect">
            <a:avLst/>
          </a:prstGeom>
        </p:spPr>
        <p:txBody>
          <a:bodyPr vert="horz" lIns="94759" tIns="47380" rIns="94759" bIns="47380" rtlCol="0"/>
          <a:lstStyle>
            <a:lvl1pPr algn="r">
              <a:defRPr sz="1200"/>
            </a:lvl1pPr>
          </a:lstStyle>
          <a:p>
            <a:fld id="{A990F891-A1A7-1B4A-9A3A-8837E752032A}" type="datetimeFigureOut">
              <a:rPr lang="de-DE" smtClean="0"/>
              <a:t>16.04.2024</a:t>
            </a:fld>
            <a:endParaRPr lang="de-DE"/>
          </a:p>
        </p:txBody>
      </p:sp>
      <p:sp>
        <p:nvSpPr>
          <p:cNvPr id="4" name="Fußzeilenplatzhalter 3"/>
          <p:cNvSpPr>
            <a:spLocks noGrp="1"/>
          </p:cNvSpPr>
          <p:nvPr>
            <p:ph type="ftr" sz="quarter" idx="2"/>
          </p:nvPr>
        </p:nvSpPr>
        <p:spPr>
          <a:xfrm>
            <a:off x="1" y="9721107"/>
            <a:ext cx="3076363" cy="511730"/>
          </a:xfrm>
          <a:prstGeom prst="rect">
            <a:avLst/>
          </a:prstGeom>
        </p:spPr>
        <p:txBody>
          <a:bodyPr vert="horz" lIns="94759" tIns="47380" rIns="94759" bIns="47380" rtlCol="0" anchor="b"/>
          <a:lstStyle>
            <a:lvl1pPr algn="l">
              <a:defRPr sz="1200"/>
            </a:lvl1pPr>
          </a:lstStyle>
          <a:p>
            <a:endParaRPr lang="de-DE"/>
          </a:p>
        </p:txBody>
      </p:sp>
      <p:sp>
        <p:nvSpPr>
          <p:cNvPr id="5" name="Foliennummernplatzhalter 4"/>
          <p:cNvSpPr>
            <a:spLocks noGrp="1"/>
          </p:cNvSpPr>
          <p:nvPr>
            <p:ph type="sldNum" sz="quarter" idx="3"/>
          </p:nvPr>
        </p:nvSpPr>
        <p:spPr>
          <a:xfrm>
            <a:off x="4021295" y="9721107"/>
            <a:ext cx="3076363" cy="511730"/>
          </a:xfrm>
          <a:prstGeom prst="rect">
            <a:avLst/>
          </a:prstGeom>
        </p:spPr>
        <p:txBody>
          <a:bodyPr vert="horz" lIns="94759" tIns="47380" rIns="94759" bIns="47380" rtlCol="0" anchor="b"/>
          <a:lstStyle>
            <a:lvl1pPr algn="r">
              <a:defRPr sz="1200"/>
            </a:lvl1pPr>
          </a:lstStyle>
          <a:p>
            <a:fld id="{942EC0CB-8FF5-1E46-A522-C22DFAED1442}" type="slidenum">
              <a:rPr lang="de-DE" smtClean="0"/>
              <a:t>‹Nr.›</a:t>
            </a:fld>
            <a:endParaRPr lang="de-DE"/>
          </a:p>
        </p:txBody>
      </p:sp>
    </p:spTree>
    <p:extLst>
      <p:ext uri="{BB962C8B-B14F-4D97-AF65-F5344CB8AC3E}">
        <p14:creationId xmlns:p14="http://schemas.microsoft.com/office/powerpoint/2010/main" val="389016265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2T12:58:41.732"/>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1" y="1"/>
            <a:ext cx="3076363" cy="511730"/>
          </a:xfrm>
          <a:prstGeom prst="rect">
            <a:avLst/>
          </a:prstGeom>
        </p:spPr>
        <p:txBody>
          <a:bodyPr vert="horz" lIns="94759" tIns="47380" rIns="94759" bIns="47380" rtlCol="0"/>
          <a:lstStyle>
            <a:lvl1pPr algn="l">
              <a:defRPr sz="1200"/>
            </a:lvl1pPr>
          </a:lstStyle>
          <a:p>
            <a:endParaRPr lang="de-DE"/>
          </a:p>
        </p:txBody>
      </p:sp>
      <p:sp>
        <p:nvSpPr>
          <p:cNvPr id="3" name="Datumsplatzhalter 2"/>
          <p:cNvSpPr>
            <a:spLocks noGrp="1"/>
          </p:cNvSpPr>
          <p:nvPr>
            <p:ph type="dt" idx="1"/>
          </p:nvPr>
        </p:nvSpPr>
        <p:spPr>
          <a:xfrm>
            <a:off x="4021295" y="1"/>
            <a:ext cx="3076363" cy="511730"/>
          </a:xfrm>
          <a:prstGeom prst="rect">
            <a:avLst/>
          </a:prstGeom>
        </p:spPr>
        <p:txBody>
          <a:bodyPr vert="horz" lIns="94759" tIns="47380" rIns="94759" bIns="47380" rtlCol="0"/>
          <a:lstStyle>
            <a:lvl1pPr algn="r">
              <a:defRPr sz="1200"/>
            </a:lvl1pPr>
          </a:lstStyle>
          <a:p>
            <a:fld id="{FD42091D-8DBF-B643-B424-AD88242580B3}" type="datetimeFigureOut">
              <a:rPr lang="de-DE" smtClean="0"/>
              <a:t>16.04.2024</a:t>
            </a:fld>
            <a:endParaRPr lang="de-DE"/>
          </a:p>
        </p:txBody>
      </p:sp>
      <p:sp>
        <p:nvSpPr>
          <p:cNvPr id="4" name="Folienbildplatzhalter 3"/>
          <p:cNvSpPr>
            <a:spLocks noGrp="1" noRot="1" noChangeAspect="1"/>
          </p:cNvSpPr>
          <p:nvPr>
            <p:ph type="sldImg" idx="2"/>
          </p:nvPr>
        </p:nvSpPr>
        <p:spPr>
          <a:xfrm>
            <a:off x="138113" y="766763"/>
            <a:ext cx="6823075" cy="3838575"/>
          </a:xfrm>
          <a:prstGeom prst="rect">
            <a:avLst/>
          </a:prstGeom>
          <a:noFill/>
          <a:ln w="12700">
            <a:solidFill>
              <a:prstClr val="black"/>
            </a:solidFill>
          </a:ln>
        </p:spPr>
        <p:txBody>
          <a:bodyPr vert="horz" lIns="94759" tIns="47380" rIns="94759" bIns="47380" rtlCol="0" anchor="ctr"/>
          <a:lstStyle/>
          <a:p>
            <a:endParaRPr lang="de-DE"/>
          </a:p>
        </p:txBody>
      </p:sp>
      <p:sp>
        <p:nvSpPr>
          <p:cNvPr id="5" name="Notizenplatzhalter 4"/>
          <p:cNvSpPr>
            <a:spLocks noGrp="1"/>
          </p:cNvSpPr>
          <p:nvPr>
            <p:ph type="body" sz="quarter" idx="3"/>
          </p:nvPr>
        </p:nvSpPr>
        <p:spPr>
          <a:xfrm>
            <a:off x="709931" y="4861442"/>
            <a:ext cx="5679440" cy="4605576"/>
          </a:xfrm>
          <a:prstGeom prst="rect">
            <a:avLst/>
          </a:prstGeom>
        </p:spPr>
        <p:txBody>
          <a:bodyPr vert="horz" lIns="94759" tIns="47380" rIns="94759" bIns="47380" rtlCol="0"/>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6" name="Fußzeilenplatzhalter 5"/>
          <p:cNvSpPr>
            <a:spLocks noGrp="1"/>
          </p:cNvSpPr>
          <p:nvPr>
            <p:ph type="ftr" sz="quarter" idx="4"/>
          </p:nvPr>
        </p:nvSpPr>
        <p:spPr>
          <a:xfrm>
            <a:off x="1" y="9721107"/>
            <a:ext cx="3076363" cy="511730"/>
          </a:xfrm>
          <a:prstGeom prst="rect">
            <a:avLst/>
          </a:prstGeom>
        </p:spPr>
        <p:txBody>
          <a:bodyPr vert="horz" lIns="94759" tIns="47380" rIns="94759" bIns="47380" rtlCol="0" anchor="b"/>
          <a:lstStyle>
            <a:lvl1pPr algn="l">
              <a:defRPr sz="1200"/>
            </a:lvl1pPr>
          </a:lstStyle>
          <a:p>
            <a:endParaRPr lang="de-DE"/>
          </a:p>
        </p:txBody>
      </p:sp>
      <p:sp>
        <p:nvSpPr>
          <p:cNvPr id="7" name="Foliennummernplatzhalter 6"/>
          <p:cNvSpPr>
            <a:spLocks noGrp="1"/>
          </p:cNvSpPr>
          <p:nvPr>
            <p:ph type="sldNum" sz="quarter" idx="5"/>
          </p:nvPr>
        </p:nvSpPr>
        <p:spPr>
          <a:xfrm>
            <a:off x="4021295" y="9721107"/>
            <a:ext cx="3076363" cy="511730"/>
          </a:xfrm>
          <a:prstGeom prst="rect">
            <a:avLst/>
          </a:prstGeom>
        </p:spPr>
        <p:txBody>
          <a:bodyPr vert="horz" lIns="94759" tIns="47380" rIns="94759" bIns="47380" rtlCol="0" anchor="b"/>
          <a:lstStyle>
            <a:lvl1pPr algn="r">
              <a:defRPr sz="1200"/>
            </a:lvl1pPr>
          </a:lstStyle>
          <a:p>
            <a:fld id="{AD67B835-463C-2448-9ABC-D2597BA8BE5D}" type="slidenum">
              <a:rPr lang="de-DE" smtClean="0"/>
              <a:t>‹Nr.›</a:t>
            </a:fld>
            <a:endParaRPr lang="de-DE"/>
          </a:p>
        </p:txBody>
      </p:sp>
    </p:spTree>
    <p:extLst>
      <p:ext uri="{BB962C8B-B14F-4D97-AF65-F5344CB8AC3E}">
        <p14:creationId xmlns:p14="http://schemas.microsoft.com/office/powerpoint/2010/main" val="35058424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uva.ch/de-CH/material/Filme/flow-vielsitzer-und-warm-up"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8113" y="766763"/>
            <a:ext cx="6823075" cy="3838575"/>
          </a:xfrm>
        </p:spPr>
      </p:sp>
      <p:sp>
        <p:nvSpPr>
          <p:cNvPr id="3" name="Notizenplatzhalter 2"/>
          <p:cNvSpPr>
            <a:spLocks noGrp="1"/>
          </p:cNvSpPr>
          <p:nvPr>
            <p:ph type="body" idx="1"/>
          </p:nvPr>
        </p:nvSpPr>
        <p:spPr/>
        <p:txBody>
          <a:bodyPr/>
          <a:lstStyle/>
          <a:p>
            <a:r>
              <a:rPr lang="de-CH" b="1" dirty="0"/>
              <a:t>Worum geht’s? </a:t>
            </a:r>
          </a:p>
          <a:p>
            <a:endParaRPr lang="de-CH" b="0" dirty="0"/>
          </a:p>
          <a:p>
            <a:r>
              <a:rPr lang="de-CH" b="0" dirty="0"/>
              <a:t>Regelmässiges</a:t>
            </a:r>
            <a:r>
              <a:rPr lang="de-CH" b="1" dirty="0"/>
              <a:t> Aufstehen </a:t>
            </a:r>
            <a:r>
              <a:rPr lang="de-CH" b="0" dirty="0"/>
              <a:t>hat einen unmittelbar positiven Effekt auf die Gesundheit. </a:t>
            </a:r>
          </a:p>
          <a:p>
            <a:endParaRPr lang="de-CH" b="0" dirty="0"/>
          </a:p>
          <a:p>
            <a:pPr defTabSz="473796">
              <a:defRPr/>
            </a:pPr>
            <a:r>
              <a:rPr lang="de-CH" dirty="0"/>
              <a:t>Studien zeigen, dass </a:t>
            </a:r>
            <a:r>
              <a:rPr lang="de-CH" b="1" dirty="0"/>
              <a:t>langandauerndes Sitzen ohne Unterbrechung </a:t>
            </a:r>
            <a:r>
              <a:rPr lang="de-CH" dirty="0"/>
              <a:t>ein eigenständiger Risikofaktor für die Gesundheit ist. Je länger und je mehr Zeit wir am Tag sitzend verbringen, desto grösser ist das Risiko für nichtübertragbare Krankheiten wie Herz-Kreislauf-Erkrankungen, Übergewicht, Diabetes und Krebs. </a:t>
            </a:r>
          </a:p>
          <a:p>
            <a:pPr defTabSz="473796">
              <a:defRPr/>
            </a:pPr>
            <a:endParaRPr lang="de-CH" dirty="0"/>
          </a:p>
          <a:p>
            <a:pPr defTabSz="473796">
              <a:defRPr/>
            </a:pPr>
            <a:r>
              <a:rPr lang="de-CH" dirty="0"/>
              <a:t>Aufstehen ist leicht gemacht, hat eine grosse Wirkung und kann einfach in den Tagesablauf integriert werden, auch an Meetings und Veranstaltungen.</a:t>
            </a:r>
          </a:p>
          <a:p>
            <a:pPr defTabSz="473796">
              <a:defRPr/>
            </a:pPr>
            <a:endParaRPr lang="de-CH" dirty="0"/>
          </a:p>
          <a:p>
            <a:pPr defTabSz="473796">
              <a:defRPr/>
            </a:pPr>
            <a:endParaRPr lang="de-CH" b="0" dirty="0"/>
          </a:p>
          <a:p>
            <a:pPr defTabSz="473796">
              <a:defRPr/>
            </a:pPr>
            <a:endParaRPr lang="de-CH" b="0" dirty="0"/>
          </a:p>
          <a:p>
            <a:pPr defTabSz="473796">
              <a:defRPr/>
            </a:pPr>
            <a:endParaRPr lang="de-CH" dirty="0"/>
          </a:p>
          <a:p>
            <a:endParaRPr lang="de-CH" dirty="0"/>
          </a:p>
          <a:p>
            <a:endParaRPr lang="de-CH" dirty="0"/>
          </a:p>
        </p:txBody>
      </p:sp>
      <p:sp>
        <p:nvSpPr>
          <p:cNvPr id="4" name="Foliennummernplatzhalter 3"/>
          <p:cNvSpPr>
            <a:spLocks noGrp="1"/>
          </p:cNvSpPr>
          <p:nvPr>
            <p:ph type="sldNum" sz="quarter" idx="10"/>
          </p:nvPr>
        </p:nvSpPr>
        <p:spPr/>
        <p:txBody>
          <a:bodyPr/>
          <a:lstStyle/>
          <a:p>
            <a:fld id="{20E4DD9B-E836-104B-B3D3-5A2A3F57C0F1}" type="slidenum">
              <a:rPr lang="de-DE" smtClean="0"/>
              <a:t>1</a:t>
            </a:fld>
            <a:endParaRPr lang="de-DE"/>
          </a:p>
        </p:txBody>
      </p:sp>
    </p:spTree>
    <p:extLst>
      <p:ext uri="{BB962C8B-B14F-4D97-AF65-F5344CB8AC3E}">
        <p14:creationId xmlns:p14="http://schemas.microsoft.com/office/powerpoint/2010/main" val="2998631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8113" y="766763"/>
            <a:ext cx="6823075" cy="3838575"/>
          </a:xfrm>
        </p:spPr>
      </p:sp>
      <p:sp>
        <p:nvSpPr>
          <p:cNvPr id="3" name="Notizenplatzhalter 2"/>
          <p:cNvSpPr>
            <a:spLocks noGrp="1"/>
          </p:cNvSpPr>
          <p:nvPr>
            <p:ph type="body" idx="1"/>
          </p:nvPr>
        </p:nvSpPr>
        <p:spPr/>
        <p:txBody>
          <a:bodyPr/>
          <a:lstStyle/>
          <a:p>
            <a:r>
              <a:rPr lang="de-CH" b="1" noProof="0" dirty="0"/>
              <a:t>Regelmässig Haltungen wechseln</a:t>
            </a:r>
          </a:p>
          <a:p>
            <a:endParaRPr lang="de-CH" noProof="0" dirty="0"/>
          </a:p>
          <a:p>
            <a:r>
              <a:rPr lang="de-CH" noProof="0" dirty="0"/>
              <a:t>Regelmässig</a:t>
            </a:r>
            <a:r>
              <a:rPr lang="de-DE" dirty="0"/>
              <a:t> die Position ändern und zwischen Sitzen, Stehen und Gehen abwechseln. </a:t>
            </a:r>
          </a:p>
          <a:p>
            <a:endParaRPr lang="de-DE" dirty="0"/>
          </a:p>
          <a:p>
            <a:r>
              <a:rPr lang="de-DE" dirty="0"/>
              <a:t>Lüften, Schultern nach hinten kreisen, sich strecken, Hüftkreisen, von einem Bein auf das andere stehen, auf einem Bein balancieren, ein paar Schritte gehen (auch am Ort möglich). </a:t>
            </a:r>
          </a:p>
          <a:p>
            <a:endParaRPr lang="de-DE" dirty="0"/>
          </a:p>
          <a:p>
            <a:r>
              <a:rPr lang="de-CH" dirty="0"/>
              <a:t>Zusatzeffekt: Die besten Ideen kommen in Situationen, wenn man nicht darüber nachdenkt.</a:t>
            </a:r>
            <a:endParaRPr lang="de-DE" dirty="0"/>
          </a:p>
        </p:txBody>
      </p:sp>
      <p:sp>
        <p:nvSpPr>
          <p:cNvPr id="4" name="Foliennummernplatzhalter 3"/>
          <p:cNvSpPr>
            <a:spLocks noGrp="1"/>
          </p:cNvSpPr>
          <p:nvPr>
            <p:ph type="sldNum" sz="quarter" idx="5"/>
          </p:nvPr>
        </p:nvSpPr>
        <p:spPr/>
        <p:txBody>
          <a:bodyPr/>
          <a:lstStyle/>
          <a:p>
            <a:fld id="{AD67B835-463C-2448-9ABC-D2597BA8BE5D}" type="slidenum">
              <a:rPr lang="de-DE" smtClean="0"/>
              <a:t>10</a:t>
            </a:fld>
            <a:endParaRPr lang="de-DE"/>
          </a:p>
        </p:txBody>
      </p:sp>
    </p:spTree>
    <p:extLst>
      <p:ext uri="{BB962C8B-B14F-4D97-AF65-F5344CB8AC3E}">
        <p14:creationId xmlns:p14="http://schemas.microsoft.com/office/powerpoint/2010/main" val="781527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8113" y="766763"/>
            <a:ext cx="6823075" cy="3838575"/>
          </a:xfrm>
        </p:spPr>
      </p:sp>
      <p:sp>
        <p:nvSpPr>
          <p:cNvPr id="3" name="Notizenplatzhalter 2"/>
          <p:cNvSpPr>
            <a:spLocks noGrp="1"/>
          </p:cNvSpPr>
          <p:nvPr>
            <p:ph type="body" idx="1"/>
          </p:nvPr>
        </p:nvSpPr>
        <p:spPr/>
        <p:txBody>
          <a:bodyPr/>
          <a:lstStyle/>
          <a:p>
            <a:r>
              <a:rPr lang="de-CH" b="1" noProof="0" dirty="0"/>
              <a:t>Frische Luft macht munter</a:t>
            </a:r>
          </a:p>
          <a:p>
            <a:endParaRPr lang="de-CH" noProof="0" dirty="0"/>
          </a:p>
          <a:p>
            <a:r>
              <a:rPr lang="de-CH" noProof="0" dirty="0"/>
              <a:t>Regelmässig</a:t>
            </a:r>
            <a:r>
              <a:rPr lang="de-DE" dirty="0"/>
              <a:t> lüften: Aufstehen und alle 2 bis 3 Stunden das Fenster ca. 10 Minuten öffnen – oder je nach Bedarf länger.</a:t>
            </a:r>
          </a:p>
        </p:txBody>
      </p:sp>
      <p:sp>
        <p:nvSpPr>
          <p:cNvPr id="4" name="Foliennummernplatzhalter 3"/>
          <p:cNvSpPr>
            <a:spLocks noGrp="1"/>
          </p:cNvSpPr>
          <p:nvPr>
            <p:ph type="sldNum" sz="quarter" idx="5"/>
          </p:nvPr>
        </p:nvSpPr>
        <p:spPr/>
        <p:txBody>
          <a:bodyPr/>
          <a:lstStyle/>
          <a:p>
            <a:fld id="{AD67B835-463C-2448-9ABC-D2597BA8BE5D}" type="slidenum">
              <a:rPr lang="de-DE" smtClean="0"/>
              <a:t>11</a:t>
            </a:fld>
            <a:endParaRPr lang="de-DE"/>
          </a:p>
        </p:txBody>
      </p:sp>
    </p:spTree>
    <p:extLst>
      <p:ext uri="{BB962C8B-B14F-4D97-AF65-F5344CB8AC3E}">
        <p14:creationId xmlns:p14="http://schemas.microsoft.com/office/powerpoint/2010/main" val="2499135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8113" y="766763"/>
            <a:ext cx="6823075" cy="3838575"/>
          </a:xfrm>
        </p:spPr>
      </p:sp>
      <p:sp>
        <p:nvSpPr>
          <p:cNvPr id="3" name="Notizenplatzhalter 2"/>
          <p:cNvSpPr>
            <a:spLocks noGrp="1"/>
          </p:cNvSpPr>
          <p:nvPr>
            <p:ph type="body" idx="1"/>
          </p:nvPr>
        </p:nvSpPr>
        <p:spPr/>
        <p:txBody>
          <a:bodyPr/>
          <a:lstStyle/>
          <a:p>
            <a:r>
              <a:rPr lang="de-DE" b="1" dirty="0"/>
              <a:t>Stehend lesen / referieren / an einer Sitzung teilnehmen</a:t>
            </a:r>
          </a:p>
          <a:p>
            <a:endParaRPr lang="de-DE" dirty="0"/>
          </a:p>
          <a:p>
            <a:r>
              <a:rPr lang="de-DE" dirty="0"/>
              <a:t>Stehend zu lesen, zu referieren oder an einer Sitzung teilzunehmen fördert die Konzentration, steigert das körperliche Wohlbefinden und verbessert die Aufmerksamkeit.</a:t>
            </a:r>
          </a:p>
          <a:p>
            <a:endParaRPr lang="de-DE" dirty="0"/>
          </a:p>
          <a:p>
            <a:pPr defTabSz="473796">
              <a:defRPr/>
            </a:pPr>
            <a:r>
              <a:rPr lang="de-CH" b="0" dirty="0"/>
              <a:t>Weisen Sie Ihre </a:t>
            </a:r>
            <a:r>
              <a:rPr lang="de-CH" b="0" dirty="0" err="1"/>
              <a:t>ZuhörerInnen</a:t>
            </a:r>
            <a:r>
              <a:rPr lang="de-CH" b="0" dirty="0"/>
              <a:t> z.B. kurz vor einer Pause aktiv darauf hin, sitzende Phasen regelmässig zu unterbrechen und </a:t>
            </a:r>
            <a:r>
              <a:rPr lang="de-DE" dirty="0">
                <a:latin typeface="Helvetica Neue Medium"/>
                <a:cs typeface="Helvetica Neue Medium"/>
              </a:rPr>
              <a:t>Haltungen </a:t>
            </a:r>
            <a:r>
              <a:rPr lang="de-DE" dirty="0">
                <a:solidFill>
                  <a:srgbClr val="000000"/>
                </a:solidFill>
              </a:rPr>
              <a:t>wenn möglich </a:t>
            </a:r>
            <a:r>
              <a:rPr lang="de-DE" dirty="0">
                <a:latin typeface="Helvetica Neue Medium"/>
                <a:cs typeface="Helvetica Neue Medium"/>
              </a:rPr>
              <a:t>zwischen </a:t>
            </a:r>
            <a:r>
              <a:rPr lang="de-DE" dirty="0">
                <a:solidFill>
                  <a:srgbClr val="000000"/>
                </a:solidFill>
              </a:rPr>
              <a:t>Sitzen, Stehen und Bewegen zu wechseln. </a:t>
            </a:r>
          </a:p>
          <a:p>
            <a:endParaRPr lang="de-DE" dirty="0"/>
          </a:p>
        </p:txBody>
      </p:sp>
      <p:sp>
        <p:nvSpPr>
          <p:cNvPr id="4" name="Foliennummernplatzhalter 3"/>
          <p:cNvSpPr>
            <a:spLocks noGrp="1"/>
          </p:cNvSpPr>
          <p:nvPr>
            <p:ph type="sldNum" sz="quarter" idx="5"/>
          </p:nvPr>
        </p:nvSpPr>
        <p:spPr/>
        <p:txBody>
          <a:bodyPr/>
          <a:lstStyle/>
          <a:p>
            <a:fld id="{AD67B835-463C-2448-9ABC-D2597BA8BE5D}" type="slidenum">
              <a:rPr lang="de-DE" smtClean="0"/>
              <a:t>12</a:t>
            </a:fld>
            <a:endParaRPr lang="de-DE"/>
          </a:p>
        </p:txBody>
      </p:sp>
    </p:spTree>
    <p:extLst>
      <p:ext uri="{BB962C8B-B14F-4D97-AF65-F5344CB8AC3E}">
        <p14:creationId xmlns:p14="http://schemas.microsoft.com/office/powerpoint/2010/main" val="3523151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8113" y="766763"/>
            <a:ext cx="6823075" cy="3838575"/>
          </a:xfrm>
        </p:spPr>
      </p:sp>
      <p:sp>
        <p:nvSpPr>
          <p:cNvPr id="3" name="Notizenplatzhalter 2"/>
          <p:cNvSpPr>
            <a:spLocks noGrp="1"/>
          </p:cNvSpPr>
          <p:nvPr>
            <p:ph type="body" idx="1"/>
          </p:nvPr>
        </p:nvSpPr>
        <p:spPr/>
        <p:txBody>
          <a:bodyPr/>
          <a:lstStyle/>
          <a:p>
            <a:pPr defTabSz="473796">
              <a:defRPr/>
            </a:pPr>
            <a:r>
              <a:rPr lang="de-CH" b="1" dirty="0">
                <a:latin typeface="+mn-lt"/>
              </a:rPr>
              <a:t>Haltungen wechseln</a:t>
            </a:r>
          </a:p>
          <a:p>
            <a:pPr defTabSz="473796">
              <a:defRPr/>
            </a:pPr>
            <a:endParaRPr lang="de-CH" b="0" dirty="0">
              <a:latin typeface="+mn-lt"/>
            </a:endParaRPr>
          </a:p>
          <a:p>
            <a:pPr defTabSz="473796">
              <a:defRPr/>
            </a:pPr>
            <a:r>
              <a:rPr lang="de-CH" b="0" dirty="0">
                <a:latin typeface="+mn-lt"/>
              </a:rPr>
              <a:t>Achten Sie während einer Veranstaltung – ob digital oder vor Ort – auf genügend Bewegungspausen. </a:t>
            </a:r>
          </a:p>
          <a:p>
            <a:pPr defTabSz="473796">
              <a:defRPr/>
            </a:pPr>
            <a:endParaRPr lang="de-CH" dirty="0">
              <a:latin typeface="+mn-lt"/>
              <a:cs typeface="Helvetica Neue Medium"/>
            </a:endParaRPr>
          </a:p>
          <a:p>
            <a:pPr defTabSz="473796">
              <a:defRPr/>
            </a:pPr>
            <a:r>
              <a:rPr lang="de-DE" dirty="0">
                <a:latin typeface="+mn-lt"/>
                <a:cs typeface="Helvetica Neue Medium"/>
              </a:rPr>
              <a:t>Sorgen Sie bei Veranstaltungen vor Ort für ein gesundheitsförderndes, bewegungsfreundliches Umfeld, schaffen Sie Anreize, die zum Aufstehen einladen: Stellen Sie z.B. im Plenum und in den </a:t>
            </a:r>
            <a:r>
              <a:rPr lang="de-DE" dirty="0" err="1">
                <a:latin typeface="+mn-lt"/>
                <a:cs typeface="Helvetica Neue Medium"/>
              </a:rPr>
              <a:t>Workshopräumen</a:t>
            </a:r>
            <a:r>
              <a:rPr lang="de-DE" dirty="0">
                <a:latin typeface="+mn-lt"/>
                <a:cs typeface="Helvetica Neue Medium"/>
              </a:rPr>
              <a:t> ausreichend Stehtische zur Verfügung und w</a:t>
            </a:r>
            <a:r>
              <a:rPr lang="de-CH" b="0" dirty="0">
                <a:latin typeface="+mn-lt"/>
              </a:rPr>
              <a:t>eisen Sie aktiv darauf hin, damit sich die </a:t>
            </a:r>
            <a:r>
              <a:rPr lang="de-CH" b="0" dirty="0" err="1">
                <a:latin typeface="+mn-lt"/>
              </a:rPr>
              <a:t>TeilnehmerInnen</a:t>
            </a:r>
            <a:r>
              <a:rPr lang="de-CH" b="0" dirty="0">
                <a:latin typeface="+mn-lt"/>
              </a:rPr>
              <a:t> </a:t>
            </a:r>
            <a:r>
              <a:rPr lang="de-DE" dirty="0">
                <a:latin typeface="+mn-lt"/>
                <a:cs typeface="Helvetica Neue Medium"/>
              </a:rPr>
              <a:t>«trauen» diese zu nutzen. Bieten Sie «</a:t>
            </a:r>
            <a:r>
              <a:rPr lang="de-CH" dirty="0">
                <a:latin typeface="+mn-lt"/>
                <a:cs typeface="Helvetica Neue Medium"/>
              </a:rPr>
              <a:t>Standshops» oder </a:t>
            </a:r>
            <a:r>
              <a:rPr lang="de-DE" dirty="0">
                <a:latin typeface="+mn-lt"/>
                <a:cs typeface="Helvetica Neue Medium"/>
              </a:rPr>
              <a:t>«Walkshops» an. </a:t>
            </a:r>
            <a:br>
              <a:rPr lang="de-DE" dirty="0">
                <a:latin typeface="+mn-lt"/>
                <a:cs typeface="Helvetica Neue Medium"/>
              </a:rPr>
            </a:br>
            <a:endParaRPr lang="de-DE" dirty="0">
              <a:latin typeface="+mn-lt"/>
              <a:cs typeface="Helvetica Neue Medium"/>
            </a:endParaRPr>
          </a:p>
          <a:p>
            <a:pPr defTabSz="473796">
              <a:defRPr/>
            </a:pPr>
            <a:r>
              <a:rPr lang="de-DE" dirty="0">
                <a:latin typeface="+mn-lt"/>
                <a:cs typeface="Helvetica Neue Medium"/>
              </a:rPr>
              <a:t>Machen Sie angeleitete Bewegungs-/ Entspannungspausen im Stehen – auch bei digitalen Veranstaltungen möglich und empfehlenswert.</a:t>
            </a:r>
            <a:endParaRPr lang="de-CH" b="0" dirty="0">
              <a:latin typeface="+mn-lt"/>
            </a:endParaRPr>
          </a:p>
          <a:p>
            <a:pPr defTabSz="473796">
              <a:defRPr/>
            </a:pPr>
            <a:endParaRPr lang="de-DE" dirty="0">
              <a:latin typeface="Helvetica Neue Medium"/>
              <a:cs typeface="Helvetica Neue Medium"/>
            </a:endParaRPr>
          </a:p>
          <a:p>
            <a:pPr defTabSz="473796">
              <a:defRPr/>
            </a:pPr>
            <a:endParaRPr lang="de-DE" dirty="0">
              <a:latin typeface="Helvetica Neue Medium"/>
              <a:cs typeface="Helvetica Neue Medium"/>
            </a:endParaRPr>
          </a:p>
          <a:p>
            <a:pPr defTabSz="473796">
              <a:defRPr/>
            </a:pPr>
            <a:endParaRPr lang="de-DE" dirty="0">
              <a:latin typeface="Helvetica Neue Medium"/>
              <a:cs typeface="Helvetica Neue Medium"/>
            </a:endParaRPr>
          </a:p>
        </p:txBody>
      </p:sp>
      <p:sp>
        <p:nvSpPr>
          <p:cNvPr id="4" name="Foliennummernplatzhalter 3"/>
          <p:cNvSpPr>
            <a:spLocks noGrp="1"/>
          </p:cNvSpPr>
          <p:nvPr>
            <p:ph type="sldNum" sz="quarter" idx="5"/>
          </p:nvPr>
        </p:nvSpPr>
        <p:spPr/>
        <p:txBody>
          <a:bodyPr/>
          <a:lstStyle/>
          <a:p>
            <a:fld id="{AD67B835-463C-2448-9ABC-D2597BA8BE5D}" type="slidenum">
              <a:rPr lang="de-DE" smtClean="0"/>
              <a:t>13</a:t>
            </a:fld>
            <a:endParaRPr lang="de-DE"/>
          </a:p>
        </p:txBody>
      </p:sp>
    </p:spTree>
    <p:extLst>
      <p:ext uri="{BB962C8B-B14F-4D97-AF65-F5344CB8AC3E}">
        <p14:creationId xmlns:p14="http://schemas.microsoft.com/office/powerpoint/2010/main" val="1989719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8113" y="766763"/>
            <a:ext cx="6823075" cy="3838575"/>
          </a:xfrm>
        </p:spPr>
      </p:sp>
      <p:sp>
        <p:nvSpPr>
          <p:cNvPr id="3" name="Notizenplatzhalter 2"/>
          <p:cNvSpPr>
            <a:spLocks noGrp="1"/>
          </p:cNvSpPr>
          <p:nvPr>
            <p:ph type="body" idx="1"/>
          </p:nvPr>
        </p:nvSpPr>
        <p:spPr/>
        <p:txBody>
          <a:bodyPr/>
          <a:lstStyle/>
          <a:p>
            <a:pPr defTabSz="473796">
              <a:defRPr/>
            </a:pPr>
            <a:r>
              <a:rPr lang="de-CH" b="1" dirty="0"/>
              <a:t>Rausgehen</a:t>
            </a:r>
          </a:p>
          <a:p>
            <a:pPr defTabSz="473796">
              <a:defRPr/>
            </a:pPr>
            <a:endParaRPr lang="de-CH" dirty="0"/>
          </a:p>
          <a:p>
            <a:pPr defTabSz="473796">
              <a:defRPr/>
            </a:pPr>
            <a:r>
              <a:rPr lang="de-CH" dirty="0"/>
              <a:t>Ob in der Mittagspause, an Veranstaltungen oder in der Freizeit. Gerade nach langem Sitzen ist es besonders wohltuend für Körper und Geist aufzustehen, rauszugehen, die Beine zu vertreten und frische Luft zu tanken! Frische Luft und Bewegung machen müde Geister munter!</a:t>
            </a:r>
          </a:p>
          <a:p>
            <a:pPr defTabSz="473796">
              <a:defRPr/>
            </a:pPr>
            <a:endParaRPr lang="de-CH" dirty="0"/>
          </a:p>
          <a:p>
            <a:pPr defTabSz="473796">
              <a:defRPr/>
            </a:pPr>
            <a:r>
              <a:rPr lang="de-DE" dirty="0">
                <a:latin typeface="Helvetica Neue Medium"/>
                <a:cs typeface="Helvetica Neue Medium"/>
              </a:rPr>
              <a:t>Sorgen Sie für ein gesundheitsförderndes, bewegungsfreundliches Umfeld, schaffen Sie Anreize, damit ihre </a:t>
            </a:r>
            <a:r>
              <a:rPr lang="de-DE" dirty="0" err="1">
                <a:latin typeface="Helvetica Neue Medium"/>
                <a:cs typeface="Helvetica Neue Medium"/>
              </a:rPr>
              <a:t>TeilnehmerInnen</a:t>
            </a:r>
            <a:r>
              <a:rPr lang="de-DE" dirty="0">
                <a:latin typeface="Helvetica Neue Medium"/>
                <a:cs typeface="Helvetica Neue Medium"/>
              </a:rPr>
              <a:t> aufstehen, rausgehen und sich bewegen. Zeigen Sie Möglichkeiten auf und weisen Sie aktiv darauf hin, damit sich die </a:t>
            </a:r>
            <a:r>
              <a:rPr lang="de-DE" dirty="0" err="1">
                <a:latin typeface="Helvetica Neue Medium"/>
                <a:cs typeface="Helvetica Neue Medium"/>
              </a:rPr>
              <a:t>TeilnehmerInnen</a:t>
            </a:r>
            <a:r>
              <a:rPr lang="de-DE" dirty="0">
                <a:latin typeface="Helvetica Neue Medium"/>
                <a:cs typeface="Helvetica Neue Medium"/>
              </a:rPr>
              <a:t> «trauen» diese zu nutzen: Zeichnen Sie z.B. den </a:t>
            </a:r>
            <a:r>
              <a:rPr lang="de-CH" dirty="0"/>
              <a:t>Fussweg zur Bäckerei oder zum Take-</a:t>
            </a:r>
            <a:r>
              <a:rPr lang="de-CH" dirty="0" err="1"/>
              <a:t>away</a:t>
            </a:r>
            <a:r>
              <a:rPr lang="de-CH" dirty="0"/>
              <a:t> auf, oder den Fussweg für einen Spaziergang</a:t>
            </a:r>
            <a:r>
              <a:rPr lang="de-CH" baseline="0" dirty="0"/>
              <a:t> mit Angabe der Gehzeit. </a:t>
            </a:r>
            <a:endParaRPr lang="de-CH" dirty="0"/>
          </a:p>
          <a:p>
            <a:pPr defTabSz="473796">
              <a:defRPr/>
            </a:pPr>
            <a:endParaRPr lang="de-CH" dirty="0"/>
          </a:p>
        </p:txBody>
      </p:sp>
      <p:sp>
        <p:nvSpPr>
          <p:cNvPr id="4" name="Foliennummernplatzhalter 3"/>
          <p:cNvSpPr>
            <a:spLocks noGrp="1"/>
          </p:cNvSpPr>
          <p:nvPr>
            <p:ph type="sldNum" sz="quarter" idx="5"/>
          </p:nvPr>
        </p:nvSpPr>
        <p:spPr/>
        <p:txBody>
          <a:bodyPr/>
          <a:lstStyle/>
          <a:p>
            <a:fld id="{AD67B835-463C-2448-9ABC-D2597BA8BE5D}" type="slidenum">
              <a:rPr lang="de-DE" smtClean="0"/>
              <a:t>14</a:t>
            </a:fld>
            <a:endParaRPr lang="de-DE"/>
          </a:p>
        </p:txBody>
      </p:sp>
    </p:spTree>
    <p:extLst>
      <p:ext uri="{BB962C8B-B14F-4D97-AF65-F5344CB8AC3E}">
        <p14:creationId xmlns:p14="http://schemas.microsoft.com/office/powerpoint/2010/main" val="1662137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8113" y="766763"/>
            <a:ext cx="6823075" cy="3838575"/>
          </a:xfrm>
        </p:spPr>
      </p:sp>
      <p:sp>
        <p:nvSpPr>
          <p:cNvPr id="3" name="Notizenplatzhalter 2"/>
          <p:cNvSpPr>
            <a:spLocks noGrp="1"/>
          </p:cNvSpPr>
          <p:nvPr>
            <p:ph type="body" idx="1"/>
          </p:nvPr>
        </p:nvSpPr>
        <p:spPr/>
        <p:txBody>
          <a:bodyPr/>
          <a:lstStyle/>
          <a:p>
            <a:pPr defTabSz="473796">
              <a:defRPr/>
            </a:pPr>
            <a:r>
              <a:rPr lang="de-DE" b="1" dirty="0"/>
              <a:t>Bewegt zur Veranstaltung und nach Hause gehen</a:t>
            </a:r>
            <a:endParaRPr lang="de-DE" dirty="0"/>
          </a:p>
          <a:p>
            <a:endParaRPr lang="de-CH" dirty="0"/>
          </a:p>
          <a:p>
            <a:r>
              <a:rPr lang="de-CH" dirty="0"/>
              <a:t>Weisen Sie die </a:t>
            </a:r>
            <a:r>
              <a:rPr lang="de-CH" dirty="0" err="1"/>
              <a:t>TeilnehmerInnen</a:t>
            </a:r>
            <a:r>
              <a:rPr lang="de-CH" dirty="0"/>
              <a:t> bereits auf der Einladung darauf hin, den Anfahrts- und Nach-Hause-Weg mit dem Velo (z.B. auch </a:t>
            </a:r>
            <a:r>
              <a:rPr lang="de-CH" dirty="0" err="1"/>
              <a:t>Mietvelo</a:t>
            </a:r>
            <a:r>
              <a:rPr lang="de-CH" dirty="0"/>
              <a:t> wie «</a:t>
            </a:r>
            <a:r>
              <a:rPr lang="de-CH" dirty="0" err="1"/>
              <a:t>PubliBike</a:t>
            </a:r>
            <a:r>
              <a:rPr lang="de-CH" dirty="0"/>
              <a:t>») oder zu Fuss zu gehen. </a:t>
            </a:r>
          </a:p>
          <a:p>
            <a:endParaRPr lang="de-CH" dirty="0"/>
          </a:p>
          <a:p>
            <a:pPr defTabSz="473796">
              <a:defRPr/>
            </a:pPr>
            <a:r>
              <a:rPr lang="de-CH" dirty="0"/>
              <a:t>Bieten Sie sichtbare Anreize für die aktive An- und Abreise wie beispielsweise: Plan mit gekennzeichneten Fuss- und Velowegen, Angaben zu Gehzeiten vom Bahnhof bis zum Veranstaltungsort. </a:t>
            </a:r>
          </a:p>
          <a:p>
            <a:pPr defTabSz="473796">
              <a:defRPr/>
            </a:pPr>
            <a:endParaRPr lang="de-CH" dirty="0"/>
          </a:p>
          <a:p>
            <a:pPr defTabSz="473796">
              <a:defRPr/>
            </a:pPr>
            <a:r>
              <a:rPr lang="de-CH" dirty="0"/>
              <a:t>Wenn möglich: Bereitstellung von ausreichend Veloparkplätzen und nur einer beschränkten Anzahl an kostenpflichtigen Autoparkplätzen, zeitliche Abstimmung mit Fahrplänen, Bereitstellung von Kombi-Tickets zur kostenreduzierten oder -freien Nutzung des öffentlichen Verkehrs, Leihvelos oder E-Bikes, Aufzeigen der vielfältigen gesundheitlichen und ökologischen Vorteile einer aktiven Anreise. </a:t>
            </a:r>
          </a:p>
          <a:p>
            <a:pPr defTabSz="473796">
              <a:defRPr/>
            </a:pPr>
            <a:endParaRPr lang="de-CH" dirty="0"/>
          </a:p>
          <a:p>
            <a:pPr defTabSz="473796">
              <a:defRPr/>
            </a:pPr>
            <a:r>
              <a:rPr lang="de-CH" dirty="0"/>
              <a:t>Bewerben Sie eine aktive Anreise mit attraktiven Aktionen: Wettbewerb, gratis Velo-Check vor Ort etc. </a:t>
            </a:r>
          </a:p>
          <a:p>
            <a:pPr defTabSz="473796">
              <a:defRPr/>
            </a:pPr>
            <a:endParaRPr lang="de-CH" dirty="0"/>
          </a:p>
          <a:p>
            <a:pPr defTabSz="473796">
              <a:defRPr/>
            </a:pPr>
            <a:r>
              <a:rPr lang="de-CH" dirty="0"/>
              <a:t>Darauf achten, dass Sie und die </a:t>
            </a:r>
            <a:r>
              <a:rPr lang="de-CH" dirty="0" err="1"/>
              <a:t>TeilnehmerInnen</a:t>
            </a:r>
            <a:r>
              <a:rPr lang="de-CH" dirty="0"/>
              <a:t> nicht von einer sitzenden Tätigkeit (Veranstaltung/Büro &gt; Heimweg &gt; zu Hause) direkt in die nächste übergehen.</a:t>
            </a:r>
          </a:p>
        </p:txBody>
      </p:sp>
      <p:sp>
        <p:nvSpPr>
          <p:cNvPr id="4" name="Foliennummernplatzhalter 3"/>
          <p:cNvSpPr>
            <a:spLocks noGrp="1"/>
          </p:cNvSpPr>
          <p:nvPr>
            <p:ph type="sldNum" sz="quarter" idx="10"/>
          </p:nvPr>
        </p:nvSpPr>
        <p:spPr/>
        <p:txBody>
          <a:bodyPr/>
          <a:lstStyle/>
          <a:p>
            <a:fld id="{20E4DD9B-E836-104B-B3D3-5A2A3F57C0F1}" type="slidenum">
              <a:rPr lang="de-DE" smtClean="0"/>
              <a:t>15</a:t>
            </a:fld>
            <a:endParaRPr lang="de-DE"/>
          </a:p>
        </p:txBody>
      </p:sp>
    </p:spTree>
    <p:extLst>
      <p:ext uri="{BB962C8B-B14F-4D97-AF65-F5344CB8AC3E}">
        <p14:creationId xmlns:p14="http://schemas.microsoft.com/office/powerpoint/2010/main" val="1555291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8113" y="766763"/>
            <a:ext cx="6823075" cy="3838575"/>
          </a:xfrm>
        </p:spPr>
      </p:sp>
      <p:sp>
        <p:nvSpPr>
          <p:cNvPr id="3" name="Notizenplatzhalter 2"/>
          <p:cNvSpPr>
            <a:spLocks noGrp="1"/>
          </p:cNvSpPr>
          <p:nvPr>
            <p:ph type="body" idx="1"/>
          </p:nvPr>
        </p:nvSpPr>
        <p:spPr/>
        <p:txBody>
          <a:bodyPr/>
          <a:lstStyle/>
          <a:p>
            <a:r>
              <a:rPr lang="de-DE" b="1" dirty="0"/>
              <a:t>Abschalten </a:t>
            </a:r>
          </a:p>
          <a:p>
            <a:endParaRPr lang="de-DE" b="1" dirty="0"/>
          </a:p>
          <a:p>
            <a:r>
              <a:rPr lang="de-DE" dirty="0"/>
              <a:t>Ermuntern Sie Ihre Teilnehmenden oder Mitarbeitenden über Mittag oder am Abend aktive Pausen zu machen, sich aktiv zu erholen, den Kopf zu durchlüften, Gehörtes zu verarbeiten und zwischendurch abzuschalten. Das tut Körper und Geist gut.</a:t>
            </a:r>
          </a:p>
          <a:p>
            <a:endParaRPr lang="de-DE" dirty="0"/>
          </a:p>
          <a:p>
            <a:endParaRPr lang="de-DE" dirty="0"/>
          </a:p>
        </p:txBody>
      </p:sp>
      <p:sp>
        <p:nvSpPr>
          <p:cNvPr id="4" name="Foliennummernplatzhalter 3"/>
          <p:cNvSpPr>
            <a:spLocks noGrp="1"/>
          </p:cNvSpPr>
          <p:nvPr>
            <p:ph type="sldNum" sz="quarter" idx="5"/>
          </p:nvPr>
        </p:nvSpPr>
        <p:spPr/>
        <p:txBody>
          <a:bodyPr/>
          <a:lstStyle/>
          <a:p>
            <a:fld id="{AD67B835-463C-2448-9ABC-D2597BA8BE5D}" type="slidenum">
              <a:rPr lang="de-DE" smtClean="0"/>
              <a:t>16</a:t>
            </a:fld>
            <a:endParaRPr lang="de-DE"/>
          </a:p>
        </p:txBody>
      </p:sp>
    </p:spTree>
    <p:extLst>
      <p:ext uri="{BB962C8B-B14F-4D97-AF65-F5344CB8AC3E}">
        <p14:creationId xmlns:p14="http://schemas.microsoft.com/office/powerpoint/2010/main" val="3073601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8113" y="766763"/>
            <a:ext cx="6823075" cy="3838575"/>
          </a:xfrm>
        </p:spPr>
      </p:sp>
      <p:sp>
        <p:nvSpPr>
          <p:cNvPr id="3" name="Notizenplatzhalter 2"/>
          <p:cNvSpPr>
            <a:spLocks noGrp="1"/>
          </p:cNvSpPr>
          <p:nvPr>
            <p:ph type="body" idx="1"/>
          </p:nvPr>
        </p:nvSpPr>
        <p:spPr/>
        <p:txBody>
          <a:bodyPr/>
          <a:lstStyle/>
          <a:p>
            <a:r>
              <a:rPr lang="de-DE" b="1" dirty="0"/>
              <a:t>Checkliste</a:t>
            </a:r>
          </a:p>
          <a:p>
            <a:endParaRPr lang="de-DE" dirty="0"/>
          </a:p>
          <a:p>
            <a:r>
              <a:rPr lang="de-DE" dirty="0"/>
              <a:t>Kurzer Check für die </a:t>
            </a:r>
            <a:r>
              <a:rPr lang="de-DE" dirty="0" err="1"/>
              <a:t>TeilnehmerInnen</a:t>
            </a:r>
            <a:r>
              <a:rPr lang="de-DE" dirty="0"/>
              <a:t> am Ende der Veranstaltung!</a:t>
            </a:r>
          </a:p>
        </p:txBody>
      </p:sp>
      <p:sp>
        <p:nvSpPr>
          <p:cNvPr id="4" name="Foliennummernplatzhalter 3"/>
          <p:cNvSpPr>
            <a:spLocks noGrp="1"/>
          </p:cNvSpPr>
          <p:nvPr>
            <p:ph type="sldNum" sz="quarter" idx="10"/>
          </p:nvPr>
        </p:nvSpPr>
        <p:spPr/>
        <p:txBody>
          <a:bodyPr/>
          <a:lstStyle/>
          <a:p>
            <a:fld id="{20E4DD9B-E836-104B-B3D3-5A2A3F57C0F1}" type="slidenum">
              <a:rPr lang="de-DE" smtClean="0"/>
              <a:t>17</a:t>
            </a:fld>
            <a:endParaRPr lang="de-DE"/>
          </a:p>
        </p:txBody>
      </p:sp>
    </p:spTree>
    <p:extLst>
      <p:ext uri="{BB962C8B-B14F-4D97-AF65-F5344CB8AC3E}">
        <p14:creationId xmlns:p14="http://schemas.microsoft.com/office/powerpoint/2010/main" val="3986525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8113" y="766763"/>
            <a:ext cx="6823075" cy="3838575"/>
          </a:xfrm>
        </p:spPr>
      </p:sp>
      <p:sp>
        <p:nvSpPr>
          <p:cNvPr id="3" name="Notizenplatzhalter 2"/>
          <p:cNvSpPr>
            <a:spLocks noGrp="1"/>
          </p:cNvSpPr>
          <p:nvPr>
            <p:ph type="body" idx="1"/>
          </p:nvPr>
        </p:nvSpPr>
        <p:spPr/>
        <p:txBody>
          <a:bodyPr/>
          <a:lstStyle/>
          <a:p>
            <a:pPr marL="296123" indent="-296123">
              <a:buFont typeface="Wingdings" panose="05000000000000000000" pitchFamily="2" charset="2"/>
              <a:buChar char="Ø"/>
            </a:pPr>
            <a:endParaRPr lang="de-CH" dirty="0">
              <a:latin typeface="+mn-lt"/>
            </a:endParaRPr>
          </a:p>
          <a:p>
            <a:endParaRPr lang="de-CH" dirty="0">
              <a:latin typeface="+mn-lt"/>
            </a:endParaRPr>
          </a:p>
          <a:p>
            <a:endParaRPr lang="de-DE" dirty="0"/>
          </a:p>
        </p:txBody>
      </p:sp>
      <p:sp>
        <p:nvSpPr>
          <p:cNvPr id="4" name="Foliennummernplatzhalter 3"/>
          <p:cNvSpPr>
            <a:spLocks noGrp="1"/>
          </p:cNvSpPr>
          <p:nvPr>
            <p:ph type="sldNum" sz="quarter" idx="10"/>
          </p:nvPr>
        </p:nvSpPr>
        <p:spPr/>
        <p:txBody>
          <a:bodyPr/>
          <a:lstStyle/>
          <a:p>
            <a:fld id="{20E4DD9B-E836-104B-B3D3-5A2A3F57C0F1}" type="slidenum">
              <a:rPr lang="de-DE" smtClean="0"/>
              <a:t>18</a:t>
            </a:fld>
            <a:endParaRPr lang="de-DE"/>
          </a:p>
        </p:txBody>
      </p:sp>
    </p:spTree>
    <p:extLst>
      <p:ext uri="{BB962C8B-B14F-4D97-AF65-F5344CB8AC3E}">
        <p14:creationId xmlns:p14="http://schemas.microsoft.com/office/powerpoint/2010/main" val="1153167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AD67B835-463C-2448-9ABC-D2597BA8BE5D}" type="slidenum">
              <a:rPr lang="de-DE" smtClean="0"/>
              <a:t>19</a:t>
            </a:fld>
            <a:endParaRPr lang="de-DE"/>
          </a:p>
        </p:txBody>
      </p:sp>
    </p:spTree>
    <p:extLst>
      <p:ext uri="{BB962C8B-B14F-4D97-AF65-F5344CB8AC3E}">
        <p14:creationId xmlns:p14="http://schemas.microsoft.com/office/powerpoint/2010/main" val="4062514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8113" y="766763"/>
            <a:ext cx="6823075" cy="3838575"/>
          </a:xfrm>
        </p:spPr>
      </p:sp>
      <p:sp>
        <p:nvSpPr>
          <p:cNvPr id="3" name="Notizenplatzhalter 2"/>
          <p:cNvSpPr>
            <a:spLocks noGrp="1"/>
          </p:cNvSpPr>
          <p:nvPr>
            <p:ph type="body" idx="1"/>
          </p:nvPr>
        </p:nvSpPr>
        <p:spPr/>
        <p:txBody>
          <a:bodyPr/>
          <a:lstStyle/>
          <a:p>
            <a:pPr defTabSz="473796">
              <a:defRPr/>
            </a:pPr>
            <a:r>
              <a:rPr lang="de-CH" b="1" dirty="0"/>
              <a:t>Aufstehen an Sitzungen / Meetings und Veranstaltungen</a:t>
            </a:r>
            <a:br>
              <a:rPr lang="de-CH" b="0" dirty="0"/>
            </a:br>
            <a:endParaRPr lang="de-CH" b="0" dirty="0"/>
          </a:p>
          <a:p>
            <a:pPr defTabSz="473796">
              <a:defRPr/>
            </a:pPr>
            <a:r>
              <a:rPr lang="de-CH" b="0" dirty="0"/>
              <a:t>Achten Sie während der Sitzung oder der Veranstaltung – ob digital oder vor Ort – auf genügend Bewegungspausen und Möglichkeiten um regelmässig aufzustehen. Weisen Sie Ihre </a:t>
            </a:r>
            <a:r>
              <a:rPr lang="de-CH" b="0" dirty="0" err="1"/>
              <a:t>ZuhörerInnen</a:t>
            </a:r>
            <a:r>
              <a:rPr lang="de-CH" b="0" dirty="0"/>
              <a:t> aktiv darauf hin, sitzende Phasen regelmässig zu unterbrechen und aufzustehen.</a:t>
            </a:r>
            <a:endParaRPr lang="de-DE" dirty="0">
              <a:latin typeface="Arial"/>
              <a:cs typeface="Arial"/>
            </a:endParaRPr>
          </a:p>
          <a:p>
            <a:endParaRPr lang="de-DE" i="0" dirty="0"/>
          </a:p>
          <a:p>
            <a:r>
              <a:rPr lang="de-DE" i="1" dirty="0">
                <a:latin typeface="Arial"/>
                <a:cs typeface="Arial"/>
              </a:rPr>
              <a:t>Ein Beispiel:</a:t>
            </a:r>
          </a:p>
          <a:p>
            <a:r>
              <a:rPr lang="de-DE" i="1" dirty="0">
                <a:latin typeface="Arial"/>
                <a:cs typeface="Arial"/>
              </a:rPr>
              <a:t>«Sehr geehrte Damen und Herren, </a:t>
            </a:r>
          </a:p>
          <a:p>
            <a:r>
              <a:rPr lang="de-DE" i="1" dirty="0">
                <a:latin typeface="Arial"/>
                <a:cs typeface="Arial"/>
              </a:rPr>
              <a:t>wir möchten Sie dazu auffordern aufzustehen! Um sich und Ihrer Gesundheit etwas Gutes zu tun, möchten wir Sie dazu ermuntern, während den nächsten </a:t>
            </a:r>
            <a:r>
              <a:rPr lang="de-DE" i="1" dirty="0" err="1">
                <a:latin typeface="Arial"/>
                <a:cs typeface="Arial"/>
              </a:rPr>
              <a:t>xy</a:t>
            </a:r>
            <a:r>
              <a:rPr lang="de-DE" i="1" dirty="0">
                <a:latin typeface="Arial"/>
                <a:cs typeface="Arial"/>
              </a:rPr>
              <a:t> Minuten des Vortrags stehen zu bleiben. Wir stellen Ihnen hierfür feste Schreibunterlagen / Stehtische zur Verfügung, so dass Sie sich trotzdem Notizen machen können. Selbstverständlich können Sie sich auch wieder hinsetzen, während der gesamten Vortragszeit sitzen bleiben </a:t>
            </a:r>
            <a:r>
              <a:rPr lang="de-DE" b="0" i="1" dirty="0">
                <a:latin typeface="Arial"/>
                <a:cs typeface="Arial"/>
              </a:rPr>
              <a:t>oder zwischendurch aufstehen.»</a:t>
            </a:r>
            <a:endParaRPr lang="de-DE" b="0" i="1" dirty="0"/>
          </a:p>
          <a:p>
            <a:endParaRPr lang="de-DE" i="0" dirty="0"/>
          </a:p>
          <a:p>
            <a:endParaRPr lang="de-DE" i="0" dirty="0"/>
          </a:p>
          <a:p>
            <a:endParaRPr lang="de-DE" i="0" dirty="0"/>
          </a:p>
        </p:txBody>
      </p:sp>
      <p:sp>
        <p:nvSpPr>
          <p:cNvPr id="4" name="Foliennummernplatzhalter 3"/>
          <p:cNvSpPr>
            <a:spLocks noGrp="1"/>
          </p:cNvSpPr>
          <p:nvPr>
            <p:ph type="sldNum" sz="quarter" idx="10"/>
          </p:nvPr>
        </p:nvSpPr>
        <p:spPr/>
        <p:txBody>
          <a:bodyPr/>
          <a:lstStyle/>
          <a:p>
            <a:fld id="{AD67B835-463C-2448-9ABC-D2597BA8BE5D}" type="slidenum">
              <a:rPr lang="de-DE" smtClean="0"/>
              <a:t>2</a:t>
            </a:fld>
            <a:endParaRPr lang="de-DE"/>
          </a:p>
        </p:txBody>
      </p:sp>
    </p:spTree>
    <p:extLst>
      <p:ext uri="{BB962C8B-B14F-4D97-AF65-F5344CB8AC3E}">
        <p14:creationId xmlns:p14="http://schemas.microsoft.com/office/powerpoint/2010/main" val="1696672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8113" y="766763"/>
            <a:ext cx="6823075" cy="3838575"/>
          </a:xfrm>
        </p:spPr>
      </p:sp>
      <p:sp>
        <p:nvSpPr>
          <p:cNvPr id="3" name="Notizenplatzhalter 2"/>
          <p:cNvSpPr>
            <a:spLocks noGrp="1"/>
          </p:cNvSpPr>
          <p:nvPr>
            <p:ph type="body" idx="1"/>
          </p:nvPr>
        </p:nvSpPr>
        <p:spPr/>
        <p:txBody>
          <a:bodyPr/>
          <a:lstStyle/>
          <a:p>
            <a:pPr defTabSz="473796">
              <a:defRPr/>
            </a:pPr>
            <a:r>
              <a:rPr lang="de-CH" sz="1200" b="1" dirty="0">
                <a:latin typeface="+mn-lt"/>
              </a:rPr>
              <a:t>Aufstehen an Sitzungen / Meetings und Veranstaltungen</a:t>
            </a:r>
            <a:br>
              <a:rPr lang="de-CH" sz="1200" b="0" dirty="0">
                <a:latin typeface="+mn-lt"/>
              </a:rPr>
            </a:br>
            <a:endParaRPr lang="de-CH" sz="1200" b="0" dirty="0">
              <a:latin typeface="+mn-lt"/>
            </a:endParaRPr>
          </a:p>
          <a:p>
            <a:pPr defTabSz="473796">
              <a:defRPr/>
            </a:pPr>
            <a:r>
              <a:rPr lang="de-DE" sz="1200" dirty="0">
                <a:latin typeface="+mn-lt"/>
                <a:cs typeface="Arial"/>
              </a:rPr>
              <a:t>Es konnte gezeigt werden, dass eine aktive Aufforderung der </a:t>
            </a:r>
            <a:r>
              <a:rPr lang="de-DE" sz="1200" dirty="0" err="1">
                <a:latin typeface="+mn-lt"/>
                <a:cs typeface="Arial"/>
              </a:rPr>
              <a:t>ZuhörerInnen</a:t>
            </a:r>
            <a:r>
              <a:rPr lang="de-DE" sz="1200" dirty="0">
                <a:latin typeface="+mn-lt"/>
                <a:cs typeface="Arial"/>
              </a:rPr>
              <a:t> während Tagungen und Präsentationen stehen zu bleiben – mit der damit verbundenen Botschaft, dass sich dies positiv auf ihre Gesundheit auswirkt – dazu geführt hat, dass mehr Personen stehen bleiben oder während der Veranstaltung aufstehen.</a:t>
            </a:r>
            <a:r>
              <a:rPr lang="de-DE" sz="1200" i="1" dirty="0">
                <a:latin typeface="+mn-lt"/>
                <a:cs typeface="Arial"/>
              </a:rPr>
              <a:t> </a:t>
            </a:r>
          </a:p>
          <a:p>
            <a:pPr defTabSz="473796">
              <a:defRPr/>
            </a:pPr>
            <a:endParaRPr lang="de-DE" sz="1200" i="1" dirty="0">
              <a:latin typeface="+mn-lt"/>
              <a:cs typeface="Arial"/>
            </a:endParaRPr>
          </a:p>
          <a:p>
            <a:pPr defTabSz="473796">
              <a:defRPr/>
            </a:pPr>
            <a:r>
              <a:rPr lang="de-DE" sz="1200" i="1" dirty="0">
                <a:latin typeface="+mn-lt"/>
                <a:cs typeface="Arial"/>
              </a:rPr>
              <a:t>Quelle: Lang, J. J., McNeil, J., Tremblay, M. S., &amp; Saunders, T. J. (2015). </a:t>
            </a:r>
            <a:r>
              <a:rPr lang="de-DE" sz="1200" i="1" dirty="0" err="1">
                <a:latin typeface="+mn-lt"/>
                <a:cs typeface="Arial"/>
              </a:rPr>
              <a:t>Sit</a:t>
            </a:r>
            <a:r>
              <a:rPr lang="de-DE" sz="1200" i="1" dirty="0">
                <a:latin typeface="+mn-lt"/>
                <a:cs typeface="Arial"/>
              </a:rPr>
              <a:t> </a:t>
            </a:r>
            <a:r>
              <a:rPr lang="de-DE" sz="1200" i="1" dirty="0" err="1">
                <a:latin typeface="+mn-lt"/>
                <a:cs typeface="Arial"/>
              </a:rPr>
              <a:t>less</a:t>
            </a:r>
            <a:r>
              <a:rPr lang="de-DE" sz="1200" i="1" dirty="0">
                <a:latin typeface="+mn-lt"/>
                <a:cs typeface="Arial"/>
              </a:rPr>
              <a:t>, stand </a:t>
            </a:r>
            <a:r>
              <a:rPr lang="de-DE" sz="1200" i="1" dirty="0" err="1">
                <a:latin typeface="+mn-lt"/>
                <a:cs typeface="Arial"/>
              </a:rPr>
              <a:t>more</a:t>
            </a:r>
            <a:r>
              <a:rPr lang="de-DE" sz="1200" i="1" dirty="0">
                <a:latin typeface="+mn-lt"/>
                <a:cs typeface="Arial"/>
              </a:rPr>
              <a:t>: A </a:t>
            </a:r>
            <a:r>
              <a:rPr lang="de-DE" sz="1200" i="1" dirty="0" err="1">
                <a:latin typeface="+mn-lt"/>
                <a:cs typeface="Arial"/>
              </a:rPr>
              <a:t>randomized</a:t>
            </a:r>
            <a:r>
              <a:rPr lang="de-DE" sz="1200" i="1" dirty="0">
                <a:latin typeface="+mn-lt"/>
                <a:cs typeface="Arial"/>
              </a:rPr>
              <a:t> </a:t>
            </a:r>
            <a:r>
              <a:rPr lang="de-DE" sz="1200" i="1" dirty="0" err="1">
                <a:latin typeface="+mn-lt"/>
                <a:cs typeface="Arial"/>
              </a:rPr>
              <a:t>point-of-decision</a:t>
            </a:r>
            <a:r>
              <a:rPr lang="de-DE" sz="1200" i="1" dirty="0">
                <a:latin typeface="+mn-lt"/>
                <a:cs typeface="Arial"/>
              </a:rPr>
              <a:t> prompt </a:t>
            </a:r>
            <a:r>
              <a:rPr lang="de-DE" sz="1200" i="1" dirty="0" err="1">
                <a:latin typeface="+mn-lt"/>
                <a:cs typeface="Arial"/>
              </a:rPr>
              <a:t>intervention</a:t>
            </a:r>
            <a:r>
              <a:rPr lang="de-DE" sz="1200" i="1" dirty="0">
                <a:latin typeface="+mn-lt"/>
                <a:cs typeface="Arial"/>
              </a:rPr>
              <a:t> </a:t>
            </a:r>
            <a:r>
              <a:rPr lang="de-DE" sz="1200" i="1" dirty="0" err="1">
                <a:latin typeface="+mn-lt"/>
                <a:cs typeface="Arial"/>
              </a:rPr>
              <a:t>to</a:t>
            </a:r>
            <a:r>
              <a:rPr lang="de-DE" sz="1200" i="1" dirty="0">
                <a:latin typeface="+mn-lt"/>
                <a:cs typeface="Arial"/>
              </a:rPr>
              <a:t> </a:t>
            </a:r>
            <a:r>
              <a:rPr lang="de-DE" sz="1200" i="1" dirty="0" err="1">
                <a:latin typeface="+mn-lt"/>
                <a:cs typeface="Arial"/>
              </a:rPr>
              <a:t>reduce</a:t>
            </a:r>
            <a:r>
              <a:rPr lang="de-DE" sz="1200" i="1" dirty="0">
                <a:latin typeface="+mn-lt"/>
                <a:cs typeface="Arial"/>
              </a:rPr>
              <a:t> </a:t>
            </a:r>
            <a:r>
              <a:rPr lang="de-DE" sz="1200" i="1" dirty="0" err="1">
                <a:latin typeface="+mn-lt"/>
                <a:cs typeface="Arial"/>
              </a:rPr>
              <a:t>sedentary</a:t>
            </a:r>
            <a:r>
              <a:rPr lang="de-DE" sz="1200" i="1" dirty="0">
                <a:latin typeface="+mn-lt"/>
                <a:cs typeface="Arial"/>
              </a:rPr>
              <a:t> time. </a:t>
            </a:r>
            <a:r>
              <a:rPr lang="de-DE" sz="1200" i="1" dirty="0" err="1">
                <a:latin typeface="+mn-lt"/>
                <a:cs typeface="Arial"/>
              </a:rPr>
              <a:t>Preventive</a:t>
            </a:r>
            <a:r>
              <a:rPr lang="de-DE" sz="1200" i="1" dirty="0">
                <a:latin typeface="+mn-lt"/>
                <a:cs typeface="Arial"/>
              </a:rPr>
              <a:t> </a:t>
            </a:r>
            <a:r>
              <a:rPr lang="de-DE" sz="1200" i="1" dirty="0" err="1">
                <a:latin typeface="+mn-lt"/>
                <a:cs typeface="Arial"/>
              </a:rPr>
              <a:t>Medicine</a:t>
            </a:r>
            <a:r>
              <a:rPr lang="de-DE" sz="1200" i="1" dirty="0">
                <a:latin typeface="+mn-lt"/>
                <a:cs typeface="Arial"/>
              </a:rPr>
              <a:t>.</a:t>
            </a:r>
          </a:p>
          <a:p>
            <a:endParaRPr lang="de-DE" i="0" dirty="0"/>
          </a:p>
        </p:txBody>
      </p:sp>
      <p:sp>
        <p:nvSpPr>
          <p:cNvPr id="4" name="Foliennummernplatzhalter 3"/>
          <p:cNvSpPr>
            <a:spLocks noGrp="1"/>
          </p:cNvSpPr>
          <p:nvPr>
            <p:ph type="sldNum" sz="quarter" idx="10"/>
          </p:nvPr>
        </p:nvSpPr>
        <p:spPr/>
        <p:txBody>
          <a:bodyPr/>
          <a:lstStyle/>
          <a:p>
            <a:fld id="{AD67B835-463C-2448-9ABC-D2597BA8BE5D}" type="slidenum">
              <a:rPr lang="de-DE" smtClean="0"/>
              <a:t>3</a:t>
            </a:fld>
            <a:endParaRPr lang="de-DE"/>
          </a:p>
        </p:txBody>
      </p:sp>
    </p:spTree>
    <p:extLst>
      <p:ext uri="{BB962C8B-B14F-4D97-AF65-F5344CB8AC3E}">
        <p14:creationId xmlns:p14="http://schemas.microsoft.com/office/powerpoint/2010/main" val="2893193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8113" y="766763"/>
            <a:ext cx="6823075" cy="3838575"/>
          </a:xfrm>
        </p:spPr>
      </p:sp>
      <p:sp>
        <p:nvSpPr>
          <p:cNvPr id="3" name="Notizenplatzhalter 2"/>
          <p:cNvSpPr>
            <a:spLocks noGrp="1"/>
          </p:cNvSpPr>
          <p:nvPr>
            <p:ph type="body" idx="1"/>
          </p:nvPr>
        </p:nvSpPr>
        <p:spPr/>
        <p:txBody>
          <a:bodyPr/>
          <a:lstStyle/>
          <a:p>
            <a:r>
              <a:rPr lang="de-DE" b="1" dirty="0"/>
              <a:t>Hintergrund</a:t>
            </a:r>
            <a:endParaRPr lang="de-DE" dirty="0"/>
          </a:p>
          <a:p>
            <a:endParaRPr lang="de-DE" dirty="0"/>
          </a:p>
          <a:p>
            <a:r>
              <a:rPr lang="de-CH" dirty="0"/>
              <a:t>Keine Zeit für Sport? Bewegung lässt sich einfach in den Alltag einbauen: Wege zur Arbeit, zum Einkaufen, zu privaten Terminen etc. nutzen und zu Fuss, mit dem Velo, dem Skateboard oder </a:t>
            </a:r>
            <a:r>
              <a:rPr lang="de-CH" dirty="0" err="1"/>
              <a:t>Trotinett</a:t>
            </a:r>
            <a:r>
              <a:rPr lang="de-CH" dirty="0"/>
              <a:t> gehen.</a:t>
            </a:r>
          </a:p>
          <a:p>
            <a:endParaRPr lang="de-CH" dirty="0"/>
          </a:p>
          <a:p>
            <a:pPr defTabSz="473796">
              <a:defRPr/>
            </a:pPr>
            <a:r>
              <a:rPr lang="de-DE" dirty="0"/>
              <a:t>Entscheidend ist, während des ganzen Tages immer wieder aufzustehen und langandauerndes Sitzen häufig zu unterbrechen: Unterwegs, bei der Arbeit, in der Schule, der Freizeit und zu Hause. Mit geringem Aufwand lässt sich so viel bewirken und die Gesundheit fördern!</a:t>
            </a:r>
            <a:endParaRPr lang="de-CH" dirty="0"/>
          </a:p>
          <a:p>
            <a:pPr defTabSz="473796">
              <a:defRPr/>
            </a:pPr>
            <a:endParaRPr lang="de-CH" dirty="0"/>
          </a:p>
          <a:p>
            <a:pPr defTabSz="473796">
              <a:defRPr/>
            </a:pPr>
            <a:r>
              <a:rPr lang="de-CH" dirty="0"/>
              <a:t>Aufstehen ist leicht gemacht, hat eine grosse Wirkung und kann einfach in den Tagesablauf integriert werden.</a:t>
            </a:r>
          </a:p>
          <a:p>
            <a:endParaRPr lang="de-CH" dirty="0"/>
          </a:p>
          <a:p>
            <a:r>
              <a:rPr lang="de-CH" dirty="0"/>
              <a:t>Die Schweizer Bevölkerung sitzt durchschnittlich 5,5 Stunden pro Tag. Die Erwerbstätigen sitzen dabei mit 5,8 Stunden länger als die nicht Erwerbtätigen (4,9 Stunden). Über 18,6 Prozent der Schweizer Bevölkerung sitzen pro Tag sogar länger als 8,5 Stunden und manche verbringen sogar bis zu 15 Stunden pro Tag sitzend oder ruhend.</a:t>
            </a:r>
          </a:p>
          <a:p>
            <a:endParaRPr lang="de-DE" dirty="0"/>
          </a:p>
        </p:txBody>
      </p:sp>
      <p:sp>
        <p:nvSpPr>
          <p:cNvPr id="4" name="Foliennummernplatzhalter 3"/>
          <p:cNvSpPr>
            <a:spLocks noGrp="1"/>
          </p:cNvSpPr>
          <p:nvPr>
            <p:ph type="sldNum" sz="quarter" idx="10"/>
          </p:nvPr>
        </p:nvSpPr>
        <p:spPr/>
        <p:txBody>
          <a:bodyPr/>
          <a:lstStyle/>
          <a:p>
            <a:fld id="{20E4DD9B-E836-104B-B3D3-5A2A3F57C0F1}" type="slidenum">
              <a:rPr lang="de-DE" smtClean="0"/>
              <a:t>4</a:t>
            </a:fld>
            <a:endParaRPr lang="de-DE"/>
          </a:p>
        </p:txBody>
      </p:sp>
    </p:spTree>
    <p:extLst>
      <p:ext uri="{BB962C8B-B14F-4D97-AF65-F5344CB8AC3E}">
        <p14:creationId xmlns:p14="http://schemas.microsoft.com/office/powerpoint/2010/main" val="1555291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8113" y="766763"/>
            <a:ext cx="6823075" cy="3838575"/>
          </a:xfrm>
        </p:spPr>
      </p:sp>
      <p:sp>
        <p:nvSpPr>
          <p:cNvPr id="3" name="Notizenplatzhalter 2"/>
          <p:cNvSpPr>
            <a:spLocks noGrp="1"/>
          </p:cNvSpPr>
          <p:nvPr>
            <p:ph type="body" idx="1"/>
          </p:nvPr>
        </p:nvSpPr>
        <p:spPr/>
        <p:txBody>
          <a:bodyPr/>
          <a:lstStyle/>
          <a:p>
            <a:pPr defTabSz="473796">
              <a:defRPr/>
            </a:pPr>
            <a:r>
              <a:rPr lang="de-CH" b="1" dirty="0"/>
              <a:t>Sitzen unterbrechen</a:t>
            </a:r>
          </a:p>
          <a:p>
            <a:pPr defTabSz="473796">
              <a:defRPr/>
            </a:pPr>
            <a:endParaRPr lang="de-CH" dirty="0"/>
          </a:p>
          <a:p>
            <a:pPr defTabSz="473796">
              <a:defRPr/>
            </a:pPr>
            <a:r>
              <a:rPr lang="de-CH" dirty="0"/>
              <a:t>Aufstehen und </a:t>
            </a:r>
            <a:r>
              <a:rPr lang="de-CH" dirty="0">
                <a:latin typeface="Helvetica Neue Medium"/>
                <a:cs typeface="Helvetica Neue Medium"/>
              </a:rPr>
              <a:t>langandauerndes Sitzen regelmässig zu unterbrechen, </a:t>
            </a:r>
            <a:r>
              <a:rPr lang="de-CH" dirty="0">
                <a:latin typeface="Helvetica Light" panose="020B0403020202020204" pitchFamily="34" charset="0"/>
                <a:cs typeface="Arial" panose="020B0604020202020204" pitchFamily="34" charset="0"/>
              </a:rPr>
              <a:t>fördert nicht nur die Gesundheit, sondern auch die Konzentration und die Aufmerksamkeit.</a:t>
            </a:r>
          </a:p>
          <a:p>
            <a:pPr defTabSz="473796">
              <a:defRPr/>
            </a:pPr>
            <a:endParaRPr lang="de-CH" dirty="0">
              <a:latin typeface="Helvetica Light" panose="020B0403020202020204" pitchFamily="34" charset="0"/>
              <a:cs typeface="Arial" panose="020B0604020202020204" pitchFamily="34" charset="0"/>
            </a:endParaRPr>
          </a:p>
          <a:p>
            <a:pPr defTabSz="473796">
              <a:defRPr/>
            </a:pPr>
            <a:r>
              <a:rPr lang="de-CH" dirty="0">
                <a:latin typeface="Helvetica Neue Medium"/>
                <a:cs typeface="Helvetica Neue Medium"/>
              </a:rPr>
              <a:t>Tricks: </a:t>
            </a:r>
            <a:r>
              <a:rPr lang="de-CH" dirty="0"/>
              <a:t>Drucker, Papierkorb und Telefon ausser Reichweite platzieren; klingelt das Telefon &gt;&gt; aufstehen und im Stehen telefonieren!</a:t>
            </a:r>
          </a:p>
          <a:p>
            <a:pPr defTabSz="473796">
              <a:defRPr/>
            </a:pPr>
            <a:endParaRPr lang="de-CH" dirty="0">
              <a:latin typeface="Helvetica Neue Medium"/>
              <a:cs typeface="Helvetica Neue Medium"/>
            </a:endParaRPr>
          </a:p>
        </p:txBody>
      </p:sp>
      <p:sp>
        <p:nvSpPr>
          <p:cNvPr id="4" name="Foliennummernplatzhalter 3"/>
          <p:cNvSpPr>
            <a:spLocks noGrp="1"/>
          </p:cNvSpPr>
          <p:nvPr>
            <p:ph type="sldNum" sz="quarter" idx="5"/>
          </p:nvPr>
        </p:nvSpPr>
        <p:spPr/>
        <p:txBody>
          <a:bodyPr/>
          <a:lstStyle/>
          <a:p>
            <a:fld id="{AD67B835-463C-2448-9ABC-D2597BA8BE5D}" type="slidenum">
              <a:rPr lang="de-DE" smtClean="0"/>
              <a:t>5</a:t>
            </a:fld>
            <a:endParaRPr lang="de-DE"/>
          </a:p>
        </p:txBody>
      </p:sp>
    </p:spTree>
    <p:extLst>
      <p:ext uri="{BB962C8B-B14F-4D97-AF65-F5344CB8AC3E}">
        <p14:creationId xmlns:p14="http://schemas.microsoft.com/office/powerpoint/2010/main" val="2590078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8113" y="766763"/>
            <a:ext cx="6823075" cy="3838575"/>
          </a:xfrm>
        </p:spPr>
      </p:sp>
      <p:sp>
        <p:nvSpPr>
          <p:cNvPr id="3" name="Notizenplatzhalter 2"/>
          <p:cNvSpPr>
            <a:spLocks noGrp="1"/>
          </p:cNvSpPr>
          <p:nvPr>
            <p:ph type="body" idx="1"/>
          </p:nvPr>
        </p:nvSpPr>
        <p:spPr/>
        <p:txBody>
          <a:bodyPr/>
          <a:lstStyle/>
          <a:p>
            <a:r>
              <a:rPr lang="de-CH" b="1" dirty="0"/>
              <a:t>Pausen fördern die Konzentration</a:t>
            </a:r>
          </a:p>
          <a:p>
            <a:endParaRPr lang="de-CH" dirty="0"/>
          </a:p>
          <a:p>
            <a:pPr defTabSz="473796">
              <a:defRPr/>
            </a:pPr>
            <a:r>
              <a:rPr lang="de-CH" dirty="0"/>
              <a:t>Tipp: Diese Folie als Ankündigung für die Pause in die Präsentation einfügen und zum Aufstehen und Bewegen auffordern. </a:t>
            </a:r>
          </a:p>
          <a:p>
            <a:endParaRPr lang="de-CH" dirty="0"/>
          </a:p>
          <a:p>
            <a:r>
              <a:rPr lang="de-CH" dirty="0"/>
              <a:t>Am Arbeitsplatz Sitzen regelmässig unterbrechen und bewegte oder stehende Pausen einlegen und Besprechungen im Stehen oder Gehen führen. </a:t>
            </a:r>
          </a:p>
          <a:p>
            <a:endParaRPr lang="de-CH" dirty="0"/>
          </a:p>
          <a:p>
            <a:r>
              <a:rPr lang="de-CH" dirty="0"/>
              <a:t>Während Online-Meetings die </a:t>
            </a:r>
            <a:r>
              <a:rPr lang="de-CH" dirty="0" err="1"/>
              <a:t>TeilnehmerInnen</a:t>
            </a:r>
            <a:r>
              <a:rPr lang="de-CH" dirty="0"/>
              <a:t> aktiv dazu auffordern zwischendurch aufzustehen und sich in der Pause zu bewegen und z.B. ein Glas Wasser zu holen. </a:t>
            </a:r>
          </a:p>
          <a:p>
            <a:endParaRPr lang="de-CH" dirty="0"/>
          </a:p>
          <a:p>
            <a:r>
              <a:rPr lang="de-CH" i="1" dirty="0"/>
              <a:t>Beispiel</a:t>
            </a:r>
            <a:r>
              <a:rPr lang="de-CH" i="1" baseline="0" dirty="0"/>
              <a:t> für eine angeleitete bewegte Pause:  </a:t>
            </a:r>
          </a:p>
          <a:p>
            <a:r>
              <a:rPr lang="de-CH" i="1" baseline="0" dirty="0"/>
              <a:t>Suva Flow Vielsitzende: </a:t>
            </a:r>
            <a:r>
              <a:rPr lang="de-CH" dirty="0">
                <a:hlinkClick r:id="rId3"/>
              </a:rPr>
              <a:t>Flow Vielsitzer und Warm-up (suva.ch)</a:t>
            </a:r>
            <a:r>
              <a:rPr lang="de-CH" dirty="0"/>
              <a:t> (D, F, I verfügbar, https://www.suva.ch/fr-CH/material/Filme/flow-vielsitzer-und-warm-up)</a:t>
            </a:r>
          </a:p>
          <a:p>
            <a:endParaRPr lang="de-DE" i="1" dirty="0"/>
          </a:p>
        </p:txBody>
      </p:sp>
      <p:sp>
        <p:nvSpPr>
          <p:cNvPr id="4" name="Foliennummernplatzhalter 3"/>
          <p:cNvSpPr>
            <a:spLocks noGrp="1"/>
          </p:cNvSpPr>
          <p:nvPr>
            <p:ph type="sldNum" sz="quarter" idx="5"/>
          </p:nvPr>
        </p:nvSpPr>
        <p:spPr/>
        <p:txBody>
          <a:bodyPr/>
          <a:lstStyle/>
          <a:p>
            <a:fld id="{AD67B835-463C-2448-9ABC-D2597BA8BE5D}" type="slidenum">
              <a:rPr lang="de-DE" smtClean="0"/>
              <a:t>6</a:t>
            </a:fld>
            <a:endParaRPr lang="de-DE"/>
          </a:p>
        </p:txBody>
      </p:sp>
    </p:spTree>
    <p:extLst>
      <p:ext uri="{BB962C8B-B14F-4D97-AF65-F5344CB8AC3E}">
        <p14:creationId xmlns:p14="http://schemas.microsoft.com/office/powerpoint/2010/main" val="1169124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8113" y="766763"/>
            <a:ext cx="6823075" cy="3838575"/>
          </a:xfrm>
        </p:spPr>
      </p:sp>
      <p:sp>
        <p:nvSpPr>
          <p:cNvPr id="3" name="Notizenplatzhalter 2"/>
          <p:cNvSpPr>
            <a:spLocks noGrp="1"/>
          </p:cNvSpPr>
          <p:nvPr>
            <p:ph type="body" idx="1"/>
          </p:nvPr>
        </p:nvSpPr>
        <p:spPr/>
        <p:txBody>
          <a:bodyPr/>
          <a:lstStyle/>
          <a:p>
            <a:r>
              <a:rPr lang="de-CH" b="1" dirty="0"/>
              <a:t>Stehend zuhören</a:t>
            </a:r>
          </a:p>
          <a:p>
            <a:endParaRPr lang="de-CH" dirty="0"/>
          </a:p>
          <a:p>
            <a:r>
              <a:rPr lang="de-CH" dirty="0"/>
              <a:t>Sitzposition verändern oder abwechselnd im Sitzen und im Stehen arbeiten bzw. an Online-Sitzungen teilnehmen.</a:t>
            </a:r>
          </a:p>
          <a:p>
            <a:pPr defTabSz="473796">
              <a:defRPr/>
            </a:pPr>
            <a:br>
              <a:rPr lang="de-CH" dirty="0"/>
            </a:br>
            <a:r>
              <a:rPr lang="de-CH" dirty="0"/>
              <a:t>Einseitige Körperhaltungen und Fehlbelastungen vermeiden: gute Ergonomie und Unterstützung zur optimalen Arbeitsplatzgestaltung (z.B. verstellbarer Bürotisch und Stuhl) beim Arbeitgeber einfordern oder im Home-Office eine erhöhte Arbeitsfläche suchen, um zwischendurch im Stehen zu arbeiten. Zum Beispiel ein Regal, das Bügelbrett oder ein Stapel Bücher den man auf ein Regal oder Ähnliches legt. Hierbei darauf achten, dass die Unterarme auf der Arbeitsfläche aufliegen und der Bildschirm korrekt ausgerichtet ist. </a:t>
            </a:r>
          </a:p>
          <a:p>
            <a:pPr defTabSz="473796">
              <a:defRPr/>
            </a:pPr>
            <a:endParaRPr lang="de-CH" dirty="0"/>
          </a:p>
          <a:p>
            <a:r>
              <a:rPr lang="de-CH" dirty="0"/>
              <a:t>Hilfe, Tipps und Tricks für das Homeoffice:</a:t>
            </a:r>
          </a:p>
          <a:p>
            <a:r>
              <a:rPr lang="de-CH" dirty="0"/>
              <a:t>https://www.seco.admin.ch/dam/seco/de/dokumente/Publikationen_Dienstleistungen/Publikationen_Formulare/Arbeit/Arbeitsbedingungen/merkblaetter_checklisten/merkblatt_homeoffice_covid19.pdf.download.pdf/Guide_survie_pour_home_office_covid_de.pdf </a:t>
            </a:r>
          </a:p>
          <a:p>
            <a:endParaRPr lang="de-DE" dirty="0"/>
          </a:p>
        </p:txBody>
      </p:sp>
      <p:sp>
        <p:nvSpPr>
          <p:cNvPr id="4" name="Foliennummernplatzhalter 3"/>
          <p:cNvSpPr>
            <a:spLocks noGrp="1"/>
          </p:cNvSpPr>
          <p:nvPr>
            <p:ph type="sldNum" sz="quarter" idx="5"/>
          </p:nvPr>
        </p:nvSpPr>
        <p:spPr/>
        <p:txBody>
          <a:bodyPr/>
          <a:lstStyle/>
          <a:p>
            <a:fld id="{AD67B835-463C-2448-9ABC-D2597BA8BE5D}" type="slidenum">
              <a:rPr lang="de-DE" smtClean="0"/>
              <a:t>7</a:t>
            </a:fld>
            <a:endParaRPr lang="de-DE"/>
          </a:p>
        </p:txBody>
      </p:sp>
    </p:spTree>
    <p:extLst>
      <p:ext uri="{BB962C8B-B14F-4D97-AF65-F5344CB8AC3E}">
        <p14:creationId xmlns:p14="http://schemas.microsoft.com/office/powerpoint/2010/main" val="2279672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8113" y="766763"/>
            <a:ext cx="6823075" cy="3838575"/>
          </a:xfrm>
        </p:spPr>
      </p:sp>
      <p:sp>
        <p:nvSpPr>
          <p:cNvPr id="3" name="Notizenplatzhalter 2"/>
          <p:cNvSpPr>
            <a:spLocks noGrp="1"/>
          </p:cNvSpPr>
          <p:nvPr>
            <p:ph type="body" idx="1"/>
          </p:nvPr>
        </p:nvSpPr>
        <p:spPr/>
        <p:txBody>
          <a:bodyPr/>
          <a:lstStyle/>
          <a:p>
            <a:pPr defTabSz="473796">
              <a:defRPr/>
            </a:pPr>
            <a:r>
              <a:rPr lang="de-CH" b="1" dirty="0"/>
              <a:t>Stehend verbraucht man mehr Kalorien</a:t>
            </a:r>
          </a:p>
          <a:p>
            <a:pPr defTabSz="473796">
              <a:defRPr/>
            </a:pPr>
            <a:endParaRPr lang="de-CH" dirty="0"/>
          </a:p>
          <a:p>
            <a:pPr defTabSz="473796">
              <a:defRPr/>
            </a:pPr>
            <a:r>
              <a:rPr lang="de-CH" dirty="0"/>
              <a:t>Zum Telefonieren, Lesen oder Zuhören (z.B. an einem Webinar) aufstehen. Stehen aktiviert die Muskulatur und man verbraucht mehr Kalorien.</a:t>
            </a:r>
          </a:p>
          <a:p>
            <a:pPr defTabSz="473796">
              <a:defRPr/>
            </a:pPr>
            <a:endParaRPr lang="de-CH" dirty="0"/>
          </a:p>
          <a:p>
            <a:pPr defTabSz="473796">
              <a:defRPr/>
            </a:pPr>
            <a:r>
              <a:rPr lang="de-CH" dirty="0"/>
              <a:t>Wer sich regelmässig bewegt, baut nicht nur Muskeln auf, sondern stärkt auch Knochen, Gelenke, Organe und das Immunsystem.</a:t>
            </a:r>
          </a:p>
          <a:p>
            <a:endParaRPr lang="de-DE" dirty="0"/>
          </a:p>
        </p:txBody>
      </p:sp>
      <p:sp>
        <p:nvSpPr>
          <p:cNvPr id="4" name="Foliennummernplatzhalter 3"/>
          <p:cNvSpPr>
            <a:spLocks noGrp="1"/>
          </p:cNvSpPr>
          <p:nvPr>
            <p:ph type="sldNum" sz="quarter" idx="5"/>
          </p:nvPr>
        </p:nvSpPr>
        <p:spPr/>
        <p:txBody>
          <a:bodyPr/>
          <a:lstStyle/>
          <a:p>
            <a:fld id="{AD67B835-463C-2448-9ABC-D2597BA8BE5D}" type="slidenum">
              <a:rPr lang="de-DE" smtClean="0"/>
              <a:t>8</a:t>
            </a:fld>
            <a:endParaRPr lang="de-DE"/>
          </a:p>
        </p:txBody>
      </p:sp>
    </p:spTree>
    <p:extLst>
      <p:ext uri="{BB962C8B-B14F-4D97-AF65-F5344CB8AC3E}">
        <p14:creationId xmlns:p14="http://schemas.microsoft.com/office/powerpoint/2010/main" val="325959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8113" y="766763"/>
            <a:ext cx="6823075" cy="3838575"/>
          </a:xfrm>
        </p:spPr>
      </p:sp>
      <p:sp>
        <p:nvSpPr>
          <p:cNvPr id="3" name="Notizenplatzhalter 2"/>
          <p:cNvSpPr>
            <a:spLocks noGrp="1"/>
          </p:cNvSpPr>
          <p:nvPr>
            <p:ph type="body" idx="1"/>
          </p:nvPr>
        </p:nvSpPr>
        <p:spPr/>
        <p:txBody>
          <a:bodyPr/>
          <a:lstStyle/>
          <a:p>
            <a:pPr defTabSz="473796">
              <a:defRPr/>
            </a:pPr>
            <a:r>
              <a:rPr lang="de-CH" b="1" dirty="0"/>
              <a:t>Wasser trinken</a:t>
            </a:r>
          </a:p>
          <a:p>
            <a:pPr defTabSz="473796">
              <a:defRPr/>
            </a:pPr>
            <a:endParaRPr lang="de-CH" dirty="0"/>
          </a:p>
          <a:p>
            <a:pPr defTabSz="473796">
              <a:defRPr/>
            </a:pPr>
            <a:r>
              <a:rPr lang="de-CH" dirty="0"/>
              <a:t>Sitzen unterbrechen, aufstehen und Wasser trinken. </a:t>
            </a:r>
          </a:p>
          <a:p>
            <a:pPr defTabSz="473796">
              <a:defRPr/>
            </a:pPr>
            <a:endParaRPr lang="de-CH" dirty="0"/>
          </a:p>
          <a:p>
            <a:pPr defTabSz="473796">
              <a:defRPr/>
            </a:pPr>
            <a:r>
              <a:rPr lang="de-CH" dirty="0"/>
              <a:t>Trick: Stellen Sie nur das Wasserglas in Reichweite, nicht die Flasche / Karaffe.</a:t>
            </a:r>
          </a:p>
          <a:p>
            <a:endParaRPr lang="de-DE" dirty="0"/>
          </a:p>
        </p:txBody>
      </p:sp>
      <p:sp>
        <p:nvSpPr>
          <p:cNvPr id="4" name="Foliennummernplatzhalter 3"/>
          <p:cNvSpPr>
            <a:spLocks noGrp="1"/>
          </p:cNvSpPr>
          <p:nvPr>
            <p:ph type="sldNum" sz="quarter" idx="5"/>
          </p:nvPr>
        </p:nvSpPr>
        <p:spPr/>
        <p:txBody>
          <a:bodyPr/>
          <a:lstStyle/>
          <a:p>
            <a:fld id="{AD67B835-463C-2448-9ABC-D2597BA8BE5D}" type="slidenum">
              <a:rPr lang="de-DE" smtClean="0"/>
              <a:t>9</a:t>
            </a:fld>
            <a:endParaRPr lang="de-DE"/>
          </a:p>
        </p:txBody>
      </p:sp>
    </p:spTree>
    <p:extLst>
      <p:ext uri="{BB962C8B-B14F-4D97-AF65-F5344CB8AC3E}">
        <p14:creationId xmlns:p14="http://schemas.microsoft.com/office/powerpoint/2010/main" val="452147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EITE">
    <p:spTree>
      <p:nvGrpSpPr>
        <p:cNvPr id="1" name=""/>
        <p:cNvGrpSpPr/>
        <p:nvPr/>
      </p:nvGrpSpPr>
      <p:grpSpPr>
        <a:xfrm>
          <a:off x="0" y="0"/>
          <a:ext cx="0" cy="0"/>
          <a:chOff x="0" y="0"/>
          <a:chExt cx="0" cy="0"/>
        </a:xfrm>
      </p:grpSpPr>
      <p:sp>
        <p:nvSpPr>
          <p:cNvPr id="21" name="Titel 1"/>
          <p:cNvSpPr>
            <a:spLocks noGrp="1"/>
          </p:cNvSpPr>
          <p:nvPr>
            <p:ph type="title" hasCustomPrompt="1"/>
          </p:nvPr>
        </p:nvSpPr>
        <p:spPr>
          <a:xfrm>
            <a:off x="457197" y="1850456"/>
            <a:ext cx="10972800" cy="3157089"/>
          </a:xfrm>
          <a:prstGeom prst="rect">
            <a:avLst/>
          </a:prstGeom>
        </p:spPr>
        <p:txBody>
          <a:bodyPr>
            <a:noAutofit/>
          </a:bodyPr>
          <a:lstStyle>
            <a:lvl1pPr algn="l">
              <a:defRPr sz="3600" b="0" i="0" baseline="0">
                <a:latin typeface="Helvetica"/>
                <a:cs typeface="Helvetica"/>
              </a:defRPr>
            </a:lvl1pPr>
          </a:lstStyle>
          <a:p>
            <a:pPr>
              <a:lnSpc>
                <a:spcPct val="100000"/>
              </a:lnSpc>
            </a:pPr>
            <a:r>
              <a:rPr lang="de-CH" dirty="0"/>
              <a:t>Healthy3: </a:t>
            </a:r>
            <a:br>
              <a:rPr lang="de-CH" dirty="0"/>
            </a:br>
            <a:r>
              <a:rPr lang="de-CH" dirty="0"/>
              <a:t>ein Bildungsprojekt für einen gesunden und nachhaltigen Lebensstil</a:t>
            </a:r>
            <a:br>
              <a:rPr lang="de-CH" dirty="0"/>
            </a:br>
            <a:br>
              <a:rPr lang="de-CH" dirty="0"/>
            </a:br>
            <a:r>
              <a:rPr lang="de-CH" sz="2500" dirty="0"/>
              <a:t>Ernährungsplattform,</a:t>
            </a:r>
            <a:r>
              <a:rPr lang="de-CH" sz="2500" baseline="0" dirty="0"/>
              <a:t> 23. Oktober 2015</a:t>
            </a:r>
            <a:r>
              <a:rPr lang="de-DE" sz="2500" baseline="0" dirty="0"/>
              <a:t>, Bern</a:t>
            </a:r>
            <a:br>
              <a:rPr lang="de-DE" sz="2500" baseline="0" dirty="0"/>
            </a:br>
            <a:r>
              <a:rPr lang="de-DE" sz="2500" baseline="0" dirty="0"/>
              <a:t>Sophie Frei, </a:t>
            </a:r>
            <a:r>
              <a:rPr lang="de-DE" sz="2500" baseline="0" dirty="0" err="1"/>
              <a:t>freistil</a:t>
            </a:r>
            <a:endParaRPr lang="de-DE" dirty="0"/>
          </a:p>
        </p:txBody>
      </p:sp>
    </p:spTree>
    <p:extLst>
      <p:ext uri="{BB962C8B-B14F-4D97-AF65-F5344CB8AC3E}">
        <p14:creationId xmlns:p14="http://schemas.microsoft.com/office/powerpoint/2010/main" val="1625417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a:prstGeom prst="rect">
            <a:avLst/>
          </a:prstGeom>
        </p:spPr>
        <p:txBody>
          <a:bodyPr anchor="b"/>
          <a:lstStyle>
            <a:lvl1pPr algn="l">
              <a:defRPr sz="2000" b="1"/>
            </a:lvl1pPr>
          </a:lstStyle>
          <a:p>
            <a:r>
              <a:rPr lang="de-CH"/>
              <a:t>Mastertitelformat bearbeiten</a:t>
            </a:r>
            <a:endParaRPr lang="de-DE"/>
          </a:p>
        </p:txBody>
      </p:sp>
      <p:sp>
        <p:nvSpPr>
          <p:cNvPr id="3" name="Inhaltsplatzhalt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Textplatzhalt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Datumsplatzhalter 4"/>
          <p:cNvSpPr>
            <a:spLocks noGrp="1"/>
          </p:cNvSpPr>
          <p:nvPr>
            <p:ph type="dt" sz="half" idx="10"/>
          </p:nvPr>
        </p:nvSpPr>
        <p:spPr>
          <a:xfrm>
            <a:off x="609600" y="6356351"/>
            <a:ext cx="2844800" cy="365125"/>
          </a:xfrm>
          <a:prstGeom prst="rect">
            <a:avLst/>
          </a:prstGeom>
        </p:spPr>
        <p:txBody>
          <a:bodyPr/>
          <a:lstStyle/>
          <a:p>
            <a:fld id="{2A9056B0-DD12-8A40-91CF-0FC13280DA6B}" type="datetimeFigureOut">
              <a:rPr lang="de-DE" smtClean="0"/>
              <a:t>16.04.2024</a:t>
            </a:fld>
            <a:endParaRPr lang="de-DE"/>
          </a:p>
        </p:txBody>
      </p:sp>
      <p:sp>
        <p:nvSpPr>
          <p:cNvPr id="6" name="Fußzeilenplatzhalter 5"/>
          <p:cNvSpPr>
            <a:spLocks noGrp="1"/>
          </p:cNvSpPr>
          <p:nvPr>
            <p:ph type="ftr" sz="quarter" idx="11"/>
          </p:nvPr>
        </p:nvSpPr>
        <p:spPr>
          <a:xfrm>
            <a:off x="4165600" y="6356351"/>
            <a:ext cx="38608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8737600" y="6356351"/>
            <a:ext cx="2844800" cy="365125"/>
          </a:xfrm>
          <a:prstGeom prst="rect">
            <a:avLst/>
          </a:prstGeom>
        </p:spPr>
        <p:txBody>
          <a:bodyPr/>
          <a:lstStyle/>
          <a:p>
            <a:fld id="{4B0A25DF-361D-0346-8AD1-03C9019E86D3}" type="slidenum">
              <a:rPr lang="de-DE" smtClean="0"/>
              <a:t>‹Nr.›</a:t>
            </a:fld>
            <a:endParaRPr lang="de-DE"/>
          </a:p>
        </p:txBody>
      </p:sp>
    </p:spTree>
    <p:extLst>
      <p:ext uri="{BB962C8B-B14F-4D97-AF65-F5344CB8AC3E}">
        <p14:creationId xmlns:p14="http://schemas.microsoft.com/office/powerpoint/2010/main" val="2726655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de-CH"/>
              <a:t>Mastertitelformat bearbeiten</a:t>
            </a:r>
            <a:endParaRPr lang="de-DE"/>
          </a:p>
        </p:txBody>
      </p:sp>
      <p:sp>
        <p:nvSpPr>
          <p:cNvPr id="3" name="Bildplatzhalt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Datumsplatzhalter 4"/>
          <p:cNvSpPr>
            <a:spLocks noGrp="1"/>
          </p:cNvSpPr>
          <p:nvPr>
            <p:ph type="dt" sz="half" idx="10"/>
          </p:nvPr>
        </p:nvSpPr>
        <p:spPr>
          <a:xfrm>
            <a:off x="609600" y="6356351"/>
            <a:ext cx="2844800" cy="365125"/>
          </a:xfrm>
          <a:prstGeom prst="rect">
            <a:avLst/>
          </a:prstGeom>
        </p:spPr>
        <p:txBody>
          <a:bodyPr/>
          <a:lstStyle/>
          <a:p>
            <a:fld id="{2A9056B0-DD12-8A40-91CF-0FC13280DA6B}" type="datetimeFigureOut">
              <a:rPr lang="de-DE" smtClean="0"/>
              <a:t>16.04.2024</a:t>
            </a:fld>
            <a:endParaRPr lang="de-DE"/>
          </a:p>
        </p:txBody>
      </p:sp>
      <p:sp>
        <p:nvSpPr>
          <p:cNvPr id="6" name="Fußzeilenplatzhalter 5"/>
          <p:cNvSpPr>
            <a:spLocks noGrp="1"/>
          </p:cNvSpPr>
          <p:nvPr>
            <p:ph type="ftr" sz="quarter" idx="11"/>
          </p:nvPr>
        </p:nvSpPr>
        <p:spPr>
          <a:xfrm>
            <a:off x="4165600" y="6356351"/>
            <a:ext cx="38608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8737600" y="6356351"/>
            <a:ext cx="2844800" cy="365125"/>
          </a:xfrm>
          <a:prstGeom prst="rect">
            <a:avLst/>
          </a:prstGeom>
        </p:spPr>
        <p:txBody>
          <a:bodyPr/>
          <a:lstStyle/>
          <a:p>
            <a:fld id="{4B0A25DF-361D-0346-8AD1-03C9019E86D3}" type="slidenum">
              <a:rPr lang="de-DE" smtClean="0"/>
              <a:t>‹Nr.›</a:t>
            </a:fld>
            <a:endParaRPr lang="de-DE"/>
          </a:p>
        </p:txBody>
      </p:sp>
    </p:spTree>
    <p:extLst>
      <p:ext uri="{BB962C8B-B14F-4D97-AF65-F5344CB8AC3E}">
        <p14:creationId xmlns:p14="http://schemas.microsoft.com/office/powerpoint/2010/main" val="2485342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524933" y="4046538"/>
            <a:ext cx="10972800" cy="1143000"/>
          </a:xfrm>
          <a:prstGeom prst="rect">
            <a:avLst/>
          </a:prstGeom>
        </p:spPr>
        <p:txBody>
          <a:bodyPr/>
          <a:lstStyle/>
          <a:p>
            <a:r>
              <a:rPr lang="de-CH"/>
              <a:t>Mastertitelformat bearbeiten</a:t>
            </a:r>
            <a:endParaRPr lang="de-DE"/>
          </a:p>
        </p:txBody>
      </p:sp>
      <p:sp>
        <p:nvSpPr>
          <p:cNvPr id="3" name="Vertikaler Textplatzhalter 2"/>
          <p:cNvSpPr>
            <a:spLocks noGrp="1"/>
          </p:cNvSpPr>
          <p:nvPr>
            <p:ph type="body" orient="vert" idx="1"/>
          </p:nvPr>
        </p:nvSpPr>
        <p:spPr>
          <a:xfrm>
            <a:off x="609600" y="1600201"/>
            <a:ext cx="10972800" cy="4525963"/>
          </a:xfrm>
          <a:prstGeom prst="rect">
            <a:avLst/>
          </a:prstGeom>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Datumsplatzhalter 3"/>
          <p:cNvSpPr>
            <a:spLocks noGrp="1"/>
          </p:cNvSpPr>
          <p:nvPr>
            <p:ph type="dt" sz="half" idx="10"/>
          </p:nvPr>
        </p:nvSpPr>
        <p:spPr>
          <a:xfrm>
            <a:off x="609600" y="6356351"/>
            <a:ext cx="2844800" cy="365125"/>
          </a:xfrm>
          <a:prstGeom prst="rect">
            <a:avLst/>
          </a:prstGeom>
        </p:spPr>
        <p:txBody>
          <a:bodyPr/>
          <a:lstStyle/>
          <a:p>
            <a:fld id="{2A9056B0-DD12-8A40-91CF-0FC13280DA6B}" type="datetimeFigureOut">
              <a:rPr lang="de-DE" smtClean="0"/>
              <a:t>16.04.2024</a:t>
            </a:fld>
            <a:endParaRPr lang="de-DE"/>
          </a:p>
        </p:txBody>
      </p:sp>
      <p:sp>
        <p:nvSpPr>
          <p:cNvPr id="5" name="Fußzeilenplatzhalter 4"/>
          <p:cNvSpPr>
            <a:spLocks noGrp="1"/>
          </p:cNvSpPr>
          <p:nvPr>
            <p:ph type="ftr" sz="quarter" idx="11"/>
          </p:nvPr>
        </p:nvSpPr>
        <p:spPr>
          <a:xfrm>
            <a:off x="4165600" y="6356351"/>
            <a:ext cx="38608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8737600" y="6356351"/>
            <a:ext cx="2844800" cy="365125"/>
          </a:xfrm>
          <a:prstGeom prst="rect">
            <a:avLst/>
          </a:prstGeom>
        </p:spPr>
        <p:txBody>
          <a:bodyPr/>
          <a:lstStyle/>
          <a:p>
            <a:fld id="{4B0A25DF-361D-0346-8AD1-03C9019E86D3}" type="slidenum">
              <a:rPr lang="de-DE" smtClean="0"/>
              <a:t>‹Nr.›</a:t>
            </a:fld>
            <a:endParaRPr lang="de-DE"/>
          </a:p>
        </p:txBody>
      </p:sp>
    </p:spTree>
    <p:extLst>
      <p:ext uri="{BB962C8B-B14F-4D97-AF65-F5344CB8AC3E}">
        <p14:creationId xmlns:p14="http://schemas.microsoft.com/office/powerpoint/2010/main" val="177862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a:prstGeom prst="rect">
            <a:avLst/>
          </a:prstGeom>
        </p:spPr>
        <p:txBody>
          <a:bodyPr vert="eaVert"/>
          <a:lstStyle/>
          <a:p>
            <a:r>
              <a:rPr lang="de-CH"/>
              <a:t>Mastertitelformat bearbeiten</a:t>
            </a:r>
            <a:endParaRPr lang="de-DE"/>
          </a:p>
        </p:txBody>
      </p:sp>
      <p:sp>
        <p:nvSpPr>
          <p:cNvPr id="3" name="Vertikaler Textplatzhalter 2"/>
          <p:cNvSpPr>
            <a:spLocks noGrp="1"/>
          </p:cNvSpPr>
          <p:nvPr>
            <p:ph type="body" orient="vert" idx="1"/>
          </p:nvPr>
        </p:nvSpPr>
        <p:spPr>
          <a:xfrm>
            <a:off x="609600" y="274639"/>
            <a:ext cx="8026400" cy="5851525"/>
          </a:xfrm>
          <a:prstGeom prst="rect">
            <a:avLst/>
          </a:prstGeom>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Datumsplatzhalter 3"/>
          <p:cNvSpPr>
            <a:spLocks noGrp="1"/>
          </p:cNvSpPr>
          <p:nvPr>
            <p:ph type="dt" sz="half" idx="10"/>
          </p:nvPr>
        </p:nvSpPr>
        <p:spPr>
          <a:xfrm>
            <a:off x="609600" y="6356351"/>
            <a:ext cx="2844800" cy="365125"/>
          </a:xfrm>
          <a:prstGeom prst="rect">
            <a:avLst/>
          </a:prstGeom>
        </p:spPr>
        <p:txBody>
          <a:bodyPr/>
          <a:lstStyle/>
          <a:p>
            <a:fld id="{2A9056B0-DD12-8A40-91CF-0FC13280DA6B}" type="datetimeFigureOut">
              <a:rPr lang="de-DE" smtClean="0"/>
              <a:t>16.04.2024</a:t>
            </a:fld>
            <a:endParaRPr lang="de-DE"/>
          </a:p>
        </p:txBody>
      </p:sp>
      <p:sp>
        <p:nvSpPr>
          <p:cNvPr id="5" name="Fußzeilenplatzhalter 4"/>
          <p:cNvSpPr>
            <a:spLocks noGrp="1"/>
          </p:cNvSpPr>
          <p:nvPr>
            <p:ph type="ftr" sz="quarter" idx="11"/>
          </p:nvPr>
        </p:nvSpPr>
        <p:spPr>
          <a:xfrm>
            <a:off x="4165600" y="6356351"/>
            <a:ext cx="38608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8737600" y="6356351"/>
            <a:ext cx="2844800" cy="365125"/>
          </a:xfrm>
          <a:prstGeom prst="rect">
            <a:avLst/>
          </a:prstGeom>
        </p:spPr>
        <p:txBody>
          <a:bodyPr/>
          <a:lstStyle/>
          <a:p>
            <a:fld id="{4B0A25DF-361D-0346-8AD1-03C9019E86D3}" type="slidenum">
              <a:rPr lang="de-DE" smtClean="0"/>
              <a:t>‹Nr.›</a:t>
            </a:fld>
            <a:endParaRPr lang="de-DE"/>
          </a:p>
        </p:txBody>
      </p:sp>
    </p:spTree>
    <p:extLst>
      <p:ext uri="{BB962C8B-B14F-4D97-AF65-F5344CB8AC3E}">
        <p14:creationId xmlns:p14="http://schemas.microsoft.com/office/powerpoint/2010/main" val="3677499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SEITE">
    <p:spTree>
      <p:nvGrpSpPr>
        <p:cNvPr id="1" name=""/>
        <p:cNvGrpSpPr/>
        <p:nvPr/>
      </p:nvGrpSpPr>
      <p:grpSpPr>
        <a:xfrm>
          <a:off x="0" y="0"/>
          <a:ext cx="0" cy="0"/>
          <a:chOff x="0" y="0"/>
          <a:chExt cx="0" cy="0"/>
        </a:xfrm>
      </p:grpSpPr>
      <p:sp>
        <p:nvSpPr>
          <p:cNvPr id="21" name="Titel 1"/>
          <p:cNvSpPr>
            <a:spLocks noGrp="1"/>
          </p:cNvSpPr>
          <p:nvPr>
            <p:ph type="title" hasCustomPrompt="1"/>
          </p:nvPr>
        </p:nvSpPr>
        <p:spPr>
          <a:xfrm>
            <a:off x="609600" y="1681612"/>
            <a:ext cx="10820397" cy="572028"/>
          </a:xfrm>
          <a:prstGeom prst="rect">
            <a:avLst/>
          </a:prstGeom>
        </p:spPr>
        <p:txBody>
          <a:bodyPr>
            <a:normAutofit/>
          </a:bodyPr>
          <a:lstStyle>
            <a:lvl1pPr algn="l">
              <a:defRPr sz="3000" b="0" i="0">
                <a:latin typeface="Helvetica"/>
                <a:cs typeface="Helvetica"/>
              </a:defRPr>
            </a:lvl1pPr>
          </a:lstStyle>
          <a:p>
            <a:r>
              <a:rPr lang="de-CH" dirty="0" err="1"/>
              <a:t>Healthy</a:t>
            </a:r>
            <a:r>
              <a:rPr lang="de-CH" dirty="0"/>
              <a:t> 3 ist...</a:t>
            </a:r>
            <a:endParaRPr lang="de-DE" dirty="0"/>
          </a:p>
        </p:txBody>
      </p:sp>
      <p:sp>
        <p:nvSpPr>
          <p:cNvPr id="23" name="Inhaltsplatzhalter 2"/>
          <p:cNvSpPr>
            <a:spLocks noGrp="1"/>
          </p:cNvSpPr>
          <p:nvPr>
            <p:ph idx="1" hasCustomPrompt="1"/>
          </p:nvPr>
        </p:nvSpPr>
        <p:spPr>
          <a:xfrm>
            <a:off x="609600" y="2643108"/>
            <a:ext cx="10820397" cy="2817893"/>
          </a:xfrm>
          <a:prstGeom prst="rect">
            <a:avLst/>
          </a:prstGeom>
        </p:spPr>
        <p:txBody>
          <a:bodyPr>
            <a:normAutofit/>
          </a:bodyPr>
          <a:lstStyle>
            <a:lvl1pPr>
              <a:defRPr sz="2000" baseline="0">
                <a:latin typeface="Helvetica Light"/>
                <a:cs typeface="Helvetica Light"/>
              </a:defRPr>
            </a:lvl1pPr>
            <a:lvl2pPr>
              <a:defRPr sz="2000"/>
            </a:lvl2pPr>
            <a:lvl3pPr>
              <a:defRPr sz="2000"/>
            </a:lvl3pPr>
            <a:lvl4pPr>
              <a:defRPr sz="2000"/>
            </a:lvl4pPr>
            <a:lvl5pPr>
              <a:defRPr sz="2000"/>
            </a:lvl5pPr>
          </a:lstStyle>
          <a:p>
            <a:pPr lvl="0"/>
            <a:r>
              <a:rPr lang="de-DE" dirty="0"/>
              <a:t>das beste auf der Welt</a:t>
            </a:r>
          </a:p>
          <a:p>
            <a:pPr lvl="0"/>
            <a:r>
              <a:rPr lang="de-DE" dirty="0"/>
              <a:t>kaum zu toppen</a:t>
            </a:r>
          </a:p>
          <a:p>
            <a:pPr lvl="0"/>
            <a:r>
              <a:rPr lang="de-DE" dirty="0"/>
              <a:t>kaum verbesserungsfähig</a:t>
            </a:r>
          </a:p>
          <a:p>
            <a:pPr lvl="0"/>
            <a:r>
              <a:rPr lang="de-DE" dirty="0"/>
              <a:t>nicht einfach zu haben</a:t>
            </a:r>
          </a:p>
          <a:p>
            <a:pPr lvl="0"/>
            <a:r>
              <a:rPr lang="de-DE" dirty="0"/>
              <a:t>Gold wert</a:t>
            </a:r>
          </a:p>
        </p:txBody>
      </p:sp>
    </p:spTree>
    <p:extLst>
      <p:ext uri="{BB962C8B-B14F-4D97-AF65-F5344CB8AC3E}">
        <p14:creationId xmlns:p14="http://schemas.microsoft.com/office/powerpoint/2010/main" val="1664354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pic>
        <p:nvPicPr>
          <p:cNvPr id="4" name="Bild 3" descr="fs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1507" y="5549970"/>
            <a:ext cx="2935111" cy="696190"/>
          </a:xfrm>
          <a:prstGeom prst="rect">
            <a:avLst/>
          </a:prstGeom>
        </p:spPr>
      </p:pic>
    </p:spTree>
    <p:extLst>
      <p:ext uri="{BB962C8B-B14F-4D97-AF65-F5344CB8AC3E}">
        <p14:creationId xmlns:p14="http://schemas.microsoft.com/office/powerpoint/2010/main" val="4016548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24933" y="4046538"/>
            <a:ext cx="10972800" cy="1143000"/>
          </a:xfrm>
          <a:prstGeom prst="rect">
            <a:avLst/>
          </a:prstGeom>
        </p:spPr>
        <p:txBody>
          <a:bodyPr/>
          <a:lstStyle>
            <a:lvl1pPr>
              <a:defRPr>
                <a:latin typeface="Helvetica Light"/>
                <a:cs typeface="Helvetica Light"/>
              </a:defRPr>
            </a:lvl1pPr>
          </a:lstStyle>
          <a:p>
            <a:r>
              <a:rPr lang="de-CH" dirty="0"/>
              <a:t>Mastertitelformat bearbeiten</a:t>
            </a:r>
            <a:endParaRPr lang="de-DE" dirty="0"/>
          </a:p>
        </p:txBody>
      </p:sp>
      <p:sp>
        <p:nvSpPr>
          <p:cNvPr id="3" name="Inhaltsplatzhalter 2"/>
          <p:cNvSpPr>
            <a:spLocks noGrp="1"/>
          </p:cNvSpPr>
          <p:nvPr>
            <p:ph idx="1"/>
          </p:nvPr>
        </p:nvSpPr>
        <p:spPr>
          <a:xfrm>
            <a:off x="609600" y="1600201"/>
            <a:ext cx="10972800" cy="4525963"/>
          </a:xfrm>
          <a:prstGeom prst="rect">
            <a:avLst/>
          </a:prstGeom>
        </p:spPr>
        <p:txBody>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endParaRPr lang="de-DE" dirty="0"/>
          </a:p>
        </p:txBody>
      </p:sp>
      <p:sp>
        <p:nvSpPr>
          <p:cNvPr id="4" name="Datumsplatzhalter 3"/>
          <p:cNvSpPr>
            <a:spLocks noGrp="1"/>
          </p:cNvSpPr>
          <p:nvPr>
            <p:ph type="dt" sz="half" idx="10"/>
          </p:nvPr>
        </p:nvSpPr>
        <p:spPr>
          <a:xfrm>
            <a:off x="609600" y="6356351"/>
            <a:ext cx="2844800" cy="365125"/>
          </a:xfrm>
          <a:prstGeom prst="rect">
            <a:avLst/>
          </a:prstGeom>
        </p:spPr>
        <p:txBody>
          <a:bodyPr/>
          <a:lstStyle/>
          <a:p>
            <a:fld id="{2A9056B0-DD12-8A40-91CF-0FC13280DA6B}" type="datetimeFigureOut">
              <a:rPr lang="de-DE" smtClean="0"/>
              <a:t>16.04.2024</a:t>
            </a:fld>
            <a:endParaRPr lang="de-DE"/>
          </a:p>
        </p:txBody>
      </p:sp>
      <p:sp>
        <p:nvSpPr>
          <p:cNvPr id="5" name="Fußzeilenplatzhalter 4"/>
          <p:cNvSpPr>
            <a:spLocks noGrp="1"/>
          </p:cNvSpPr>
          <p:nvPr>
            <p:ph type="ftr" sz="quarter" idx="11"/>
          </p:nvPr>
        </p:nvSpPr>
        <p:spPr>
          <a:xfrm>
            <a:off x="4165600" y="6356351"/>
            <a:ext cx="38608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8737600" y="6356351"/>
            <a:ext cx="2844800" cy="365125"/>
          </a:xfrm>
          <a:prstGeom prst="rect">
            <a:avLst/>
          </a:prstGeom>
        </p:spPr>
        <p:txBody>
          <a:bodyPr/>
          <a:lstStyle/>
          <a:p>
            <a:fld id="{4B0A25DF-361D-0346-8AD1-03C9019E86D3}" type="slidenum">
              <a:rPr lang="de-DE" smtClean="0"/>
              <a:t>‹Nr.›</a:t>
            </a:fld>
            <a:endParaRPr lang="de-DE"/>
          </a:p>
        </p:txBody>
      </p:sp>
    </p:spTree>
    <p:extLst>
      <p:ext uri="{BB962C8B-B14F-4D97-AF65-F5344CB8AC3E}">
        <p14:creationId xmlns:p14="http://schemas.microsoft.com/office/powerpoint/2010/main" val="3406190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de-CH"/>
              <a:t>Mastertitelformat bearbeiten</a:t>
            </a:r>
            <a:endParaRPr lang="de-DE"/>
          </a:p>
        </p:txBody>
      </p:sp>
      <p:sp>
        <p:nvSpPr>
          <p:cNvPr id="3" name="Textplatzhalt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a:t>Mastertextformat bearbeiten</a:t>
            </a:r>
          </a:p>
        </p:txBody>
      </p:sp>
      <p:sp>
        <p:nvSpPr>
          <p:cNvPr id="4" name="Datumsplatzhalter 3"/>
          <p:cNvSpPr>
            <a:spLocks noGrp="1"/>
          </p:cNvSpPr>
          <p:nvPr>
            <p:ph type="dt" sz="half" idx="10"/>
          </p:nvPr>
        </p:nvSpPr>
        <p:spPr>
          <a:xfrm>
            <a:off x="609600" y="6356351"/>
            <a:ext cx="2844800" cy="365125"/>
          </a:xfrm>
          <a:prstGeom prst="rect">
            <a:avLst/>
          </a:prstGeom>
        </p:spPr>
        <p:txBody>
          <a:bodyPr/>
          <a:lstStyle/>
          <a:p>
            <a:fld id="{2A9056B0-DD12-8A40-91CF-0FC13280DA6B}" type="datetimeFigureOut">
              <a:rPr lang="de-DE" smtClean="0"/>
              <a:t>16.04.2024</a:t>
            </a:fld>
            <a:endParaRPr lang="de-DE"/>
          </a:p>
        </p:txBody>
      </p:sp>
      <p:sp>
        <p:nvSpPr>
          <p:cNvPr id="5" name="Fußzeilenplatzhalter 4"/>
          <p:cNvSpPr>
            <a:spLocks noGrp="1"/>
          </p:cNvSpPr>
          <p:nvPr>
            <p:ph type="ftr" sz="quarter" idx="11"/>
          </p:nvPr>
        </p:nvSpPr>
        <p:spPr>
          <a:xfrm>
            <a:off x="4165600" y="6356351"/>
            <a:ext cx="38608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8737600" y="6356351"/>
            <a:ext cx="2844800" cy="365125"/>
          </a:xfrm>
          <a:prstGeom prst="rect">
            <a:avLst/>
          </a:prstGeom>
        </p:spPr>
        <p:txBody>
          <a:bodyPr/>
          <a:lstStyle/>
          <a:p>
            <a:fld id="{4B0A25DF-361D-0346-8AD1-03C9019E86D3}" type="slidenum">
              <a:rPr lang="de-DE" smtClean="0"/>
              <a:t>‹Nr.›</a:t>
            </a:fld>
            <a:endParaRPr lang="de-DE"/>
          </a:p>
        </p:txBody>
      </p:sp>
    </p:spTree>
    <p:extLst>
      <p:ext uri="{BB962C8B-B14F-4D97-AF65-F5344CB8AC3E}">
        <p14:creationId xmlns:p14="http://schemas.microsoft.com/office/powerpoint/2010/main" val="3381704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24933" y="4046538"/>
            <a:ext cx="10972800" cy="1143000"/>
          </a:xfrm>
          <a:prstGeom prst="rect">
            <a:avLst/>
          </a:prstGeom>
        </p:spPr>
        <p:txBody>
          <a:bodyPr/>
          <a:lstStyle/>
          <a:p>
            <a:r>
              <a:rPr lang="de-CH"/>
              <a:t>Mastertitelformat bearbeiten</a:t>
            </a:r>
            <a:endParaRPr lang="de-DE"/>
          </a:p>
        </p:txBody>
      </p:sp>
      <p:sp>
        <p:nvSpPr>
          <p:cNvPr id="3" name="Inhaltsplatzhalt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Inhaltsplatzhalt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5" name="Datumsplatzhalter 4"/>
          <p:cNvSpPr>
            <a:spLocks noGrp="1"/>
          </p:cNvSpPr>
          <p:nvPr>
            <p:ph type="dt" sz="half" idx="10"/>
          </p:nvPr>
        </p:nvSpPr>
        <p:spPr>
          <a:xfrm>
            <a:off x="609600" y="6356351"/>
            <a:ext cx="2844800" cy="365125"/>
          </a:xfrm>
          <a:prstGeom prst="rect">
            <a:avLst/>
          </a:prstGeom>
        </p:spPr>
        <p:txBody>
          <a:bodyPr/>
          <a:lstStyle/>
          <a:p>
            <a:fld id="{2A9056B0-DD12-8A40-91CF-0FC13280DA6B}" type="datetimeFigureOut">
              <a:rPr lang="de-DE" smtClean="0"/>
              <a:t>16.04.2024</a:t>
            </a:fld>
            <a:endParaRPr lang="de-DE"/>
          </a:p>
        </p:txBody>
      </p:sp>
      <p:sp>
        <p:nvSpPr>
          <p:cNvPr id="6" name="Fußzeilenplatzhalter 5"/>
          <p:cNvSpPr>
            <a:spLocks noGrp="1"/>
          </p:cNvSpPr>
          <p:nvPr>
            <p:ph type="ftr" sz="quarter" idx="11"/>
          </p:nvPr>
        </p:nvSpPr>
        <p:spPr>
          <a:xfrm>
            <a:off x="4165600" y="6356351"/>
            <a:ext cx="38608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8737600" y="6356351"/>
            <a:ext cx="2844800" cy="365125"/>
          </a:xfrm>
          <a:prstGeom prst="rect">
            <a:avLst/>
          </a:prstGeom>
        </p:spPr>
        <p:txBody>
          <a:bodyPr/>
          <a:lstStyle/>
          <a:p>
            <a:fld id="{4B0A25DF-361D-0346-8AD1-03C9019E86D3}" type="slidenum">
              <a:rPr lang="de-DE" smtClean="0"/>
              <a:t>‹Nr.›</a:t>
            </a:fld>
            <a:endParaRPr lang="de-DE"/>
          </a:p>
        </p:txBody>
      </p:sp>
    </p:spTree>
    <p:extLst>
      <p:ext uri="{BB962C8B-B14F-4D97-AF65-F5344CB8AC3E}">
        <p14:creationId xmlns:p14="http://schemas.microsoft.com/office/powerpoint/2010/main" val="385066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24933" y="4046538"/>
            <a:ext cx="10972800" cy="1143000"/>
          </a:xfrm>
          <a:prstGeom prst="rect">
            <a:avLst/>
          </a:prstGeom>
        </p:spPr>
        <p:txBody>
          <a:bodyPr/>
          <a:lstStyle>
            <a:lvl1pPr>
              <a:defRPr/>
            </a:lvl1pPr>
          </a:lstStyle>
          <a:p>
            <a:r>
              <a:rPr lang="de-CH"/>
              <a:t>Mastertitelformat bearbeiten</a:t>
            </a:r>
            <a:endParaRPr lang="de-DE"/>
          </a:p>
        </p:txBody>
      </p:sp>
      <p:sp>
        <p:nvSpPr>
          <p:cNvPr id="3" name="Textplatzhalt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p>
        </p:txBody>
      </p:sp>
      <p:sp>
        <p:nvSpPr>
          <p:cNvPr id="4" name="Inhaltsplatzhalt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5" name="Textplatzhalt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p>
        </p:txBody>
      </p:sp>
      <p:sp>
        <p:nvSpPr>
          <p:cNvPr id="6" name="Inhaltsplatzhalt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7" name="Datumsplatzhalter 6"/>
          <p:cNvSpPr>
            <a:spLocks noGrp="1"/>
          </p:cNvSpPr>
          <p:nvPr>
            <p:ph type="dt" sz="half" idx="10"/>
          </p:nvPr>
        </p:nvSpPr>
        <p:spPr>
          <a:xfrm>
            <a:off x="609600" y="6356351"/>
            <a:ext cx="2844800" cy="365125"/>
          </a:xfrm>
          <a:prstGeom prst="rect">
            <a:avLst/>
          </a:prstGeom>
        </p:spPr>
        <p:txBody>
          <a:bodyPr/>
          <a:lstStyle/>
          <a:p>
            <a:fld id="{2A9056B0-DD12-8A40-91CF-0FC13280DA6B}" type="datetimeFigureOut">
              <a:rPr lang="de-DE" smtClean="0"/>
              <a:t>16.04.2024</a:t>
            </a:fld>
            <a:endParaRPr lang="de-DE"/>
          </a:p>
        </p:txBody>
      </p:sp>
      <p:sp>
        <p:nvSpPr>
          <p:cNvPr id="8" name="Fußzeilenplatzhalter 7"/>
          <p:cNvSpPr>
            <a:spLocks noGrp="1"/>
          </p:cNvSpPr>
          <p:nvPr>
            <p:ph type="ftr" sz="quarter" idx="11"/>
          </p:nvPr>
        </p:nvSpPr>
        <p:spPr>
          <a:xfrm>
            <a:off x="4165600" y="6356351"/>
            <a:ext cx="3860800" cy="365125"/>
          </a:xfrm>
          <a:prstGeom prst="rect">
            <a:avLst/>
          </a:prstGeom>
        </p:spPr>
        <p:txBody>
          <a:bodyPr/>
          <a:lstStyle/>
          <a:p>
            <a:endParaRPr lang="de-DE"/>
          </a:p>
        </p:txBody>
      </p:sp>
      <p:sp>
        <p:nvSpPr>
          <p:cNvPr id="9" name="Foliennummernplatzhalter 8"/>
          <p:cNvSpPr>
            <a:spLocks noGrp="1"/>
          </p:cNvSpPr>
          <p:nvPr>
            <p:ph type="sldNum" sz="quarter" idx="12"/>
          </p:nvPr>
        </p:nvSpPr>
        <p:spPr>
          <a:xfrm>
            <a:off x="8737600" y="6356351"/>
            <a:ext cx="2844800" cy="365125"/>
          </a:xfrm>
          <a:prstGeom prst="rect">
            <a:avLst/>
          </a:prstGeom>
        </p:spPr>
        <p:txBody>
          <a:bodyPr/>
          <a:lstStyle/>
          <a:p>
            <a:fld id="{4B0A25DF-361D-0346-8AD1-03C9019E86D3}" type="slidenum">
              <a:rPr lang="de-DE" smtClean="0"/>
              <a:t>‹Nr.›</a:t>
            </a:fld>
            <a:endParaRPr lang="de-DE"/>
          </a:p>
        </p:txBody>
      </p:sp>
    </p:spTree>
    <p:extLst>
      <p:ext uri="{BB962C8B-B14F-4D97-AF65-F5344CB8AC3E}">
        <p14:creationId xmlns:p14="http://schemas.microsoft.com/office/powerpoint/2010/main" val="2869451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524933" y="4046538"/>
            <a:ext cx="10972800" cy="1143000"/>
          </a:xfrm>
          <a:prstGeom prst="rect">
            <a:avLst/>
          </a:prstGeom>
        </p:spPr>
        <p:txBody>
          <a:bodyPr/>
          <a:lstStyle/>
          <a:p>
            <a:r>
              <a:rPr lang="de-CH"/>
              <a:t>Mastertitelformat bearbeiten</a:t>
            </a:r>
            <a:endParaRPr lang="de-DE"/>
          </a:p>
        </p:txBody>
      </p:sp>
      <p:sp>
        <p:nvSpPr>
          <p:cNvPr id="3" name="Datumsplatzhalter 2"/>
          <p:cNvSpPr>
            <a:spLocks noGrp="1"/>
          </p:cNvSpPr>
          <p:nvPr>
            <p:ph type="dt" sz="half" idx="10"/>
          </p:nvPr>
        </p:nvSpPr>
        <p:spPr>
          <a:xfrm>
            <a:off x="609600" y="6356351"/>
            <a:ext cx="2844800" cy="365125"/>
          </a:xfrm>
          <a:prstGeom prst="rect">
            <a:avLst/>
          </a:prstGeom>
        </p:spPr>
        <p:txBody>
          <a:bodyPr/>
          <a:lstStyle/>
          <a:p>
            <a:fld id="{2A9056B0-DD12-8A40-91CF-0FC13280DA6B}" type="datetimeFigureOut">
              <a:rPr lang="de-DE" smtClean="0"/>
              <a:t>16.04.2024</a:t>
            </a:fld>
            <a:endParaRPr lang="de-DE"/>
          </a:p>
        </p:txBody>
      </p:sp>
      <p:sp>
        <p:nvSpPr>
          <p:cNvPr id="4" name="Fußzeilenplatzhalter 3"/>
          <p:cNvSpPr>
            <a:spLocks noGrp="1"/>
          </p:cNvSpPr>
          <p:nvPr>
            <p:ph type="ftr" sz="quarter" idx="11"/>
          </p:nvPr>
        </p:nvSpPr>
        <p:spPr>
          <a:xfrm>
            <a:off x="4165600" y="6356351"/>
            <a:ext cx="3860800" cy="365125"/>
          </a:xfrm>
          <a:prstGeom prst="rect">
            <a:avLst/>
          </a:prstGeom>
        </p:spPr>
        <p:txBody>
          <a:bodyPr/>
          <a:lstStyle/>
          <a:p>
            <a:endParaRPr lang="de-DE"/>
          </a:p>
        </p:txBody>
      </p:sp>
      <p:sp>
        <p:nvSpPr>
          <p:cNvPr id="5" name="Foliennummernplatzhalter 4"/>
          <p:cNvSpPr>
            <a:spLocks noGrp="1"/>
          </p:cNvSpPr>
          <p:nvPr>
            <p:ph type="sldNum" sz="quarter" idx="12"/>
          </p:nvPr>
        </p:nvSpPr>
        <p:spPr>
          <a:xfrm>
            <a:off x="8737600" y="6356351"/>
            <a:ext cx="2844800" cy="365125"/>
          </a:xfrm>
          <a:prstGeom prst="rect">
            <a:avLst/>
          </a:prstGeom>
        </p:spPr>
        <p:txBody>
          <a:bodyPr/>
          <a:lstStyle/>
          <a:p>
            <a:fld id="{4B0A25DF-361D-0346-8AD1-03C9019E86D3}" type="slidenum">
              <a:rPr lang="de-DE" smtClean="0"/>
              <a:t>‹Nr.›</a:t>
            </a:fld>
            <a:endParaRPr lang="de-DE"/>
          </a:p>
        </p:txBody>
      </p:sp>
    </p:spTree>
    <p:extLst>
      <p:ext uri="{BB962C8B-B14F-4D97-AF65-F5344CB8AC3E}">
        <p14:creationId xmlns:p14="http://schemas.microsoft.com/office/powerpoint/2010/main" val="2771974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609600" y="6356351"/>
            <a:ext cx="2844800" cy="365125"/>
          </a:xfrm>
          <a:prstGeom prst="rect">
            <a:avLst/>
          </a:prstGeom>
        </p:spPr>
        <p:txBody>
          <a:bodyPr/>
          <a:lstStyle/>
          <a:p>
            <a:fld id="{2A9056B0-DD12-8A40-91CF-0FC13280DA6B}" type="datetimeFigureOut">
              <a:rPr lang="de-DE" smtClean="0"/>
              <a:t>16.04.2024</a:t>
            </a:fld>
            <a:endParaRPr lang="de-DE"/>
          </a:p>
        </p:txBody>
      </p:sp>
      <p:sp>
        <p:nvSpPr>
          <p:cNvPr id="3" name="Fußzeilenplatzhalter 2"/>
          <p:cNvSpPr>
            <a:spLocks noGrp="1"/>
          </p:cNvSpPr>
          <p:nvPr>
            <p:ph type="ftr" sz="quarter" idx="11"/>
          </p:nvPr>
        </p:nvSpPr>
        <p:spPr>
          <a:xfrm>
            <a:off x="4165600" y="6356351"/>
            <a:ext cx="38608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8737600" y="6356351"/>
            <a:ext cx="2844800" cy="365125"/>
          </a:xfrm>
          <a:prstGeom prst="rect">
            <a:avLst/>
          </a:prstGeom>
        </p:spPr>
        <p:txBody>
          <a:bodyPr/>
          <a:lstStyle/>
          <a:p>
            <a:fld id="{4B0A25DF-361D-0346-8AD1-03C9019E86D3}" type="slidenum">
              <a:rPr lang="de-DE" smtClean="0"/>
              <a:t>‹Nr.›</a:t>
            </a:fld>
            <a:endParaRPr lang="de-DE"/>
          </a:p>
        </p:txBody>
      </p:sp>
    </p:spTree>
    <p:extLst>
      <p:ext uri="{BB962C8B-B14F-4D97-AF65-F5344CB8AC3E}">
        <p14:creationId xmlns:p14="http://schemas.microsoft.com/office/powerpoint/2010/main" val="1496589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592074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bag.admin.ch/auf-stehe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descr="logo weiss.png">
            <a:extLst>
              <a:ext uri="{FF2B5EF4-FFF2-40B4-BE49-F238E27FC236}">
                <a16:creationId xmlns:a16="http://schemas.microsoft.com/office/drawing/2014/main" id="{6AE1DA7B-0B32-5F4E-895E-6CCD9DA4557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4441" b="22969"/>
          <a:stretch/>
        </p:blipFill>
        <p:spPr>
          <a:xfrm>
            <a:off x="1953824" y="1613647"/>
            <a:ext cx="3380078" cy="2771317"/>
          </a:xfrm>
          <a:prstGeom prst="rect">
            <a:avLst/>
          </a:prstGeom>
          <a:ln>
            <a:noFill/>
          </a:ln>
          <a:effectLst/>
        </p:spPr>
      </p:pic>
      <p:pic>
        <p:nvPicPr>
          <p:cNvPr id="8" name="Grafik 7">
            <a:extLst>
              <a:ext uri="{FF2B5EF4-FFF2-40B4-BE49-F238E27FC236}">
                <a16:creationId xmlns:a16="http://schemas.microsoft.com/office/drawing/2014/main" id="{CD7ACF0D-32F5-2B46-91D3-D2DDE642C90E}"/>
              </a:ext>
            </a:extLst>
          </p:cNvPr>
          <p:cNvPicPr>
            <a:picLocks noChangeAspect="1"/>
          </p:cNvPicPr>
          <p:nvPr/>
        </p:nvPicPr>
        <p:blipFill>
          <a:blip r:embed="rId4"/>
          <a:stretch>
            <a:fillRect/>
          </a:stretch>
        </p:blipFill>
        <p:spPr>
          <a:xfrm>
            <a:off x="2026899" y="527674"/>
            <a:ext cx="4890956" cy="640980"/>
          </a:xfrm>
          <a:prstGeom prst="rect">
            <a:avLst/>
          </a:prstGeom>
        </p:spPr>
      </p:pic>
      <p:pic>
        <p:nvPicPr>
          <p:cNvPr id="11" name="Grafik 10" descr="Ein Bild, das Text enthält.&#10;&#10;Automatisch generierte Beschreibung">
            <a:extLst>
              <a:ext uri="{FF2B5EF4-FFF2-40B4-BE49-F238E27FC236}">
                <a16:creationId xmlns:a16="http://schemas.microsoft.com/office/drawing/2014/main" id="{F5470F6D-44CF-E443-8F14-C442F0228DDF}"/>
              </a:ext>
            </a:extLst>
          </p:cNvPr>
          <p:cNvPicPr>
            <a:picLocks noChangeAspect="1"/>
          </p:cNvPicPr>
          <p:nvPr/>
        </p:nvPicPr>
        <p:blipFill rotWithShape="1">
          <a:blip r:embed="rId5"/>
          <a:srcRect l="46918" t="5515" r="4606" b="4602"/>
          <a:stretch/>
        </p:blipFill>
        <p:spPr>
          <a:xfrm>
            <a:off x="6436921" y="1464166"/>
            <a:ext cx="3380077" cy="4293781"/>
          </a:xfrm>
          <a:prstGeom prst="rect">
            <a:avLst/>
          </a:prstGeom>
        </p:spPr>
      </p:pic>
      <p:sp>
        <p:nvSpPr>
          <p:cNvPr id="13" name="Textfeld 12">
            <a:extLst>
              <a:ext uri="{FF2B5EF4-FFF2-40B4-BE49-F238E27FC236}">
                <a16:creationId xmlns:a16="http://schemas.microsoft.com/office/drawing/2014/main" id="{11C507E5-474C-BF4E-AE92-C93E8B962A8F}"/>
              </a:ext>
            </a:extLst>
          </p:cNvPr>
          <p:cNvSpPr txBox="1"/>
          <p:nvPr/>
        </p:nvSpPr>
        <p:spPr>
          <a:xfrm>
            <a:off x="2026899" y="3870340"/>
            <a:ext cx="4695966" cy="1523494"/>
          </a:xfrm>
          <a:prstGeom prst="rect">
            <a:avLst/>
          </a:prstGeom>
          <a:noFill/>
        </p:spPr>
        <p:txBody>
          <a:bodyPr wrap="none" rtlCol="0">
            <a:spAutoFit/>
          </a:bodyPr>
          <a:lstStyle/>
          <a:p>
            <a:pPr>
              <a:lnSpc>
                <a:spcPct val="150000"/>
              </a:lnSpc>
            </a:pPr>
            <a:r>
              <a:rPr lang="de-DE" sz="2200" b="1" dirty="0">
                <a:latin typeface="Helvetica" pitchFamily="2" charset="0"/>
              </a:rPr>
              <a:t>an Meetings und Veranstaltungen</a:t>
            </a:r>
          </a:p>
          <a:p>
            <a:pPr>
              <a:lnSpc>
                <a:spcPct val="150000"/>
              </a:lnSpc>
            </a:pPr>
            <a:r>
              <a:rPr lang="de-DE" sz="2200" b="1" dirty="0">
                <a:latin typeface="Helvetica" pitchFamily="2" charset="0"/>
              </a:rPr>
              <a:t>digital und real </a:t>
            </a:r>
          </a:p>
          <a:p>
            <a:pPr>
              <a:lnSpc>
                <a:spcPct val="150000"/>
              </a:lnSpc>
            </a:pPr>
            <a:r>
              <a:rPr lang="de-DE" b="1" dirty="0">
                <a:solidFill>
                  <a:srgbClr val="3FA73C"/>
                </a:solidFill>
                <a:latin typeface="Helvetica" pitchFamily="2" charset="0"/>
                <a:sym typeface="Wingdings" pitchFamily="2" charset="2"/>
              </a:rPr>
              <a:t></a:t>
            </a:r>
            <a:r>
              <a:rPr lang="de-DE" dirty="0">
                <a:solidFill>
                  <a:srgbClr val="3FA73C"/>
                </a:solidFill>
                <a:latin typeface="Helvetica" pitchFamily="2" charset="0"/>
                <a:sym typeface="Wingdings" pitchFamily="2" charset="2"/>
              </a:rPr>
              <a:t> </a:t>
            </a:r>
            <a:r>
              <a:rPr lang="de-DE" b="1" dirty="0">
                <a:solidFill>
                  <a:srgbClr val="3FA73C"/>
                </a:solidFill>
                <a:latin typeface="Helvetica" pitchFamily="2" charset="0"/>
              </a:rPr>
              <a:t>Vorlagen für Präsentationen</a:t>
            </a:r>
          </a:p>
        </p:txBody>
      </p:sp>
    </p:spTree>
    <p:extLst>
      <p:ext uri="{BB962C8B-B14F-4D97-AF65-F5344CB8AC3E}">
        <p14:creationId xmlns:p14="http://schemas.microsoft.com/office/powerpoint/2010/main" val="427310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983A46D-063A-D642-829C-C4FA618F72F6}"/>
              </a:ext>
            </a:extLst>
          </p:cNvPr>
          <p:cNvPicPr>
            <a:picLocks noChangeAspect="1"/>
          </p:cNvPicPr>
          <p:nvPr/>
        </p:nvPicPr>
        <p:blipFill>
          <a:blip r:embed="rId3"/>
          <a:stretch>
            <a:fillRect/>
          </a:stretch>
        </p:blipFill>
        <p:spPr>
          <a:xfrm>
            <a:off x="2350022" y="862551"/>
            <a:ext cx="7491956" cy="5132898"/>
          </a:xfrm>
          <a:prstGeom prst="rect">
            <a:avLst/>
          </a:prstGeom>
        </p:spPr>
      </p:pic>
    </p:spTree>
    <p:extLst>
      <p:ext uri="{BB962C8B-B14F-4D97-AF65-F5344CB8AC3E}">
        <p14:creationId xmlns:p14="http://schemas.microsoft.com/office/powerpoint/2010/main" val="78918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Text enthält.&#10;&#10;Automatisch generierte Beschreibung">
            <a:extLst>
              <a:ext uri="{FF2B5EF4-FFF2-40B4-BE49-F238E27FC236}">
                <a16:creationId xmlns:a16="http://schemas.microsoft.com/office/drawing/2014/main" id="{B46818AF-284D-364F-A59A-0F27A2EC3D67}"/>
              </a:ext>
            </a:extLst>
          </p:cNvPr>
          <p:cNvPicPr>
            <a:picLocks noChangeAspect="1"/>
          </p:cNvPicPr>
          <p:nvPr/>
        </p:nvPicPr>
        <p:blipFill>
          <a:blip r:embed="rId3"/>
          <a:stretch>
            <a:fillRect/>
          </a:stretch>
        </p:blipFill>
        <p:spPr>
          <a:xfrm>
            <a:off x="2485417" y="955313"/>
            <a:ext cx="7221165" cy="4947373"/>
          </a:xfrm>
          <a:prstGeom prst="rect">
            <a:avLst/>
          </a:prstGeom>
        </p:spPr>
      </p:pic>
    </p:spTree>
    <p:extLst>
      <p:ext uri="{BB962C8B-B14F-4D97-AF65-F5344CB8AC3E}">
        <p14:creationId xmlns:p14="http://schemas.microsoft.com/office/powerpoint/2010/main" val="2624315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Whiteboard enthält.&#10;&#10;Automatisch generierte Beschreibung">
            <a:extLst>
              <a:ext uri="{FF2B5EF4-FFF2-40B4-BE49-F238E27FC236}">
                <a16:creationId xmlns:a16="http://schemas.microsoft.com/office/drawing/2014/main" id="{FDF49791-5C70-3647-8B80-8DF201DE299A}"/>
              </a:ext>
            </a:extLst>
          </p:cNvPr>
          <p:cNvPicPr>
            <a:picLocks noChangeAspect="1"/>
          </p:cNvPicPr>
          <p:nvPr/>
        </p:nvPicPr>
        <p:blipFill>
          <a:blip r:embed="rId3"/>
          <a:stretch>
            <a:fillRect/>
          </a:stretch>
        </p:blipFill>
        <p:spPr>
          <a:xfrm>
            <a:off x="2419936" y="910451"/>
            <a:ext cx="7352127" cy="5037098"/>
          </a:xfrm>
          <a:prstGeom prst="rect">
            <a:avLst/>
          </a:prstGeom>
        </p:spPr>
      </p:pic>
    </p:spTree>
    <p:extLst>
      <p:ext uri="{BB962C8B-B14F-4D97-AF65-F5344CB8AC3E}">
        <p14:creationId xmlns:p14="http://schemas.microsoft.com/office/powerpoint/2010/main" val="3110118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869E5406-84B0-FF41-931C-1F4C287FF29A}"/>
              </a:ext>
            </a:extLst>
          </p:cNvPr>
          <p:cNvPicPr>
            <a:picLocks noChangeAspect="1"/>
          </p:cNvPicPr>
          <p:nvPr/>
        </p:nvPicPr>
        <p:blipFill>
          <a:blip r:embed="rId3"/>
          <a:stretch>
            <a:fillRect/>
          </a:stretch>
        </p:blipFill>
        <p:spPr>
          <a:xfrm>
            <a:off x="2485969" y="955691"/>
            <a:ext cx="7220062" cy="4946617"/>
          </a:xfrm>
          <a:prstGeom prst="rect">
            <a:avLst/>
          </a:prstGeom>
        </p:spPr>
      </p:pic>
    </p:spTree>
    <p:extLst>
      <p:ext uri="{BB962C8B-B14F-4D97-AF65-F5344CB8AC3E}">
        <p14:creationId xmlns:p14="http://schemas.microsoft.com/office/powerpoint/2010/main" val="2485960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enthält.&#10;&#10;Automatisch generierte Beschreibung">
            <a:extLst>
              <a:ext uri="{FF2B5EF4-FFF2-40B4-BE49-F238E27FC236}">
                <a16:creationId xmlns:a16="http://schemas.microsoft.com/office/drawing/2014/main" id="{82814CAF-6F8C-2A4C-B686-A8F63AA6A6B3}"/>
              </a:ext>
            </a:extLst>
          </p:cNvPr>
          <p:cNvPicPr>
            <a:picLocks noChangeAspect="1"/>
          </p:cNvPicPr>
          <p:nvPr/>
        </p:nvPicPr>
        <p:blipFill>
          <a:blip r:embed="rId3"/>
          <a:stretch>
            <a:fillRect/>
          </a:stretch>
        </p:blipFill>
        <p:spPr>
          <a:xfrm>
            <a:off x="2506377" y="969673"/>
            <a:ext cx="7179246" cy="4918653"/>
          </a:xfrm>
          <a:prstGeom prst="rect">
            <a:avLst/>
          </a:prstGeom>
        </p:spPr>
      </p:pic>
    </p:spTree>
    <p:extLst>
      <p:ext uri="{BB962C8B-B14F-4D97-AF65-F5344CB8AC3E}">
        <p14:creationId xmlns:p14="http://schemas.microsoft.com/office/powerpoint/2010/main" val="3058156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Text enthält.&#10;&#10;Automatisch generierte Beschreibung">
            <a:extLst>
              <a:ext uri="{FF2B5EF4-FFF2-40B4-BE49-F238E27FC236}">
                <a16:creationId xmlns:a16="http://schemas.microsoft.com/office/drawing/2014/main" id="{EA0725FC-5A17-3444-A82F-8BD077EC621A}"/>
              </a:ext>
            </a:extLst>
          </p:cNvPr>
          <p:cNvPicPr>
            <a:picLocks noChangeAspect="1"/>
          </p:cNvPicPr>
          <p:nvPr/>
        </p:nvPicPr>
        <p:blipFill>
          <a:blip r:embed="rId3"/>
          <a:stretch>
            <a:fillRect/>
          </a:stretch>
        </p:blipFill>
        <p:spPr>
          <a:xfrm>
            <a:off x="2604387" y="1036822"/>
            <a:ext cx="6983226" cy="4784355"/>
          </a:xfrm>
          <a:prstGeom prst="rect">
            <a:avLst/>
          </a:prstGeom>
        </p:spPr>
      </p:pic>
    </p:spTree>
    <p:extLst>
      <p:ext uri="{BB962C8B-B14F-4D97-AF65-F5344CB8AC3E}">
        <p14:creationId xmlns:p14="http://schemas.microsoft.com/office/powerpoint/2010/main" val="2214367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7EAA3AD-51E3-F843-A9D1-CDA1E5C13063}"/>
              </a:ext>
            </a:extLst>
          </p:cNvPr>
          <p:cNvPicPr>
            <a:picLocks noChangeAspect="1"/>
          </p:cNvPicPr>
          <p:nvPr/>
        </p:nvPicPr>
        <p:blipFill>
          <a:blip r:embed="rId3"/>
          <a:stretch>
            <a:fillRect/>
          </a:stretch>
        </p:blipFill>
        <p:spPr>
          <a:xfrm>
            <a:off x="2621344" y="1048440"/>
            <a:ext cx="6949312" cy="4761120"/>
          </a:xfrm>
          <a:prstGeom prst="rect">
            <a:avLst/>
          </a:prstGeom>
        </p:spPr>
      </p:pic>
    </p:spTree>
    <p:extLst>
      <p:ext uri="{BB962C8B-B14F-4D97-AF65-F5344CB8AC3E}">
        <p14:creationId xmlns:p14="http://schemas.microsoft.com/office/powerpoint/2010/main" val="1826463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2" name="Freihand 11">
                <a:extLst>
                  <a:ext uri="{FF2B5EF4-FFF2-40B4-BE49-F238E27FC236}">
                    <a16:creationId xmlns:a16="http://schemas.microsoft.com/office/drawing/2014/main" id="{2181FD81-8B2C-F44E-824F-645E393F863C}"/>
                  </a:ext>
                </a:extLst>
              </p14:cNvPr>
              <p14:cNvContentPartPr/>
              <p14:nvPr/>
            </p14:nvContentPartPr>
            <p14:xfrm>
              <a:off x="2535103" y="3678943"/>
              <a:ext cx="360" cy="360"/>
            </p14:xfrm>
          </p:contentPart>
        </mc:Choice>
        <mc:Fallback xmlns="">
          <p:pic>
            <p:nvPicPr>
              <p:cNvPr id="12" name="Freihand 11">
                <a:extLst>
                  <a:ext uri="{FF2B5EF4-FFF2-40B4-BE49-F238E27FC236}">
                    <a16:creationId xmlns:a16="http://schemas.microsoft.com/office/drawing/2014/main" id="{2181FD81-8B2C-F44E-824F-645E393F863C}"/>
                  </a:ext>
                </a:extLst>
              </p:cNvPr>
              <p:cNvPicPr/>
              <p:nvPr/>
            </p:nvPicPr>
            <p:blipFill>
              <a:blip r:embed="rId4"/>
              <a:stretch>
                <a:fillRect/>
              </a:stretch>
            </p:blipFill>
            <p:spPr>
              <a:xfrm>
                <a:off x="2522863" y="3666703"/>
                <a:ext cx="24840" cy="24840"/>
              </a:xfrm>
              <a:prstGeom prst="rect">
                <a:avLst/>
              </a:prstGeom>
            </p:spPr>
          </p:pic>
        </mc:Fallback>
      </mc:AlternateContent>
      <p:pic>
        <p:nvPicPr>
          <p:cNvPr id="4" name="Grafik 3" descr="Ein Bild, das Text enthält.&#10;&#10;Automatisch generierte Beschreibung">
            <a:extLst>
              <a:ext uri="{FF2B5EF4-FFF2-40B4-BE49-F238E27FC236}">
                <a16:creationId xmlns:a16="http://schemas.microsoft.com/office/drawing/2014/main" id="{D9FE1C39-B201-C946-AE3E-292640D4833B}"/>
              </a:ext>
            </a:extLst>
          </p:cNvPr>
          <p:cNvPicPr>
            <a:picLocks noChangeAspect="1"/>
          </p:cNvPicPr>
          <p:nvPr/>
        </p:nvPicPr>
        <p:blipFill>
          <a:blip r:embed="rId5"/>
          <a:stretch>
            <a:fillRect/>
          </a:stretch>
        </p:blipFill>
        <p:spPr>
          <a:xfrm>
            <a:off x="2633407" y="1306647"/>
            <a:ext cx="6925185" cy="4744591"/>
          </a:xfrm>
          <a:prstGeom prst="rect">
            <a:avLst/>
          </a:prstGeom>
        </p:spPr>
      </p:pic>
    </p:spTree>
    <p:extLst>
      <p:ext uri="{BB962C8B-B14F-4D97-AF65-F5344CB8AC3E}">
        <p14:creationId xmlns:p14="http://schemas.microsoft.com/office/powerpoint/2010/main" val="1238614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108990" y="1721630"/>
            <a:ext cx="8247283" cy="2068255"/>
          </a:xfrm>
        </p:spPr>
        <p:txBody>
          <a:bodyPr>
            <a:normAutofit/>
          </a:bodyPr>
          <a:lstStyle/>
          <a:p>
            <a:pPr marL="0" indent="0">
              <a:buClr>
                <a:srgbClr val="319C29"/>
              </a:buClr>
              <a:buNone/>
            </a:pPr>
            <a:endParaRPr lang="de-DE" sz="1600" dirty="0">
              <a:latin typeface="Arial" panose="020B0604020202020204" pitchFamily="34" charset="0"/>
              <a:cs typeface="Arial" panose="020B0604020202020204" pitchFamily="34" charset="0"/>
            </a:endParaRPr>
          </a:p>
          <a:p>
            <a:pPr>
              <a:buClr>
                <a:srgbClr val="319C29"/>
              </a:buClr>
            </a:pPr>
            <a:r>
              <a:rPr lang="de-DE" sz="1600" dirty="0">
                <a:latin typeface="Helvetica Light" panose="020B0403020202020204" pitchFamily="34" charset="0"/>
                <a:cs typeface="Arial" panose="020B0604020202020204" pitchFamily="34" charset="0"/>
              </a:rPr>
              <a:t>Poster</a:t>
            </a:r>
            <a:r>
              <a:rPr lang="de-DE" sz="1600" dirty="0">
                <a:solidFill>
                  <a:srgbClr val="FF0000"/>
                </a:solidFill>
                <a:latin typeface="Helvetica Light" panose="020B0403020202020204" pitchFamily="34" charset="0"/>
                <a:cs typeface="Arial" panose="020B0604020202020204" pitchFamily="34" charset="0"/>
              </a:rPr>
              <a:t> </a:t>
            </a:r>
            <a:r>
              <a:rPr lang="de-DE" sz="1600" dirty="0">
                <a:latin typeface="Helvetica Light" panose="020B0403020202020204" pitchFamily="34" charset="0"/>
                <a:cs typeface="Arial" panose="020B0604020202020204" pitchFamily="34" charset="0"/>
              </a:rPr>
              <a:t>(A1 und A3) – gratis bestellen auf bag.admin.ch/auf-stehen (auch in Französisch</a:t>
            </a:r>
            <a:r>
              <a:rPr lang="de-DE" sz="1600">
                <a:latin typeface="Helvetica Light" panose="020B0403020202020204" pitchFamily="34" charset="0"/>
                <a:cs typeface="Arial" panose="020B0604020202020204" pitchFamily="34" charset="0"/>
              </a:rPr>
              <a:t>, Italienisch und Englisch</a:t>
            </a:r>
            <a:r>
              <a:rPr lang="de-DE" sz="1600" dirty="0">
                <a:latin typeface="Helvetica Light" panose="020B0403020202020204" pitchFamily="34" charset="0"/>
                <a:cs typeface="Arial" panose="020B0604020202020204" pitchFamily="34" charset="0"/>
              </a:rPr>
              <a:t>). </a:t>
            </a:r>
          </a:p>
          <a:p>
            <a:pPr>
              <a:buClr>
                <a:srgbClr val="319C29"/>
              </a:buClr>
            </a:pPr>
            <a:r>
              <a:rPr lang="de-DE" sz="1600" dirty="0">
                <a:latin typeface="Helvetica Light" panose="020B0403020202020204" pitchFamily="34" charset="0"/>
                <a:cs typeface="Arial" panose="020B0604020202020204" pitchFamily="34" charset="0"/>
              </a:rPr>
              <a:t>Faktenblatt: «Sitzen gefährdet die Gesundheit: Warum es sich lohnt aufzustehen!»</a:t>
            </a:r>
          </a:p>
          <a:p>
            <a:pPr>
              <a:buClr>
                <a:srgbClr val="319C29"/>
              </a:buClr>
            </a:pPr>
            <a:r>
              <a:rPr lang="de-DE" sz="1600" dirty="0">
                <a:latin typeface="Helvetica Light" panose="020B0403020202020204" pitchFamily="34" charset="0"/>
                <a:cs typeface="Arial" panose="020B0604020202020204" pitchFamily="34" charset="0"/>
              </a:rPr>
              <a:t>Bewegungstipps: «Aufstehen: Unterwegs, am Arbeitsplatz, in der Freizeit»</a:t>
            </a:r>
          </a:p>
          <a:p>
            <a:pPr>
              <a:buClr>
                <a:srgbClr val="319C29"/>
              </a:buClr>
            </a:pPr>
            <a:r>
              <a:rPr lang="de-DE" sz="1600" dirty="0" err="1">
                <a:latin typeface="Helvetica Light" panose="020B0403020202020204" pitchFamily="34" charset="0"/>
                <a:cs typeface="Arial" panose="020B0604020202020204" pitchFamily="34" charset="0"/>
              </a:rPr>
              <a:t>bag.admin.ch</a:t>
            </a:r>
            <a:r>
              <a:rPr lang="de-DE" sz="1600" dirty="0">
                <a:latin typeface="Helvetica Light" panose="020B0403020202020204" pitchFamily="34" charset="0"/>
                <a:cs typeface="Arial" panose="020B0604020202020204" pitchFamily="34" charset="0"/>
              </a:rPr>
              <a:t>/auf-stehen I #</a:t>
            </a:r>
            <a:r>
              <a:rPr lang="de-DE" sz="1600" dirty="0" err="1">
                <a:latin typeface="Helvetica Light" panose="020B0403020202020204" pitchFamily="34" charset="0"/>
                <a:cs typeface="Arial" panose="020B0604020202020204" pitchFamily="34" charset="0"/>
              </a:rPr>
              <a:t>aufstehen_bag</a:t>
            </a:r>
            <a:r>
              <a:rPr lang="de-DE" sz="1600" dirty="0">
                <a:latin typeface="Helvetica Light" panose="020B0403020202020204" pitchFamily="34" charset="0"/>
                <a:cs typeface="Arial" panose="020B0604020202020204" pitchFamily="34" charset="0"/>
              </a:rPr>
              <a:t> I #</a:t>
            </a:r>
            <a:r>
              <a:rPr lang="de-DE" sz="1600" dirty="0" err="1">
                <a:latin typeface="Helvetica Light" panose="020B0403020202020204" pitchFamily="34" charset="0"/>
                <a:cs typeface="Arial" panose="020B0604020202020204" pitchFamily="34" charset="0"/>
              </a:rPr>
              <a:t>beactive</a:t>
            </a:r>
            <a:endParaRPr lang="de-DE" sz="1800" dirty="0"/>
          </a:p>
        </p:txBody>
      </p:sp>
      <p:pic>
        <p:nvPicPr>
          <p:cNvPr id="6" name="Inhaltsplatzhalter 3">
            <a:extLst>
              <a:ext uri="{FF2B5EF4-FFF2-40B4-BE49-F238E27FC236}">
                <a16:creationId xmlns:a16="http://schemas.microsoft.com/office/drawing/2014/main" id="{24F53831-0445-724F-9CAE-B9E3973BA007}"/>
              </a:ext>
            </a:extLst>
          </p:cNvPr>
          <p:cNvPicPr>
            <a:picLocks noChangeAspect="1"/>
          </p:cNvPicPr>
          <p:nvPr/>
        </p:nvPicPr>
        <p:blipFill>
          <a:blip r:embed="rId3"/>
          <a:stretch>
            <a:fillRect/>
          </a:stretch>
        </p:blipFill>
        <p:spPr>
          <a:xfrm>
            <a:off x="2512947" y="3742436"/>
            <a:ext cx="1825752" cy="2587890"/>
          </a:xfrm>
          <a:prstGeom prst="rect">
            <a:avLst/>
          </a:prstGeom>
          <a:ln w="3175">
            <a:noFill/>
          </a:ln>
          <a:effectLst>
            <a:outerShdw blurRad="50800" dist="38100" dir="2700000" sx="101000" sy="101000" algn="tl" rotWithShape="0">
              <a:schemeClr val="tx1">
                <a:lumMod val="65000"/>
                <a:lumOff val="35000"/>
                <a:alpha val="33000"/>
              </a:schemeClr>
            </a:outerShdw>
          </a:effectLst>
        </p:spPr>
      </p:pic>
      <p:sp>
        <p:nvSpPr>
          <p:cNvPr id="2" name="Textfeld 1">
            <a:extLst>
              <a:ext uri="{FF2B5EF4-FFF2-40B4-BE49-F238E27FC236}">
                <a16:creationId xmlns:a16="http://schemas.microsoft.com/office/drawing/2014/main" id="{79B9BD9F-DF01-D44F-8596-73A97D673DCF}"/>
              </a:ext>
            </a:extLst>
          </p:cNvPr>
          <p:cNvSpPr txBox="1"/>
          <p:nvPr/>
        </p:nvSpPr>
        <p:spPr>
          <a:xfrm>
            <a:off x="2108989" y="1490797"/>
            <a:ext cx="7003840" cy="461665"/>
          </a:xfrm>
          <a:prstGeom prst="rect">
            <a:avLst/>
          </a:prstGeom>
          <a:noFill/>
        </p:spPr>
        <p:txBody>
          <a:bodyPr wrap="none" rtlCol="0">
            <a:spAutoFit/>
          </a:bodyPr>
          <a:lstStyle/>
          <a:p>
            <a:r>
              <a:rPr lang="de-DE" sz="2400" b="1" dirty="0">
                <a:latin typeface="Helvetica" pitchFamily="2" charset="0"/>
                <a:cs typeface="Arial" panose="020B0604020202020204" pitchFamily="34" charset="0"/>
              </a:rPr>
              <a:t>Informations- und Kommunikationsmaterialien</a:t>
            </a:r>
          </a:p>
        </p:txBody>
      </p:sp>
      <p:pic>
        <p:nvPicPr>
          <p:cNvPr id="8" name="Grafik 7">
            <a:extLst>
              <a:ext uri="{FF2B5EF4-FFF2-40B4-BE49-F238E27FC236}">
                <a16:creationId xmlns:a16="http://schemas.microsoft.com/office/drawing/2014/main" id="{DA4E2316-7BCB-A943-91D5-7387706D4D62}"/>
              </a:ext>
            </a:extLst>
          </p:cNvPr>
          <p:cNvPicPr>
            <a:picLocks noChangeAspect="1"/>
          </p:cNvPicPr>
          <p:nvPr/>
        </p:nvPicPr>
        <p:blipFill>
          <a:blip r:embed="rId4"/>
          <a:stretch>
            <a:fillRect/>
          </a:stretch>
        </p:blipFill>
        <p:spPr>
          <a:xfrm>
            <a:off x="4696355" y="4262071"/>
            <a:ext cx="3072552" cy="2068255"/>
          </a:xfrm>
          <a:prstGeom prst="rect">
            <a:avLst/>
          </a:prstGeom>
          <a:ln w="3175">
            <a:solidFill>
              <a:schemeClr val="tx1">
                <a:lumMod val="50000"/>
                <a:lumOff val="50000"/>
                <a:alpha val="68000"/>
              </a:schemeClr>
            </a:solidFill>
          </a:ln>
        </p:spPr>
      </p:pic>
      <p:pic>
        <p:nvPicPr>
          <p:cNvPr id="10" name="Grafik 9">
            <a:extLst>
              <a:ext uri="{FF2B5EF4-FFF2-40B4-BE49-F238E27FC236}">
                <a16:creationId xmlns:a16="http://schemas.microsoft.com/office/drawing/2014/main" id="{BF2BD578-847B-184C-AC5B-7BE81AFC7ECF}"/>
              </a:ext>
            </a:extLst>
          </p:cNvPr>
          <p:cNvPicPr>
            <a:picLocks noChangeAspect="1"/>
          </p:cNvPicPr>
          <p:nvPr/>
        </p:nvPicPr>
        <p:blipFill>
          <a:blip r:embed="rId5"/>
          <a:stretch>
            <a:fillRect/>
          </a:stretch>
        </p:blipFill>
        <p:spPr>
          <a:xfrm>
            <a:off x="8126563" y="5150104"/>
            <a:ext cx="1733083" cy="1180222"/>
          </a:xfrm>
          <a:prstGeom prst="rect">
            <a:avLst/>
          </a:prstGeom>
          <a:effectLst>
            <a:outerShdw blurRad="76200" dir="12900000" sy="23000" kx="-1200000" algn="bl" rotWithShape="0">
              <a:prstClr val="black">
                <a:alpha val="16000"/>
              </a:prstClr>
            </a:outerShdw>
          </a:effectLst>
        </p:spPr>
      </p:pic>
      <p:pic>
        <p:nvPicPr>
          <p:cNvPr id="9" name="Grafik 8">
            <a:extLst>
              <a:ext uri="{FF2B5EF4-FFF2-40B4-BE49-F238E27FC236}">
                <a16:creationId xmlns:a16="http://schemas.microsoft.com/office/drawing/2014/main" id="{792FD613-F781-E64A-8FC2-386A25C74A2B}"/>
              </a:ext>
            </a:extLst>
          </p:cNvPr>
          <p:cNvPicPr>
            <a:picLocks noChangeAspect="1"/>
          </p:cNvPicPr>
          <p:nvPr/>
        </p:nvPicPr>
        <p:blipFill>
          <a:blip r:embed="rId6"/>
          <a:stretch>
            <a:fillRect/>
          </a:stretch>
        </p:blipFill>
        <p:spPr>
          <a:xfrm>
            <a:off x="2026899" y="527674"/>
            <a:ext cx="4890956" cy="640980"/>
          </a:xfrm>
          <a:prstGeom prst="rect">
            <a:avLst/>
          </a:prstGeom>
        </p:spPr>
      </p:pic>
    </p:spTree>
    <p:extLst>
      <p:ext uri="{BB962C8B-B14F-4D97-AF65-F5344CB8AC3E}">
        <p14:creationId xmlns:p14="http://schemas.microsoft.com/office/powerpoint/2010/main" val="3506081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47883A11-B508-F84E-9D9F-EF9716412B4A}"/>
              </a:ext>
            </a:extLst>
          </p:cNvPr>
          <p:cNvSpPr>
            <a:spLocks noGrp="1"/>
          </p:cNvSpPr>
          <p:nvPr>
            <p:ph idx="1"/>
          </p:nvPr>
        </p:nvSpPr>
        <p:spPr>
          <a:xfrm>
            <a:off x="2026899" y="4806504"/>
            <a:ext cx="8115298" cy="1523822"/>
          </a:xfrm>
        </p:spPr>
        <p:txBody>
          <a:bodyPr>
            <a:normAutofit/>
          </a:bodyPr>
          <a:lstStyle/>
          <a:p>
            <a:pPr marL="0" indent="0">
              <a:buNone/>
            </a:pPr>
            <a:r>
              <a:rPr lang="de-DE" sz="1400" dirty="0"/>
              <a:t>Impressum</a:t>
            </a:r>
          </a:p>
          <a:p>
            <a:pPr marL="0" indent="0">
              <a:buNone/>
            </a:pPr>
            <a:r>
              <a:rPr lang="de-DE" sz="1200" dirty="0"/>
              <a:t>Herausgeber: Bundesamt für Gesundheit BAG</a:t>
            </a:r>
          </a:p>
          <a:p>
            <a:pPr marL="0" indent="0">
              <a:buNone/>
            </a:pPr>
            <a:r>
              <a:rPr lang="de-DE" sz="1200" dirty="0"/>
              <a:t>Konzept und Umsetzung: frei-</a:t>
            </a:r>
            <a:r>
              <a:rPr lang="de-DE" sz="1200" dirty="0" err="1"/>
              <a:t>stil.ch</a:t>
            </a:r>
            <a:endParaRPr lang="de-DE" sz="1200" dirty="0"/>
          </a:p>
          <a:p>
            <a:pPr marL="0" indent="0">
              <a:buNone/>
            </a:pPr>
            <a:r>
              <a:rPr lang="de-DE" sz="1200" dirty="0"/>
              <a:t>Grafikdesign: </a:t>
            </a:r>
            <a:r>
              <a:rPr lang="de-DE" sz="1200" dirty="0" err="1"/>
              <a:t>chragokyberneticks.ch</a:t>
            </a:r>
            <a:endParaRPr lang="de-DE" sz="1200" dirty="0"/>
          </a:p>
          <a:p>
            <a:pPr marL="0" indent="0">
              <a:buNone/>
            </a:pPr>
            <a:r>
              <a:rPr lang="de-DE" sz="1200" dirty="0"/>
              <a:t>Bestellung Materialien: </a:t>
            </a:r>
            <a:r>
              <a:rPr lang="de-DE" sz="1200" dirty="0" err="1">
                <a:latin typeface="Helvetica Light" panose="020B0403020202020204" pitchFamily="34" charset="0"/>
                <a:cs typeface="Arial" panose="020B0604020202020204" pitchFamily="34" charset="0"/>
              </a:rPr>
              <a:t>bag.admin.ch</a:t>
            </a:r>
            <a:r>
              <a:rPr lang="de-DE" sz="1200" dirty="0">
                <a:latin typeface="Helvetica Light" panose="020B0403020202020204" pitchFamily="34" charset="0"/>
                <a:cs typeface="Arial" panose="020B0604020202020204" pitchFamily="34" charset="0"/>
              </a:rPr>
              <a:t>/auf-stehen </a:t>
            </a:r>
            <a:endParaRPr lang="de-DE" sz="1200" dirty="0"/>
          </a:p>
          <a:p>
            <a:pPr marL="0" indent="0">
              <a:buNone/>
            </a:pPr>
            <a:r>
              <a:rPr lang="de-DE" sz="1200" dirty="0"/>
              <a:t>©BAG, August 2022</a:t>
            </a:r>
          </a:p>
        </p:txBody>
      </p:sp>
      <p:pic>
        <p:nvPicPr>
          <p:cNvPr id="3" name="Grafik 2">
            <a:extLst>
              <a:ext uri="{FF2B5EF4-FFF2-40B4-BE49-F238E27FC236}">
                <a16:creationId xmlns:a16="http://schemas.microsoft.com/office/drawing/2014/main" id="{2AC5603A-5668-1F46-80FE-DBA34C7E7B16}"/>
              </a:ext>
            </a:extLst>
          </p:cNvPr>
          <p:cNvPicPr>
            <a:picLocks noChangeAspect="1"/>
          </p:cNvPicPr>
          <p:nvPr/>
        </p:nvPicPr>
        <p:blipFill>
          <a:blip r:embed="rId3"/>
          <a:stretch>
            <a:fillRect/>
          </a:stretch>
        </p:blipFill>
        <p:spPr>
          <a:xfrm>
            <a:off x="2026899" y="527674"/>
            <a:ext cx="4890956" cy="640980"/>
          </a:xfrm>
          <a:prstGeom prst="rect">
            <a:avLst/>
          </a:prstGeom>
        </p:spPr>
      </p:pic>
    </p:spTree>
    <p:extLst>
      <p:ext uri="{BB962C8B-B14F-4D97-AF65-F5344CB8AC3E}">
        <p14:creationId xmlns:p14="http://schemas.microsoft.com/office/powerpoint/2010/main" val="3939468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CED59B98-A017-6541-990D-A29F3E9DFD92}"/>
              </a:ext>
            </a:extLst>
          </p:cNvPr>
          <p:cNvSpPr txBox="1"/>
          <p:nvPr/>
        </p:nvSpPr>
        <p:spPr>
          <a:xfrm>
            <a:off x="2268280" y="1976729"/>
            <a:ext cx="7706789" cy="4154984"/>
          </a:xfrm>
          <a:prstGeom prst="rect">
            <a:avLst/>
          </a:prstGeom>
          <a:noFill/>
        </p:spPr>
        <p:txBody>
          <a:bodyPr wrap="square" rtlCol="0">
            <a:spAutoFit/>
          </a:bodyPr>
          <a:lstStyle/>
          <a:p>
            <a:r>
              <a:rPr lang="de-CH" sz="2400" b="1" dirty="0">
                <a:solidFill>
                  <a:srgbClr val="3EA53B"/>
                </a:solidFill>
                <a:latin typeface="Helvetica" panose="020B0604020202020204" pitchFamily="34" charset="0"/>
                <a:cs typeface="Helvetica" panose="020B0604020202020204" pitchFamily="34" charset="0"/>
              </a:rPr>
              <a:t>Aufstehen – an Meetings und Veranstaltungen </a:t>
            </a:r>
          </a:p>
          <a:p>
            <a:r>
              <a:rPr lang="de-CH" sz="1600" dirty="0">
                <a:latin typeface="Helvetica Light"/>
              </a:rPr>
              <a:t> </a:t>
            </a:r>
          </a:p>
          <a:p>
            <a:r>
              <a:rPr lang="de-CH" sz="1600" dirty="0">
                <a:latin typeface="Helvetica Light"/>
              </a:rPr>
              <a:t>Ist es Ihnen wichtig, die </a:t>
            </a:r>
            <a:r>
              <a:rPr lang="de-CH" sz="1600" b="1" dirty="0">
                <a:latin typeface="Helvetica Light"/>
              </a:rPr>
              <a:t>Aufmerksamkeit</a:t>
            </a:r>
            <a:r>
              <a:rPr lang="de-CH" sz="1600" dirty="0">
                <a:latin typeface="Helvetica Light"/>
              </a:rPr>
              <a:t> Ihrer </a:t>
            </a:r>
            <a:r>
              <a:rPr lang="de-CH" sz="1600" dirty="0" err="1">
                <a:latin typeface="Helvetica Light"/>
              </a:rPr>
              <a:t>ZuhörerInnen</a:t>
            </a:r>
            <a:r>
              <a:rPr lang="de-CH" sz="1600" dirty="0">
                <a:latin typeface="Helvetica Light"/>
              </a:rPr>
              <a:t> an digitalen oder realen Sitzungen und Veranstaltungen nicht nur zu gewinnen, sondern auch aufrechtzuerhalten?</a:t>
            </a:r>
          </a:p>
          <a:p>
            <a:endParaRPr lang="de-CH" sz="1600" dirty="0">
              <a:latin typeface="Helvetica Light"/>
            </a:endParaRPr>
          </a:p>
          <a:p>
            <a:r>
              <a:rPr lang="de-CH" sz="1600" dirty="0">
                <a:latin typeface="Helvetica Light"/>
              </a:rPr>
              <a:t>Liegt Ihnen zudem Ihre Gesundheit und die Ihrer Mitarbeitenden am Herzen? Dann gibt es einen einfachen Trick, mit dem Sie viel bewirken können: </a:t>
            </a:r>
          </a:p>
          <a:p>
            <a:endParaRPr lang="de-CH" sz="1600" dirty="0">
              <a:latin typeface="Helvetica Light"/>
            </a:endParaRPr>
          </a:p>
          <a:p>
            <a:r>
              <a:rPr lang="de-CH" sz="1600" b="1" dirty="0">
                <a:latin typeface="Helvetica Light"/>
              </a:rPr>
              <a:t>Aufstehen heisst das Zauberwort! </a:t>
            </a:r>
            <a:r>
              <a:rPr lang="de-CH" sz="1600" dirty="0">
                <a:latin typeface="Helvetica Light"/>
              </a:rPr>
              <a:t>Ermuntern Sie Ihre </a:t>
            </a:r>
            <a:r>
              <a:rPr lang="de-CH" sz="1600" dirty="0" err="1">
                <a:latin typeface="Helvetica Light"/>
              </a:rPr>
              <a:t>ZuhörerInnen</a:t>
            </a:r>
            <a:r>
              <a:rPr lang="de-CH" sz="1600" dirty="0">
                <a:latin typeface="Helvetica Light"/>
              </a:rPr>
              <a:t>/ </a:t>
            </a:r>
            <a:r>
              <a:rPr lang="de-CH" sz="1600" dirty="0" err="1">
                <a:latin typeface="Helvetica Light"/>
              </a:rPr>
              <a:t>MitarbeiterInnen</a:t>
            </a:r>
            <a:r>
              <a:rPr lang="de-CH" sz="1600" dirty="0">
                <a:latin typeface="Helvetica Light"/>
              </a:rPr>
              <a:t>/ </a:t>
            </a:r>
            <a:r>
              <a:rPr lang="de-CH" sz="1600" dirty="0" err="1">
                <a:latin typeface="Helvetica Light"/>
              </a:rPr>
              <a:t>KonferenzteilnehmerInnen</a:t>
            </a:r>
            <a:r>
              <a:rPr lang="de-CH" sz="1600" dirty="0">
                <a:latin typeface="Helvetica Light"/>
              </a:rPr>
              <a:t> lange sitzende Phasen regelmässig zu unterbrechen, zwischendurch aufzustehen und sich zu bewegen! </a:t>
            </a:r>
          </a:p>
          <a:p>
            <a:endParaRPr lang="de-CH" sz="1600" dirty="0">
              <a:latin typeface="Helvetica Light"/>
            </a:endParaRPr>
          </a:p>
          <a:p>
            <a:r>
              <a:rPr lang="de-CH" sz="1600" dirty="0">
                <a:latin typeface="Helvetica Light"/>
              </a:rPr>
              <a:t>Denn jede Bewegung zählt und wirkt sich positiv auf die Gesundheit aus.</a:t>
            </a:r>
          </a:p>
          <a:p>
            <a:endParaRPr lang="de-CH" sz="1600" dirty="0">
              <a:latin typeface="Helvetica Light"/>
            </a:endParaRPr>
          </a:p>
          <a:p>
            <a:r>
              <a:rPr lang="de-CH" sz="1600" dirty="0"/>
              <a:t> </a:t>
            </a:r>
          </a:p>
        </p:txBody>
      </p:sp>
      <p:pic>
        <p:nvPicPr>
          <p:cNvPr id="5" name="Grafik 4">
            <a:extLst>
              <a:ext uri="{FF2B5EF4-FFF2-40B4-BE49-F238E27FC236}">
                <a16:creationId xmlns:a16="http://schemas.microsoft.com/office/drawing/2014/main" id="{AE7CD006-3ED3-484D-8E05-10128C7B3FA1}"/>
              </a:ext>
            </a:extLst>
          </p:cNvPr>
          <p:cNvPicPr>
            <a:picLocks noChangeAspect="1"/>
          </p:cNvPicPr>
          <p:nvPr/>
        </p:nvPicPr>
        <p:blipFill>
          <a:blip r:embed="rId3"/>
          <a:stretch>
            <a:fillRect/>
          </a:stretch>
        </p:blipFill>
        <p:spPr>
          <a:xfrm>
            <a:off x="2026899" y="527674"/>
            <a:ext cx="4890956" cy="640980"/>
          </a:xfrm>
          <a:prstGeom prst="rect">
            <a:avLst/>
          </a:prstGeom>
        </p:spPr>
      </p:pic>
    </p:spTree>
    <p:extLst>
      <p:ext uri="{BB962C8B-B14F-4D97-AF65-F5344CB8AC3E}">
        <p14:creationId xmlns:p14="http://schemas.microsoft.com/office/powerpoint/2010/main" val="1806601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CED59B98-A017-6541-990D-A29F3E9DFD92}"/>
              </a:ext>
            </a:extLst>
          </p:cNvPr>
          <p:cNvSpPr txBox="1"/>
          <p:nvPr/>
        </p:nvSpPr>
        <p:spPr>
          <a:xfrm>
            <a:off x="4939291" y="1550841"/>
            <a:ext cx="5168900" cy="4308872"/>
          </a:xfrm>
          <a:prstGeom prst="rect">
            <a:avLst/>
          </a:prstGeom>
          <a:noFill/>
        </p:spPr>
        <p:txBody>
          <a:bodyPr wrap="square" rtlCol="0">
            <a:spAutoFit/>
          </a:bodyPr>
          <a:lstStyle/>
          <a:p>
            <a:r>
              <a:rPr lang="de-DE" sz="2400" b="1" dirty="0">
                <a:solidFill>
                  <a:srgbClr val="3FA73C"/>
                </a:solidFill>
                <a:latin typeface="Helvetica" pitchFamily="2" charset="0"/>
                <a:cs typeface="Arial" panose="020B0604020202020204" pitchFamily="34" charset="0"/>
              </a:rPr>
              <a:t>JEDE BEWEGUNG ZÄHLT!</a:t>
            </a:r>
          </a:p>
          <a:p>
            <a:endParaRPr lang="de-DE" dirty="0">
              <a:latin typeface="Helvetica" pitchFamily="2" charset="0"/>
              <a:cs typeface="Arial" panose="020B0604020202020204" pitchFamily="34" charset="0"/>
            </a:endParaRPr>
          </a:p>
          <a:p>
            <a:pPr>
              <a:lnSpc>
                <a:spcPts val="1860"/>
              </a:lnSpc>
            </a:pPr>
            <a:r>
              <a:rPr lang="de-DE" sz="1400" dirty="0">
                <a:latin typeface="Helvetica Light" panose="020B0403020202020204" pitchFamily="34" charset="0"/>
                <a:cs typeface="Arial" panose="020B0604020202020204" pitchFamily="34" charset="0"/>
              </a:rPr>
              <a:t>Aufstehen ist leicht gemacht und hat eine </a:t>
            </a:r>
            <a:r>
              <a:rPr lang="de-DE" sz="1400" dirty="0" err="1">
                <a:latin typeface="Helvetica Light" panose="020B0403020202020204" pitchFamily="34" charset="0"/>
                <a:cs typeface="Arial" panose="020B0604020202020204" pitchFamily="34" charset="0"/>
              </a:rPr>
              <a:t>grosse</a:t>
            </a:r>
            <a:r>
              <a:rPr lang="de-DE" sz="1400" dirty="0">
                <a:latin typeface="Helvetica Light" panose="020B0403020202020204" pitchFamily="34" charset="0"/>
                <a:cs typeface="Arial" panose="020B0604020202020204" pitchFamily="34" charset="0"/>
              </a:rPr>
              <a:t> Wirkung, denn </a:t>
            </a:r>
            <a:r>
              <a:rPr lang="de-DE" sz="1400" dirty="0" err="1">
                <a:latin typeface="Helvetica Light" panose="020B0403020202020204" pitchFamily="34" charset="0"/>
                <a:cs typeface="Arial" panose="020B0604020202020204" pitchFamily="34" charset="0"/>
              </a:rPr>
              <a:t>regelmässiges</a:t>
            </a:r>
            <a:r>
              <a:rPr lang="de-DE" sz="1400" dirty="0">
                <a:latin typeface="Helvetica Light" panose="020B0403020202020204" pitchFamily="34" charset="0"/>
                <a:cs typeface="Arial" panose="020B0604020202020204" pitchFamily="34" charset="0"/>
              </a:rPr>
              <a:t> Unterbrechen von sitzenden Phasen fördert nicht nur die Gesundheit, sondern auch die Konzentration und die Aufmerksamkeit.</a:t>
            </a:r>
          </a:p>
          <a:p>
            <a:pPr>
              <a:lnSpc>
                <a:spcPts val="1860"/>
              </a:lnSpc>
            </a:pPr>
            <a:endParaRPr lang="de-DE" sz="1400" dirty="0">
              <a:latin typeface="Helvetica Light" panose="020B0403020202020204" pitchFamily="34" charset="0"/>
              <a:cs typeface="Arial" panose="020B0604020202020204" pitchFamily="34" charset="0"/>
            </a:endParaRPr>
          </a:p>
          <a:p>
            <a:r>
              <a:rPr lang="de-DE" sz="1400" b="1" dirty="0">
                <a:latin typeface="Helvetica" pitchFamily="2" charset="0"/>
                <a:cs typeface="Arial" panose="020B0604020202020204" pitchFamily="34" charset="0"/>
              </a:rPr>
              <a:t>Ob an digitalen oder realen Veranstaltungen und Sitzungen – fordern/ermuntern Sie Ihre Zuhörerinnen und Zuhörer aktiv dazu auf, zwischendurch aufzustehen! </a:t>
            </a:r>
          </a:p>
          <a:p>
            <a:pPr>
              <a:lnSpc>
                <a:spcPts val="1860"/>
              </a:lnSpc>
            </a:pPr>
            <a:endParaRPr lang="de-DE" sz="1400" dirty="0">
              <a:latin typeface="Helvetica Light" panose="020B0403020202020204" pitchFamily="34" charset="0"/>
              <a:cs typeface="Arial" panose="020B0604020202020204" pitchFamily="34" charset="0"/>
            </a:endParaRPr>
          </a:p>
          <a:p>
            <a:pPr>
              <a:lnSpc>
                <a:spcPts val="1860"/>
              </a:lnSpc>
            </a:pPr>
            <a:r>
              <a:rPr lang="de-DE" sz="1400" b="1" dirty="0">
                <a:solidFill>
                  <a:srgbClr val="3EA53B"/>
                </a:solidFill>
                <a:latin typeface="Helvetica" pitchFamily="2" charset="0"/>
                <a:cs typeface="Arial" panose="020B0604020202020204" pitchFamily="34" charset="0"/>
              </a:rPr>
              <a:t>So geht‘s: </a:t>
            </a:r>
            <a:r>
              <a:rPr lang="de-CH" sz="1400" dirty="0">
                <a:latin typeface="Helvetica Light"/>
              </a:rPr>
              <a:t>Als Erinnerungshilfe und zur Anregung können Sie – je nach Anlass – eine oder mehrere der folgenden Folien kopieren und in Ihre Präsentation einfügen. </a:t>
            </a:r>
          </a:p>
          <a:p>
            <a:pPr>
              <a:lnSpc>
                <a:spcPts val="1860"/>
              </a:lnSpc>
            </a:pPr>
            <a:endParaRPr lang="de-DE" sz="1400" dirty="0">
              <a:latin typeface="Helvetica Light" panose="020B0403020202020204" pitchFamily="34" charset="0"/>
              <a:cs typeface="Arial" panose="020B0604020202020204" pitchFamily="34" charset="0"/>
            </a:endParaRPr>
          </a:p>
          <a:p>
            <a:pPr>
              <a:lnSpc>
                <a:spcPts val="1860"/>
              </a:lnSpc>
            </a:pPr>
            <a:r>
              <a:rPr lang="de-CH" sz="1400" dirty="0">
                <a:latin typeface="Helvetica Light"/>
              </a:rPr>
              <a:t>Weitere Informationen und Materialien zum Thema wie z.B. ein Poster finden Sie auf </a:t>
            </a:r>
            <a:r>
              <a:rPr lang="de-CH" sz="1400" u="sng" dirty="0">
                <a:latin typeface="Helvetica Light" panose="020B0403020202020204"/>
                <a:hlinkClick r:id="rId3"/>
              </a:rPr>
              <a:t>www.bag.admin.ch/auf-stehen</a:t>
            </a:r>
            <a:r>
              <a:rPr lang="de-CH" sz="1400" dirty="0">
                <a:latin typeface="Helvetica Light" panose="020B0403020202020204"/>
              </a:rPr>
              <a:t> </a:t>
            </a:r>
          </a:p>
        </p:txBody>
      </p:sp>
      <p:pic>
        <p:nvPicPr>
          <p:cNvPr id="8" name="Grafik 7">
            <a:extLst>
              <a:ext uri="{FF2B5EF4-FFF2-40B4-BE49-F238E27FC236}">
                <a16:creationId xmlns:a16="http://schemas.microsoft.com/office/drawing/2014/main" id="{55C8BC0F-5C58-D74B-8722-E9E1A7AADB2A}"/>
              </a:ext>
            </a:extLst>
          </p:cNvPr>
          <p:cNvPicPr>
            <a:picLocks noChangeAspect="1"/>
          </p:cNvPicPr>
          <p:nvPr/>
        </p:nvPicPr>
        <p:blipFill>
          <a:blip r:embed="rId4"/>
          <a:stretch>
            <a:fillRect/>
          </a:stretch>
        </p:blipFill>
        <p:spPr>
          <a:xfrm>
            <a:off x="1792578" y="2116965"/>
            <a:ext cx="3013590" cy="3663186"/>
          </a:xfrm>
          <a:prstGeom prst="rect">
            <a:avLst/>
          </a:prstGeom>
        </p:spPr>
      </p:pic>
      <p:pic>
        <p:nvPicPr>
          <p:cNvPr id="5" name="Grafik 4">
            <a:extLst>
              <a:ext uri="{FF2B5EF4-FFF2-40B4-BE49-F238E27FC236}">
                <a16:creationId xmlns:a16="http://schemas.microsoft.com/office/drawing/2014/main" id="{AE7CD006-3ED3-484D-8E05-10128C7B3FA1}"/>
              </a:ext>
            </a:extLst>
          </p:cNvPr>
          <p:cNvPicPr>
            <a:picLocks noChangeAspect="1"/>
          </p:cNvPicPr>
          <p:nvPr/>
        </p:nvPicPr>
        <p:blipFill>
          <a:blip r:embed="rId5"/>
          <a:stretch>
            <a:fillRect/>
          </a:stretch>
        </p:blipFill>
        <p:spPr>
          <a:xfrm>
            <a:off x="2026899" y="527674"/>
            <a:ext cx="4890956" cy="640980"/>
          </a:xfrm>
          <a:prstGeom prst="rect">
            <a:avLst/>
          </a:prstGeom>
        </p:spPr>
      </p:pic>
    </p:spTree>
    <p:extLst>
      <p:ext uri="{BB962C8B-B14F-4D97-AF65-F5344CB8AC3E}">
        <p14:creationId xmlns:p14="http://schemas.microsoft.com/office/powerpoint/2010/main" val="2098007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98D7BD3-A699-F849-8612-172FA32D6417}"/>
              </a:ext>
            </a:extLst>
          </p:cNvPr>
          <p:cNvPicPr>
            <a:picLocks noChangeAspect="1"/>
          </p:cNvPicPr>
          <p:nvPr/>
        </p:nvPicPr>
        <p:blipFill>
          <a:blip r:embed="rId3"/>
          <a:stretch>
            <a:fillRect/>
          </a:stretch>
        </p:blipFill>
        <p:spPr>
          <a:xfrm>
            <a:off x="3095537" y="569844"/>
            <a:ext cx="5841635" cy="5459895"/>
          </a:xfrm>
          <a:prstGeom prst="rect">
            <a:avLst/>
          </a:prstGeom>
        </p:spPr>
      </p:pic>
      <p:pic>
        <p:nvPicPr>
          <p:cNvPr id="2" name="Grafik 1">
            <a:extLst>
              <a:ext uri="{FF2B5EF4-FFF2-40B4-BE49-F238E27FC236}">
                <a16:creationId xmlns:a16="http://schemas.microsoft.com/office/drawing/2014/main" id="{E2198581-4E40-724B-B28D-A7A8CFF2C6C0}"/>
              </a:ext>
            </a:extLst>
          </p:cNvPr>
          <p:cNvPicPr>
            <a:picLocks noChangeAspect="1"/>
          </p:cNvPicPr>
          <p:nvPr/>
        </p:nvPicPr>
        <p:blipFill>
          <a:blip r:embed="rId4"/>
          <a:stretch>
            <a:fillRect/>
          </a:stretch>
        </p:blipFill>
        <p:spPr>
          <a:xfrm>
            <a:off x="4894135" y="6265269"/>
            <a:ext cx="2244436" cy="260097"/>
          </a:xfrm>
          <a:prstGeom prst="rect">
            <a:avLst/>
          </a:prstGeom>
        </p:spPr>
      </p:pic>
    </p:spTree>
    <p:extLst>
      <p:ext uri="{BB962C8B-B14F-4D97-AF65-F5344CB8AC3E}">
        <p14:creationId xmlns:p14="http://schemas.microsoft.com/office/powerpoint/2010/main" val="4090984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A2E8C9F-0BD0-1844-AC77-AC9D650709B1}"/>
              </a:ext>
            </a:extLst>
          </p:cNvPr>
          <p:cNvPicPr>
            <a:picLocks noChangeAspect="1"/>
          </p:cNvPicPr>
          <p:nvPr/>
        </p:nvPicPr>
        <p:blipFill>
          <a:blip r:embed="rId3"/>
          <a:stretch>
            <a:fillRect/>
          </a:stretch>
        </p:blipFill>
        <p:spPr>
          <a:xfrm>
            <a:off x="2385391" y="886785"/>
            <a:ext cx="7282381" cy="4989312"/>
          </a:xfrm>
          <a:prstGeom prst="rect">
            <a:avLst/>
          </a:prstGeom>
        </p:spPr>
      </p:pic>
    </p:spTree>
    <p:extLst>
      <p:ext uri="{BB962C8B-B14F-4D97-AF65-F5344CB8AC3E}">
        <p14:creationId xmlns:p14="http://schemas.microsoft.com/office/powerpoint/2010/main" val="4200984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Text enthält.&#10;&#10;Automatisch generierte Beschreibung">
            <a:extLst>
              <a:ext uri="{FF2B5EF4-FFF2-40B4-BE49-F238E27FC236}">
                <a16:creationId xmlns:a16="http://schemas.microsoft.com/office/drawing/2014/main" id="{16B6ADD3-0621-FE44-BD32-8F0CF745C0E2}"/>
              </a:ext>
            </a:extLst>
          </p:cNvPr>
          <p:cNvPicPr>
            <a:picLocks noChangeAspect="1"/>
          </p:cNvPicPr>
          <p:nvPr/>
        </p:nvPicPr>
        <p:blipFill>
          <a:blip r:embed="rId3"/>
          <a:stretch>
            <a:fillRect/>
          </a:stretch>
        </p:blipFill>
        <p:spPr>
          <a:xfrm>
            <a:off x="2111861" y="699382"/>
            <a:ext cx="7968278" cy="5459235"/>
          </a:xfrm>
          <a:prstGeom prst="rect">
            <a:avLst/>
          </a:prstGeom>
        </p:spPr>
      </p:pic>
    </p:spTree>
    <p:extLst>
      <p:ext uri="{BB962C8B-B14F-4D97-AF65-F5344CB8AC3E}">
        <p14:creationId xmlns:p14="http://schemas.microsoft.com/office/powerpoint/2010/main" val="2053930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Text enthält.&#10;&#10;Automatisch generierte Beschreibung">
            <a:extLst>
              <a:ext uri="{FF2B5EF4-FFF2-40B4-BE49-F238E27FC236}">
                <a16:creationId xmlns:a16="http://schemas.microsoft.com/office/drawing/2014/main" id="{760953EE-5489-F74B-9FE7-E892CFF7F782}"/>
              </a:ext>
            </a:extLst>
          </p:cNvPr>
          <p:cNvPicPr>
            <a:picLocks noChangeAspect="1"/>
          </p:cNvPicPr>
          <p:nvPr/>
        </p:nvPicPr>
        <p:blipFill>
          <a:blip r:embed="rId3"/>
          <a:stretch>
            <a:fillRect/>
          </a:stretch>
        </p:blipFill>
        <p:spPr>
          <a:xfrm>
            <a:off x="2088875" y="683634"/>
            <a:ext cx="8014249" cy="5490732"/>
          </a:xfrm>
          <a:prstGeom prst="rect">
            <a:avLst/>
          </a:prstGeom>
        </p:spPr>
      </p:pic>
    </p:spTree>
    <p:extLst>
      <p:ext uri="{BB962C8B-B14F-4D97-AF65-F5344CB8AC3E}">
        <p14:creationId xmlns:p14="http://schemas.microsoft.com/office/powerpoint/2010/main" val="1339061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enthält.&#10;&#10;Automatisch generierte Beschreibung">
            <a:extLst>
              <a:ext uri="{FF2B5EF4-FFF2-40B4-BE49-F238E27FC236}">
                <a16:creationId xmlns:a16="http://schemas.microsoft.com/office/drawing/2014/main" id="{FF5F0864-55BB-E94E-8BB9-DF233330C907}"/>
              </a:ext>
            </a:extLst>
          </p:cNvPr>
          <p:cNvPicPr>
            <a:picLocks noChangeAspect="1"/>
          </p:cNvPicPr>
          <p:nvPr/>
        </p:nvPicPr>
        <p:blipFill>
          <a:blip r:embed="rId3"/>
          <a:stretch>
            <a:fillRect/>
          </a:stretch>
        </p:blipFill>
        <p:spPr>
          <a:xfrm>
            <a:off x="2323297" y="844242"/>
            <a:ext cx="7545405" cy="5169515"/>
          </a:xfrm>
          <a:prstGeom prst="rect">
            <a:avLst/>
          </a:prstGeom>
        </p:spPr>
      </p:pic>
    </p:spTree>
    <p:extLst>
      <p:ext uri="{BB962C8B-B14F-4D97-AF65-F5344CB8AC3E}">
        <p14:creationId xmlns:p14="http://schemas.microsoft.com/office/powerpoint/2010/main" val="3492847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enthält.&#10;&#10;Automatisch generierte Beschreibung">
            <a:extLst>
              <a:ext uri="{FF2B5EF4-FFF2-40B4-BE49-F238E27FC236}">
                <a16:creationId xmlns:a16="http://schemas.microsoft.com/office/drawing/2014/main" id="{5626502C-7AE4-1F4A-B948-FDC3A63AFB1C}"/>
              </a:ext>
            </a:extLst>
          </p:cNvPr>
          <p:cNvPicPr>
            <a:picLocks noChangeAspect="1"/>
          </p:cNvPicPr>
          <p:nvPr/>
        </p:nvPicPr>
        <p:blipFill>
          <a:blip r:embed="rId3"/>
          <a:stretch>
            <a:fillRect/>
          </a:stretch>
        </p:blipFill>
        <p:spPr>
          <a:xfrm>
            <a:off x="2181273" y="746937"/>
            <a:ext cx="7829454" cy="5364125"/>
          </a:xfrm>
          <a:prstGeom prst="rect">
            <a:avLst/>
          </a:prstGeom>
        </p:spPr>
      </p:pic>
    </p:spTree>
    <p:extLst>
      <p:ext uri="{BB962C8B-B14F-4D97-AF65-F5344CB8AC3E}">
        <p14:creationId xmlns:p14="http://schemas.microsoft.com/office/powerpoint/2010/main" val="2496160502"/>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1835</Words>
  <Application>Microsoft Office PowerPoint</Application>
  <PresentationFormat>Breitbild</PresentationFormat>
  <Paragraphs>162</Paragraphs>
  <Slides>19</Slides>
  <Notes>19</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19</vt:i4>
      </vt:variant>
    </vt:vector>
  </HeadingPairs>
  <TitlesOfParts>
    <vt:vector size="26" baseType="lpstr">
      <vt:lpstr>Arial</vt:lpstr>
      <vt:lpstr>Calibri</vt:lpstr>
      <vt:lpstr>Helvetica</vt:lpstr>
      <vt:lpstr>Helvetica Light</vt:lpstr>
      <vt:lpstr>Helvetica Neue Medium</vt:lpstr>
      <vt:lpstr>Wingdings</vt:lpstr>
      <vt:lpstr>Office-Design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ProjektForum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Andy Limacher</dc:creator>
  <cp:lastModifiedBy>Heussler Fulvia BAG</cp:lastModifiedBy>
  <cp:revision>1640</cp:revision>
  <cp:lastPrinted>2022-10-03T11:42:23Z</cp:lastPrinted>
  <dcterms:created xsi:type="dcterms:W3CDTF">2015-10-06T13:26:14Z</dcterms:created>
  <dcterms:modified xsi:type="dcterms:W3CDTF">2024-04-16T08:54:42Z</dcterms:modified>
</cp:coreProperties>
</file>