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6">
          <p15:clr>
            <a:srgbClr val="A4A3A4"/>
          </p15:clr>
        </p15:guide>
        <p15:guide id="2" pos="8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therine Schmied" initials="C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81E"/>
    <a:srgbClr val="F0F5FD"/>
    <a:srgbClr val="E8F0F8"/>
    <a:srgbClr val="E6E6E6"/>
    <a:srgbClr val="DDDDDD"/>
    <a:srgbClr val="C0C0C0"/>
    <a:srgbClr val="B2B2B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22" autoAdjust="0"/>
    <p:restoredTop sz="89576" autoAdjust="0"/>
  </p:normalViewPr>
  <p:slideViewPr>
    <p:cSldViewPr showGuides="1">
      <p:cViewPr varScale="1">
        <p:scale>
          <a:sx n="110" d="100"/>
          <a:sy n="110" d="100"/>
        </p:scale>
        <p:origin x="1650" y="114"/>
      </p:cViewPr>
      <p:guideLst>
        <p:guide orient="horz" pos="3936"/>
        <p:guide pos="8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55" d="100"/>
          <a:sy n="55" d="100"/>
        </p:scale>
        <p:origin x="-183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C3CC32D-F31F-409E-8717-2CB1CACEBCC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578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Mastertextformat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69D9634-C418-4B47-AACB-9F17F062E660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535601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7" descr="Logo_CMYK_p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7100" y="387350"/>
            <a:ext cx="19970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8"/>
          <p:cNvSpPr txBox="1">
            <a:spLocks noChangeArrowheads="1"/>
          </p:cNvSpPr>
          <p:nvPr/>
        </p:nvSpPr>
        <p:spPr bwMode="auto">
          <a:xfrm>
            <a:off x="4572000" y="3810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800">
                <a:latin typeface="Arial" charset="0"/>
              </a:rPr>
              <a:t> </a:t>
            </a:r>
          </a:p>
          <a:p>
            <a:pPr>
              <a:defRPr/>
            </a:pPr>
            <a:r>
              <a:rPr lang="en-GB" sz="800" b="1">
                <a:latin typeface="Arial" charset="0"/>
              </a:rPr>
              <a:t> </a:t>
            </a:r>
          </a:p>
          <a:p>
            <a:pPr>
              <a:defRPr/>
            </a:pPr>
            <a:endParaRPr lang="en-GB" sz="800" b="1">
              <a:latin typeface="Arial" charset="0"/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6988" y="2320925"/>
            <a:ext cx="7429500" cy="2773363"/>
          </a:xfrm>
        </p:spPr>
        <p:txBody>
          <a:bodyPr/>
          <a:lstStyle>
            <a:lvl1pPr>
              <a:defRPr sz="5200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85875" y="5299075"/>
            <a:ext cx="7429500" cy="1055688"/>
          </a:xfr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r>
              <a:rPr lang="de-DE"/>
              <a:t>Formatvorlage des Untertitelmasters durch Klicken bearbeiten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900863" y="1412875"/>
            <a:ext cx="1866900" cy="452755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295400" y="1412875"/>
            <a:ext cx="5453063" cy="4527550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95400" y="2438400"/>
            <a:ext cx="3659188" cy="350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06988" y="2438400"/>
            <a:ext cx="3660775" cy="350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533400" y="3048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CA">
              <a:latin typeface="Arial" charset="0"/>
            </a:endParaRPr>
          </a:p>
        </p:txBody>
      </p:sp>
      <p:sp>
        <p:nvSpPr>
          <p:cNvPr id="1027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1296988" y="1412875"/>
            <a:ext cx="746125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Der Titel kann einzeilig sein</a:t>
            </a:r>
          </a:p>
        </p:txBody>
      </p:sp>
      <p:sp>
        <p:nvSpPr>
          <p:cNvPr id="1028" name="Rectangle 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2438400"/>
            <a:ext cx="7472363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Um den Fliesstext übersichtlich zu halten, sollten Abschnitte</a:t>
            </a:r>
          </a:p>
          <a:p>
            <a:pPr lvl="0"/>
            <a:r>
              <a:rPr lang="en-GB"/>
              <a:t>gemacht werden. Diese werden zur besseren Lesbarkeit</a:t>
            </a:r>
          </a:p>
          <a:p>
            <a:pPr lvl="0"/>
            <a:r>
              <a:rPr lang="en-GB"/>
              <a:t>jeweils mit eine Blindzeile getrennt.</a:t>
            </a:r>
            <a:br>
              <a:rPr lang="en-GB"/>
            </a:br>
            <a:endParaRPr lang="en-GB"/>
          </a:p>
          <a:p>
            <a:pPr lvl="0"/>
            <a:r>
              <a:rPr lang="en-GB"/>
              <a:t>Klicken Sie, um die Formate des Vorlagentextes zu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</a:p>
        </p:txBody>
      </p:sp>
      <p:sp>
        <p:nvSpPr>
          <p:cNvPr id="1057" name="Text Box 33"/>
          <p:cNvSpPr txBox="1">
            <a:spLocks noChangeArrowheads="1"/>
          </p:cNvSpPr>
          <p:nvPr/>
        </p:nvSpPr>
        <p:spPr bwMode="auto">
          <a:xfrm>
            <a:off x="6448425" y="6205538"/>
            <a:ext cx="22669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lnSpc>
                <a:spcPct val="105000"/>
              </a:lnSpc>
              <a:spcBef>
                <a:spcPct val="50000"/>
              </a:spcBef>
              <a:defRPr/>
            </a:pPr>
            <a:fld id="{E56A480C-CAA6-4F00-935F-576C6E9A58CC}" type="slidenum">
              <a:rPr lang="de-CH" sz="900">
                <a:latin typeface="Arial" charset="0"/>
              </a:rPr>
              <a:pPr algn="r">
                <a:lnSpc>
                  <a:spcPct val="105000"/>
                </a:lnSpc>
                <a:spcBef>
                  <a:spcPct val="50000"/>
                </a:spcBef>
                <a:defRPr/>
              </a:pPr>
              <a:t>‹Nr.›</a:t>
            </a:fld>
            <a:r>
              <a:rPr lang="de-CH" sz="900" dirty="0">
                <a:latin typeface="Arial" charset="0"/>
              </a:rPr>
              <a:t> </a:t>
            </a:r>
          </a:p>
        </p:txBody>
      </p:sp>
      <p:sp>
        <p:nvSpPr>
          <p:cNvPr id="1064" name="Line 40"/>
          <p:cNvSpPr>
            <a:spLocks noChangeShapeType="1"/>
          </p:cNvSpPr>
          <p:nvPr/>
        </p:nvSpPr>
        <p:spPr bwMode="auto">
          <a:xfrm flipH="1">
            <a:off x="1285875" y="6162675"/>
            <a:ext cx="7496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CH"/>
          </a:p>
        </p:txBody>
      </p:sp>
      <p:pic>
        <p:nvPicPr>
          <p:cNvPr id="1031" name="Picture 42" descr="Logo_CMYK_po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27100" y="387350"/>
            <a:ext cx="19970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FFC17F00-1099-0843-99AC-3B313B23137F}"/>
              </a:ext>
            </a:extLst>
          </p:cNvPr>
          <p:cNvSpPr txBox="1"/>
          <p:nvPr userDrawn="1"/>
        </p:nvSpPr>
        <p:spPr>
          <a:xfrm>
            <a:off x="1295400" y="6169933"/>
            <a:ext cx="5580856" cy="230832"/>
          </a:xfrm>
          <a:prstGeom prst="rect">
            <a:avLst/>
          </a:prstGeom>
          <a:noFill/>
        </p:spPr>
        <p:txBody>
          <a:bodyPr wrap="square" lIns="0" rIns="90000" rtlCol="0">
            <a:spAutoFit/>
          </a:bodyPr>
          <a:lstStyle/>
          <a:p>
            <a:r>
              <a:rPr lang="de-CH" sz="900" b="0" i="0" u="none" strike="noStrike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Gesundheit2030 – Die gesundheitspolitische Strategie des Bundesrates 2020–2030</a:t>
            </a:r>
            <a:endParaRPr lang="de-DE" sz="900" baseline="0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8BEA92-F53E-C948-A60D-3568DDCA47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E9CF5C4-ADFF-AD41-923B-6D46BE3E1C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2786BFF-E349-3F4D-8FBA-3767996DFB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0"/>
            <a:ext cx="9144000" cy="685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818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7F2F86-9CC1-8040-999E-A40939FA4E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6610B51-D3B0-D84C-A768-743ED6CB86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CB3E3DD-EEFE-C149-92A8-6DE12B5EFB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0"/>
            <a:ext cx="9144000" cy="685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02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85584B-568C-C147-9363-E8EADCE87A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337F8FF-E459-694D-8447-055E153851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BBDC948-1F2C-C144-B59C-EF0AB5105F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0"/>
            <a:ext cx="9144000" cy="685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987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A5DC86-D55A-FA46-8927-9A855BA7CC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EEFED67-EB08-6747-95C1-6B0A6C9207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21AD28C-EE40-5445-81A5-8AF7B7AE4A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0"/>
            <a:ext cx="9144000" cy="685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086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39D491-801A-EB40-B29D-574FDAB963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E89A75A-5178-124B-B429-91EEFAA1D0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159AFDA-C4F3-9748-84ED-AD02812F3D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323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410788-C4DB-2D42-99AD-079F6CDD5E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B078F08-C496-AC4E-B246-C58A0F607B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603850D-2FBB-9E46-A25F-19E4335069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0"/>
            <a:ext cx="9144000" cy="685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440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D7C2B0-F33C-1942-88E1-C6296AA732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F52C1AC-58FC-9241-B0D2-D3DA2D4523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D2529C9-2186-C741-8ADE-6AC935F605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0"/>
            <a:ext cx="9144000" cy="685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42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885515-912C-4A46-8574-CC27AE7D29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5D57410-4BFA-084D-A3F0-68DF2F71B8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A8B2EFB-A046-CB4E-8D14-FCB145B3A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0"/>
            <a:ext cx="9144000" cy="685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989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BF40CF-236D-104F-956A-49FA1E7D45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5A5C57B-4B05-374B-801D-AB6A2EACE7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A49277E-D11C-5247-9308-E34C14B2F1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0"/>
            <a:ext cx="9144000" cy="685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3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4B7DFE-0FDC-F841-AA77-231C0940FE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8AAB028-0447-9F4F-A893-45307A657D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02BEB59-2B84-0F4A-9CED-06161CD06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0"/>
            <a:ext cx="9144000" cy="685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775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8A84D9-C7D6-AD46-BE25-BCA71A0950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BA74764-229E-A143-A968-31141FA1F2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05A6D96-148F-9A41-9198-EC540F7848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0"/>
            <a:ext cx="9144000" cy="685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278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2E9337-C2CB-954B-AA1F-504ACEEDBE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7AD2DED-A57A-C24F-8866-A8702F5655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9825698-D5CE-1F4E-B653-EF24211483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0"/>
            <a:ext cx="9144000" cy="685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625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57B3-98D1-8243-B341-B4BB6D58B4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54ECDAD-23EA-724D-8658-08DE83DFA6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CF55A51-829A-0043-A267-2BC2C275DB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0"/>
            <a:ext cx="9144000" cy="685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6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A2E2BA-7F17-8640-AFCD-151C5A6B6C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9FBEA09-1174-9F47-B2D7-0C6974351A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65384E1-668B-314D-B1B4-D852CF3935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0"/>
            <a:ext cx="9144000" cy="685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28220"/>
      </p:ext>
    </p:extLst>
  </p:cSld>
  <p:clrMapOvr>
    <a:masterClrMapping/>
  </p:clrMapOvr>
</p:sld>
</file>

<file path=ppt/theme/theme1.xml><?xml version="1.0" encoding="utf-8"?>
<a:theme xmlns:a="http://schemas.openxmlformats.org/drawingml/2006/main" name="EDI_Automation">
  <a:themeElements>
    <a:clrScheme name="EDI_Autom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DI_Autom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EDI_Autom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I_Autom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I_Autom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I_Autom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I_Autom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I_Autom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I_Autom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I_Autom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I_Autom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I_Autom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I_Autom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I_Autom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AG_Automation.potm" id="{405E4BAB-97DA-4E81-AF53-1AD55630F739}" vid="{EAF20CE5-80BA-4B7C-8A04-6B4328888DF8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BAG_Automation</Template>
  <TotalTime>0</TotalTime>
  <Words>0</Words>
  <Application>Microsoft Office PowerPoint</Application>
  <PresentationFormat>Bildschirmpräsentation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7" baseType="lpstr">
      <vt:lpstr>Arial</vt:lpstr>
      <vt:lpstr>Times</vt:lpstr>
      <vt:lpstr>EDI_Automation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Bundesverwaltung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Helfer Sabina BAG</dc:creator>
  <cp:lastModifiedBy>Helfer Sabina BAG</cp:lastModifiedBy>
  <cp:revision>10</cp:revision>
  <cp:lastPrinted>2003-11-14T16:51:38Z</cp:lastPrinted>
  <dcterms:created xsi:type="dcterms:W3CDTF">2019-12-02T13:45:27Z</dcterms:created>
  <dcterms:modified xsi:type="dcterms:W3CDTF">2021-04-19T12:51:46Z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#UserID">
    <vt:lpwstr>'U0004'</vt:lpwstr>
  </property>
  <property fmtid="{D5CDD505-2E9C-101B-9397-08002B2CF9AE}" pid="3" name="LoginUserID">
    <vt:lpwstr>U0004</vt:lpwstr>
  </property>
  <property fmtid="{D5CDD505-2E9C-101B-9397-08002B2CF9AE}" pid="4" name="BearbUserID">
    <vt:lpwstr/>
  </property>
  <property fmtid="{D5CDD505-2E9C-101B-9397-08002B2CF9AE}" pid="5" name="UserUserID">
    <vt:lpwstr>U0004</vt:lpwstr>
  </property>
  <property fmtid="{D5CDD505-2E9C-101B-9397-08002B2CF9AE}" pid="6" name="LoginFullname">
    <vt:lpwstr>Schmied Catherine;U0004</vt:lpwstr>
  </property>
  <property fmtid="{D5CDD505-2E9C-101B-9397-08002B2CF9AE}" pid="7" name="BearbFullname">
    <vt:lpwstr/>
  </property>
  <property fmtid="{D5CDD505-2E9C-101B-9397-08002B2CF9AE}" pid="8" name="UserFullname">
    <vt:lpwstr>Schmied Catherine;U0004</vt:lpwstr>
  </property>
  <property fmtid="{D5CDD505-2E9C-101B-9397-08002B2CF9AE}" pid="9" name="LoginName">
    <vt:lpwstr>Schmied</vt:lpwstr>
  </property>
  <property fmtid="{D5CDD505-2E9C-101B-9397-08002B2CF9AE}" pid="10" name="BearbName">
    <vt:lpwstr/>
  </property>
  <property fmtid="{D5CDD505-2E9C-101B-9397-08002B2CF9AE}" pid="11" name="UserName">
    <vt:lpwstr>Schmied</vt:lpwstr>
  </property>
  <property fmtid="{D5CDD505-2E9C-101B-9397-08002B2CF9AE}" pid="12" name="LoginVorname">
    <vt:lpwstr>Catherine</vt:lpwstr>
  </property>
  <property fmtid="{D5CDD505-2E9C-101B-9397-08002B2CF9AE}" pid="13" name="BearbVorname">
    <vt:lpwstr/>
  </property>
  <property fmtid="{D5CDD505-2E9C-101B-9397-08002B2CF9AE}" pid="14" name="UserVorname">
    <vt:lpwstr>Catherine</vt:lpwstr>
  </property>
  <property fmtid="{D5CDD505-2E9C-101B-9397-08002B2CF9AE}" pid="15" name="LoginKurzel">
    <vt:lpwstr>CS</vt:lpwstr>
  </property>
  <property fmtid="{D5CDD505-2E9C-101B-9397-08002B2CF9AE}" pid="16" name="BearbKurzel">
    <vt:lpwstr/>
  </property>
  <property fmtid="{D5CDD505-2E9C-101B-9397-08002B2CF9AE}" pid="17" name="UserKurzel">
    <vt:lpwstr>CS</vt:lpwstr>
  </property>
  <property fmtid="{D5CDD505-2E9C-101B-9397-08002B2CF9AE}" pid="18" name="LoginBuro">
    <vt:lpwstr>210</vt:lpwstr>
  </property>
  <property fmtid="{D5CDD505-2E9C-101B-9397-08002B2CF9AE}" pid="19" name="BearbBuro">
    <vt:lpwstr/>
  </property>
  <property fmtid="{D5CDD505-2E9C-101B-9397-08002B2CF9AE}" pid="20" name="UserBuro">
    <vt:lpwstr>210</vt:lpwstr>
  </property>
  <property fmtid="{D5CDD505-2E9C-101B-9397-08002B2CF9AE}" pid="21" name="LoginTel">
    <vt:lpwstr>+41 31 32 35815</vt:lpwstr>
  </property>
  <property fmtid="{D5CDD505-2E9C-101B-9397-08002B2CF9AE}" pid="22" name="BearbTel">
    <vt:lpwstr/>
  </property>
  <property fmtid="{D5CDD505-2E9C-101B-9397-08002B2CF9AE}" pid="23" name="UserTel">
    <vt:lpwstr>+41 31 32 35815</vt:lpwstr>
  </property>
  <property fmtid="{D5CDD505-2E9C-101B-9397-08002B2CF9AE}" pid="24" name="LoginFax">
    <vt:lpwstr>+41 31 32 39564</vt:lpwstr>
  </property>
  <property fmtid="{D5CDD505-2E9C-101B-9397-08002B2CF9AE}" pid="25" name="BearbFax">
    <vt:lpwstr/>
  </property>
  <property fmtid="{D5CDD505-2E9C-101B-9397-08002B2CF9AE}" pid="26" name="UserFax">
    <vt:lpwstr>+41 31 32 39564</vt:lpwstr>
  </property>
  <property fmtid="{D5CDD505-2E9C-101B-9397-08002B2CF9AE}" pid="27" name="LoginMailAdr">
    <vt:lpwstr>Catherine.Schmied@idzedi.admin.ch</vt:lpwstr>
  </property>
  <property fmtid="{D5CDD505-2E9C-101B-9397-08002B2CF9AE}" pid="28" name="BearbMailAdr">
    <vt:lpwstr/>
  </property>
  <property fmtid="{D5CDD505-2E9C-101B-9397-08002B2CF9AE}" pid="29" name="UserMailAdr">
    <vt:lpwstr>Catherine.Schmied@idzedi.admin.ch</vt:lpwstr>
  </property>
  <property fmtid="{D5CDD505-2E9C-101B-9397-08002B2CF9AE}" pid="30" name="LoginLocation">
    <vt:lpwstr>Güterstrasse 24</vt:lpwstr>
  </property>
  <property fmtid="{D5CDD505-2E9C-101B-9397-08002B2CF9AE}" pid="31" name="BearbLocation">
    <vt:lpwstr/>
  </property>
  <property fmtid="{D5CDD505-2E9C-101B-9397-08002B2CF9AE}" pid="32" name="UserLocation">
    <vt:lpwstr>Güterstrasse 24</vt:lpwstr>
  </property>
  <property fmtid="{D5CDD505-2E9C-101B-9397-08002B2CF9AE}" pid="33" name="LoginOrgUnitID">
    <vt:lpwstr>BAP-CS</vt:lpwstr>
  </property>
  <property fmtid="{D5CDD505-2E9C-101B-9397-08002B2CF9AE}" pid="34" name="BearbOrgUnitID">
    <vt:lpwstr/>
  </property>
  <property fmtid="{D5CDD505-2E9C-101B-9397-08002B2CF9AE}" pid="35" name="UserOrgUnitID">
    <vt:lpwstr>BAP-CS</vt:lpwstr>
  </property>
  <property fmtid="{D5CDD505-2E9C-101B-9397-08002B2CF9AE}" pid="36" name="LoginTitle_D">
    <vt:lpwstr>Titel</vt:lpwstr>
  </property>
  <property fmtid="{D5CDD505-2E9C-101B-9397-08002B2CF9AE}" pid="37" name="BearbTitle_D">
    <vt:lpwstr/>
  </property>
  <property fmtid="{D5CDD505-2E9C-101B-9397-08002B2CF9AE}" pid="38" name="UserTitle_D">
    <vt:lpwstr>Titel</vt:lpwstr>
  </property>
  <property fmtid="{D5CDD505-2E9C-101B-9397-08002B2CF9AE}" pid="39" name="LoginTitle_F">
    <vt:lpwstr>Titre</vt:lpwstr>
  </property>
  <property fmtid="{D5CDD505-2E9C-101B-9397-08002B2CF9AE}" pid="40" name="BearbTitle_F">
    <vt:lpwstr/>
  </property>
  <property fmtid="{D5CDD505-2E9C-101B-9397-08002B2CF9AE}" pid="41" name="UserTitle_F">
    <vt:lpwstr>Titre</vt:lpwstr>
  </property>
  <property fmtid="{D5CDD505-2E9C-101B-9397-08002B2CF9AE}" pid="42" name="LoginTitle_I">
    <vt:lpwstr>Titolo</vt:lpwstr>
  </property>
  <property fmtid="{D5CDD505-2E9C-101B-9397-08002B2CF9AE}" pid="43" name="BearbTitle_I">
    <vt:lpwstr/>
  </property>
  <property fmtid="{D5CDD505-2E9C-101B-9397-08002B2CF9AE}" pid="44" name="UserTitle_I">
    <vt:lpwstr>Titolo</vt:lpwstr>
  </property>
  <property fmtid="{D5CDD505-2E9C-101B-9397-08002B2CF9AE}" pid="45" name="LoginTitle_E">
    <vt:lpwstr>Title</vt:lpwstr>
  </property>
  <property fmtid="{D5CDD505-2E9C-101B-9397-08002B2CF9AE}" pid="46" name="BearbTitle_E">
    <vt:lpwstr/>
  </property>
  <property fmtid="{D5CDD505-2E9C-101B-9397-08002B2CF9AE}" pid="47" name="UserTitle_E">
    <vt:lpwstr>Title</vt:lpwstr>
  </property>
  <property fmtid="{D5CDD505-2E9C-101B-9397-08002B2CF9AE}" pid="48" name="LoginTitle_R">
    <vt:lpwstr/>
  </property>
  <property fmtid="{D5CDD505-2E9C-101B-9397-08002B2CF9AE}" pid="49" name="BearbTitle_R">
    <vt:lpwstr/>
  </property>
  <property fmtid="{D5CDD505-2E9C-101B-9397-08002B2CF9AE}" pid="50" name="UserTitle_R">
    <vt:lpwstr/>
  </property>
  <property fmtid="{D5CDD505-2E9C-101B-9397-08002B2CF9AE}" pid="51" name="LoginFunction_D">
    <vt:lpwstr>Funktion</vt:lpwstr>
  </property>
  <property fmtid="{D5CDD505-2E9C-101B-9397-08002B2CF9AE}" pid="52" name="BearbFunction_D">
    <vt:lpwstr/>
  </property>
  <property fmtid="{D5CDD505-2E9C-101B-9397-08002B2CF9AE}" pid="53" name="UserFunction_D">
    <vt:lpwstr>Funktion</vt:lpwstr>
  </property>
  <property fmtid="{D5CDD505-2E9C-101B-9397-08002B2CF9AE}" pid="54" name="LoginFunction_F">
    <vt:lpwstr>Fonction</vt:lpwstr>
  </property>
  <property fmtid="{D5CDD505-2E9C-101B-9397-08002B2CF9AE}" pid="55" name="BearbFunction_F">
    <vt:lpwstr/>
  </property>
  <property fmtid="{D5CDD505-2E9C-101B-9397-08002B2CF9AE}" pid="56" name="UserFunction_F">
    <vt:lpwstr>Fonction</vt:lpwstr>
  </property>
  <property fmtid="{D5CDD505-2E9C-101B-9397-08002B2CF9AE}" pid="57" name="LoginFunction_I">
    <vt:lpwstr>Funzione</vt:lpwstr>
  </property>
  <property fmtid="{D5CDD505-2E9C-101B-9397-08002B2CF9AE}" pid="58" name="BearbFunction_I">
    <vt:lpwstr/>
  </property>
  <property fmtid="{D5CDD505-2E9C-101B-9397-08002B2CF9AE}" pid="59" name="UserFunction_I">
    <vt:lpwstr>Funzione</vt:lpwstr>
  </property>
  <property fmtid="{D5CDD505-2E9C-101B-9397-08002B2CF9AE}" pid="60" name="LoginFunction_E">
    <vt:lpwstr>Function</vt:lpwstr>
  </property>
  <property fmtid="{D5CDD505-2E9C-101B-9397-08002B2CF9AE}" pid="61" name="BearbFunction_E">
    <vt:lpwstr/>
  </property>
  <property fmtid="{D5CDD505-2E9C-101B-9397-08002B2CF9AE}" pid="62" name="UserFunction_E">
    <vt:lpwstr>Function</vt:lpwstr>
  </property>
  <property fmtid="{D5CDD505-2E9C-101B-9397-08002B2CF9AE}" pid="63" name="LoginFunction_R">
    <vt:lpwstr/>
  </property>
  <property fmtid="{D5CDD505-2E9C-101B-9397-08002B2CF9AE}" pid="64" name="BearbFunction_R">
    <vt:lpwstr/>
  </property>
  <property fmtid="{D5CDD505-2E9C-101B-9397-08002B2CF9AE}" pid="65" name="UserFunction_R">
    <vt:lpwstr/>
  </property>
  <property fmtid="{D5CDD505-2E9C-101B-9397-08002B2CF9AE}" pid="66" name="PresentationTitle">
    <vt:lpwstr>EDI Automation</vt:lpwstr>
  </property>
  <property fmtid="{D5CDD505-2E9C-101B-9397-08002B2CF9AE}" pid="67" name="PresentationSubtitle">
    <vt:lpwstr>Test</vt:lpwstr>
  </property>
  <property fmtid="{D5CDD505-2E9C-101B-9397-08002B2CF9AE}" pid="68" name="#Location">
    <vt:lpwstr>'Güterstrasse 24'</vt:lpwstr>
  </property>
  <property fmtid="{D5CDD505-2E9C-101B-9397-08002B2CF9AE}" pid="69" name="Location">
    <vt:lpwstr>Güterstrasse 24</vt:lpwstr>
  </property>
  <property fmtid="{D5CDD505-2E9C-101B-9397-08002B2CF9AE}" pid="70" name="LocationAdr">
    <vt:lpwstr>Güterstrasse 24</vt:lpwstr>
  </property>
  <property fmtid="{D5CDD505-2E9C-101B-9397-08002B2CF9AE}" pid="71" name="LocationPLZ">
    <vt:lpwstr>3003</vt:lpwstr>
  </property>
  <property fmtid="{D5CDD505-2E9C-101B-9397-08002B2CF9AE}" pid="72" name="Location_D">
    <vt:lpwstr>Bern</vt:lpwstr>
  </property>
  <property fmtid="{D5CDD505-2E9C-101B-9397-08002B2CF9AE}" pid="73" name="Location_F">
    <vt:lpwstr>Berne</vt:lpwstr>
  </property>
  <property fmtid="{D5CDD505-2E9C-101B-9397-08002B2CF9AE}" pid="74" name="Location_I">
    <vt:lpwstr>Berna</vt:lpwstr>
  </property>
  <property fmtid="{D5CDD505-2E9C-101B-9397-08002B2CF9AE}" pid="75" name="Location_R">
    <vt:lpwstr>Berna</vt:lpwstr>
  </property>
  <property fmtid="{D5CDD505-2E9C-101B-9397-08002B2CF9AE}" pid="76" name="Location_E">
    <vt:lpwstr>Bern</vt:lpwstr>
  </property>
  <property fmtid="{D5CDD505-2E9C-101B-9397-08002B2CF9AE}" pid="77" name="Land">
    <vt:lpwstr>CH</vt:lpwstr>
  </property>
  <property fmtid="{D5CDD505-2E9C-101B-9397-08002B2CF9AE}" pid="78" name="PostAdr_D">
    <vt:lpwstr>Bern</vt:lpwstr>
  </property>
  <property fmtid="{D5CDD505-2E9C-101B-9397-08002B2CF9AE}" pid="79" name="PostAdr_F">
    <vt:lpwstr>Berne</vt:lpwstr>
  </property>
  <property fmtid="{D5CDD505-2E9C-101B-9397-08002B2CF9AE}" pid="80" name="PostAdr_I">
    <vt:lpwstr>Berna</vt:lpwstr>
  </property>
  <property fmtid="{D5CDD505-2E9C-101B-9397-08002B2CF9AE}" pid="81" name="PostAdr_R">
    <vt:lpwstr>Berna</vt:lpwstr>
  </property>
  <property fmtid="{D5CDD505-2E9C-101B-9397-08002B2CF9AE}" pid="82" name="PostAdr_E">
    <vt:lpwstr>Bern</vt:lpwstr>
  </property>
  <property fmtid="{D5CDD505-2E9C-101B-9397-08002B2CF9AE}" pid="83" name="PostPLZ">
    <vt:lpwstr>3003</vt:lpwstr>
  </property>
  <property fmtid="{D5CDD505-2E9C-101B-9397-08002B2CF9AE}" pid="84" name="Department_D">
    <vt:lpwstr>EDI</vt:lpwstr>
  </property>
  <property fmtid="{D5CDD505-2E9C-101B-9397-08002B2CF9AE}" pid="85" name="Department_F">
    <vt:lpwstr>DFI</vt:lpwstr>
  </property>
  <property fmtid="{D5CDD505-2E9C-101B-9397-08002B2CF9AE}" pid="86" name="Department_I">
    <vt:lpwstr>DFI</vt:lpwstr>
  </property>
  <property fmtid="{D5CDD505-2E9C-101B-9397-08002B2CF9AE}" pid="87" name="Department_R">
    <vt:lpwstr>DFI</vt:lpwstr>
  </property>
  <property fmtid="{D5CDD505-2E9C-101B-9397-08002B2CF9AE}" pid="88" name="Department_E">
    <vt:lpwstr>FDHA</vt:lpwstr>
  </property>
  <property fmtid="{D5CDD505-2E9C-101B-9397-08002B2CF9AE}" pid="89" name="DepartmentName_D">
    <vt:lpwstr>Eidgenössisches Departement des Innern</vt:lpwstr>
  </property>
  <property fmtid="{D5CDD505-2E9C-101B-9397-08002B2CF9AE}" pid="90" name="DepartmentName_F">
    <vt:lpwstr>Département fédéral de l'intérieur</vt:lpwstr>
  </property>
  <property fmtid="{D5CDD505-2E9C-101B-9397-08002B2CF9AE}" pid="91" name="DepartmentName_I">
    <vt:lpwstr>Dipartimento federale dell'interno</vt:lpwstr>
  </property>
  <property fmtid="{D5CDD505-2E9C-101B-9397-08002B2CF9AE}" pid="92" name="DepartmentName_R">
    <vt:lpwstr>Departament federal da l'intern</vt:lpwstr>
  </property>
  <property fmtid="{D5CDD505-2E9C-101B-9397-08002B2CF9AE}" pid="93" name="DepartmentName_E">
    <vt:lpwstr>Federal Department of Home Affairs</vt:lpwstr>
  </property>
  <property fmtid="{D5CDD505-2E9C-101B-9397-08002B2CF9AE}" pid="94" name="Office_D">
    <vt:lpwstr>GS-EDI</vt:lpwstr>
  </property>
  <property fmtid="{D5CDD505-2E9C-101B-9397-08002B2CF9AE}" pid="95" name="Office_F">
    <vt:lpwstr>SG-DFI</vt:lpwstr>
  </property>
  <property fmtid="{D5CDD505-2E9C-101B-9397-08002B2CF9AE}" pid="96" name="Office_I">
    <vt:lpwstr>SG-DFI</vt:lpwstr>
  </property>
  <property fmtid="{D5CDD505-2E9C-101B-9397-08002B2CF9AE}" pid="97" name="Office_R">
    <vt:lpwstr>SG-DFI</vt:lpwstr>
  </property>
  <property fmtid="{D5CDD505-2E9C-101B-9397-08002B2CF9AE}" pid="98" name="Office_E">
    <vt:lpwstr>GS-FDHA</vt:lpwstr>
  </property>
  <property fmtid="{D5CDD505-2E9C-101B-9397-08002B2CF9AE}" pid="99" name="OfficeName_D">
    <vt:lpwstr>Generalsekretariat</vt:lpwstr>
  </property>
  <property fmtid="{D5CDD505-2E9C-101B-9397-08002B2CF9AE}" pid="100" name="OfficeName_F">
    <vt:lpwstr>Secrétariat général</vt:lpwstr>
  </property>
  <property fmtid="{D5CDD505-2E9C-101B-9397-08002B2CF9AE}" pid="101" name="OfficeName_I">
    <vt:lpwstr>Segreteria generale</vt:lpwstr>
  </property>
  <property fmtid="{D5CDD505-2E9C-101B-9397-08002B2CF9AE}" pid="102" name="OfficeName_R">
    <vt:lpwstr>Secretariat general</vt:lpwstr>
  </property>
  <property fmtid="{D5CDD505-2E9C-101B-9397-08002B2CF9AE}" pid="103" name="OfficeName_E">
    <vt:lpwstr>General Secretariat</vt:lpwstr>
  </property>
  <property fmtid="{D5CDD505-2E9C-101B-9397-08002B2CF9AE}" pid="104" name="#OrgUnitID">
    <vt:lpwstr>'BAP-CS'</vt:lpwstr>
  </property>
  <property fmtid="{D5CDD505-2E9C-101B-9397-08002B2CF9AE}" pid="105" name="OrgUnitID">
    <vt:lpwstr>BAP-CS</vt:lpwstr>
  </property>
  <property fmtid="{D5CDD505-2E9C-101B-9397-08002B2CF9AE}" pid="106" name="OrgUnitTel">
    <vt:lpwstr>+41 31 322 87 22</vt:lpwstr>
  </property>
  <property fmtid="{D5CDD505-2E9C-101B-9397-08002B2CF9AE}" pid="107" name="OrgUnitFax">
    <vt:lpwstr>+41 31 323 95 64</vt:lpwstr>
  </property>
  <property fmtid="{D5CDD505-2E9C-101B-9397-08002B2CF9AE}" pid="108" name="OrgUnitMail">
    <vt:lpwstr>@idzedi.admin.ch</vt:lpwstr>
  </property>
  <property fmtid="{D5CDD505-2E9C-101B-9397-08002B2CF9AE}" pid="109" name="Header_D">
    <vt:lpwstr>Informatik-Dienstleistungszentrum IDZ EDI</vt:lpwstr>
  </property>
  <property fmtid="{D5CDD505-2E9C-101B-9397-08002B2CF9AE}" pid="110" name="Header_F">
    <vt:lpwstr>Centre de services informatiques CSI DFI</vt:lpwstr>
  </property>
  <property fmtid="{D5CDD505-2E9C-101B-9397-08002B2CF9AE}" pid="111" name="Header_I">
    <vt:lpwstr>Centro servizi informatici CSI DFI</vt:lpwstr>
  </property>
  <property fmtid="{D5CDD505-2E9C-101B-9397-08002B2CF9AE}" pid="112" name="Header_E">
    <vt:lpwstr>IT Service Centre DHA</vt:lpwstr>
  </property>
  <property fmtid="{D5CDD505-2E9C-101B-9397-08002B2CF9AE}" pid="113" name="Header_R">
    <vt:lpwstr>Informatik-Dienstleistungszentrum IDZ EDI</vt:lpwstr>
  </property>
  <property fmtid="{D5CDD505-2E9C-101B-9397-08002B2CF9AE}" pid="114" name="Footer_D">
    <vt:lpwstr>Informatik-Dienstleistungszentrum IDZ EDI</vt:lpwstr>
  </property>
  <property fmtid="{D5CDD505-2E9C-101B-9397-08002B2CF9AE}" pid="115" name="Footer_F">
    <vt:lpwstr>Centre de services informatiques CSI DFI</vt:lpwstr>
  </property>
  <property fmtid="{D5CDD505-2E9C-101B-9397-08002B2CF9AE}" pid="116" name="Footer_I">
    <vt:lpwstr>Centro servizi informatici CSI DFI</vt:lpwstr>
  </property>
  <property fmtid="{D5CDD505-2E9C-101B-9397-08002B2CF9AE}" pid="117" name="Footer_E">
    <vt:lpwstr>IT Service Centre DHA</vt:lpwstr>
  </property>
  <property fmtid="{D5CDD505-2E9C-101B-9397-08002B2CF9AE}" pid="118" name="Footer_R">
    <vt:lpwstr>Informatik-Dienstleistungszentrum IDZ EDI</vt:lpwstr>
  </property>
  <property fmtid="{D5CDD505-2E9C-101B-9397-08002B2CF9AE}" pid="119" name="UnderUnit_D">
    <vt:lpwstr/>
  </property>
  <property fmtid="{D5CDD505-2E9C-101B-9397-08002B2CF9AE}" pid="120" name="UnderUnit_F">
    <vt:lpwstr/>
  </property>
  <property fmtid="{D5CDD505-2E9C-101B-9397-08002B2CF9AE}" pid="121" name="UnderUnit_I">
    <vt:lpwstr/>
  </property>
  <property fmtid="{D5CDD505-2E9C-101B-9397-08002B2CF9AE}" pid="122" name="UnderUnit_E">
    <vt:lpwstr/>
  </property>
  <property fmtid="{D5CDD505-2E9C-101B-9397-08002B2CF9AE}" pid="123" name="UnderUnit_R">
    <vt:lpwstr/>
  </property>
  <property fmtid="{D5CDD505-2E9C-101B-9397-08002B2CF9AE}" pid="124" name="Internet_D">
    <vt:lpwstr>www.idzedi.admin.ch/idzintern/</vt:lpwstr>
  </property>
  <property fmtid="{D5CDD505-2E9C-101B-9397-08002B2CF9AE}" pid="125" name="Internet_F">
    <vt:lpwstr>www.idzedi.admin.ch/idzintern/</vt:lpwstr>
  </property>
  <property fmtid="{D5CDD505-2E9C-101B-9397-08002B2CF9AE}" pid="126" name="Internet_I">
    <vt:lpwstr>www.idzedi.admin.ch/idzintern/</vt:lpwstr>
  </property>
  <property fmtid="{D5CDD505-2E9C-101B-9397-08002B2CF9AE}" pid="127" name="Internet_E">
    <vt:lpwstr>www.idzedi.admin.ch/idzintern/</vt:lpwstr>
  </property>
  <property fmtid="{D5CDD505-2E9C-101B-9397-08002B2CF9AE}" pid="128" name="Internet_R">
    <vt:lpwstr>www.idzedi.admin.ch/idzintern/</vt:lpwstr>
  </property>
  <property fmtid="{D5CDD505-2E9C-101B-9397-08002B2CF9AE}" pid="129" name="OrgUnitCode_D">
    <vt:lpwstr/>
  </property>
  <property fmtid="{D5CDD505-2E9C-101B-9397-08002B2CF9AE}" pid="130" name="OrgUnitCode_F">
    <vt:lpwstr/>
  </property>
  <property fmtid="{D5CDD505-2E9C-101B-9397-08002B2CF9AE}" pid="131" name="OrgUnitCode_I">
    <vt:lpwstr/>
  </property>
  <property fmtid="{D5CDD505-2E9C-101B-9397-08002B2CF9AE}" pid="132" name="OrgUnitCode_E">
    <vt:lpwstr/>
  </property>
  <property fmtid="{D5CDD505-2E9C-101B-9397-08002B2CF9AE}" pid="133" name="OrgUnitCode_R">
    <vt:lpwstr/>
  </property>
  <property fmtid="{D5CDD505-2E9C-101B-9397-08002B2CF9AE}" pid="134" name="#FlagCancel">
    <vt:lpwstr>True</vt:lpwstr>
  </property>
</Properties>
</file>