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xml" ContentType="application/vnd.openxmlformats-officedocument.presentationml.tags+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5.xml" ContentType="application/vnd.openxmlformats-officedocument.drawingml.chart+xml"/>
  <Override PartName="/ppt/tags/tag12.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ags/tag27.xml" ContentType="application/vnd.openxmlformats-officedocument.presentationml.tags+xml"/>
  <Override PartName="/ppt/notesSlides/notesSlide1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ags/tag28.xml" ContentType="application/vnd.openxmlformats-officedocument.presentationml.tags+xml"/>
  <Override PartName="/ppt/notesSlides/notesSlide1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ags/tag29.xml" ContentType="application/vnd.openxmlformats-officedocument.presentationml.tags+xml"/>
  <Override PartName="/ppt/notesSlides/notesSlide15.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ags/tag30.xml" ContentType="application/vnd.openxmlformats-officedocument.presentationml.tags+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ags/tag31.xml" ContentType="application/vnd.openxmlformats-officedocument.presentationml.tags+xml"/>
  <Override PartName="/ppt/notesSlides/notesSlide16.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ags/tag32.xml" ContentType="application/vnd.openxmlformats-officedocument.presentationml.tags+xml"/>
  <Override PartName="/ppt/notesSlides/notesSlide17.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ags/tag33.xml" ContentType="application/vnd.openxmlformats-officedocument.presentationml.tags+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ags/tag34.xml" ContentType="application/vnd.openxmlformats-officedocument.presentationml.tags+xml"/>
  <Override PartName="/ppt/notesSlides/notesSlide18.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ags/tag35.xml" ContentType="application/vnd.openxmlformats-officedocument.presentationml.tags+xml"/>
  <Override PartName="/ppt/notesSlides/notesSlide19.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ags/tag36.xml" ContentType="application/vnd.openxmlformats-officedocument.presentationml.tags+xml"/>
  <Override PartName="/ppt/notesSlides/notesSlide20.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ags/tag37.xml" ContentType="application/vnd.openxmlformats-officedocument.presentationml.tags+xml"/>
  <Override PartName="/ppt/notesSlides/notesSlide21.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ags/tag38.xml" ContentType="application/vnd.openxmlformats-officedocument.presentationml.tags+xml"/>
  <Override PartName="/ppt/notesSlides/notesSlide22.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ags/tag39.xml" ContentType="application/vnd.openxmlformats-officedocument.presentationml.tags+xml"/>
  <Override PartName="/ppt/notesSlides/notesSlide23.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ags/tag40.xml" ContentType="application/vnd.openxmlformats-officedocument.presentationml.tags+xml"/>
  <Override PartName="/ppt/charts/chart31.xml" ContentType="application/vnd.openxmlformats-officedocument.drawingml.chart+xml"/>
  <Override PartName="/ppt/tags/tag41.xml" ContentType="application/vnd.openxmlformats-officedocument.presentationml.tags+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tags/tag42.xml" ContentType="application/vnd.openxmlformats-officedocument.presentationml.tags+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tags/tag43.xml" ContentType="application/vnd.openxmlformats-officedocument.presentationml.tags+xml"/>
  <Override PartName="/ppt/charts/chart35.xml" ContentType="application/vnd.openxmlformats-officedocument.drawingml.chart+xml"/>
  <Override PartName="/ppt/tags/tag44.xml" ContentType="application/vnd.openxmlformats-officedocument.presentationml.tags+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charts/chart37.xml" ContentType="application/vnd.openxmlformats-officedocument.drawingml.chart+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5.xml" ContentType="application/vnd.openxmlformats-officedocument.presentationml.notesSlid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tags/tag51.xml" ContentType="application/vnd.openxmlformats-officedocument.presentationml.tags+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tags/tag52.xml" ContentType="application/vnd.openxmlformats-officedocument.presentationml.tags+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tags/tag53.xml" ContentType="application/vnd.openxmlformats-officedocument.presentationml.tags+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tags/tag54.xml" ContentType="application/vnd.openxmlformats-officedocument.presentationml.tags+xml"/>
  <Override PartName="/ppt/charts/chart43.xml" ContentType="application/vnd.openxmlformats-officedocument.drawingml.chart+xml"/>
  <Override PartName="/ppt/charts/style38.xml" ContentType="application/vnd.ms-office.chartstyle+xml"/>
  <Override PartName="/ppt/charts/colors38.xml" ContentType="application/vnd.ms-office.chartcolorstyle+xml"/>
  <Override PartName="/ppt/tags/tag55.xml" ContentType="application/vnd.openxmlformats-officedocument.presentationml.tags+xml"/>
  <Override PartName="/ppt/charts/chart44.xml" ContentType="application/vnd.openxmlformats-officedocument.drawingml.chart+xml"/>
  <Override PartName="/ppt/charts/style39.xml" ContentType="application/vnd.ms-office.chartstyle+xml"/>
  <Override PartName="/ppt/charts/colors39.xml" ContentType="application/vnd.ms-office.chartcolorstyle+xml"/>
  <Override PartName="/ppt/tags/tag56.xml" ContentType="application/vnd.openxmlformats-officedocument.presentationml.tags+xml"/>
  <Override PartName="/ppt/charts/chart45.xml" ContentType="application/vnd.openxmlformats-officedocument.drawingml.chart+xml"/>
  <Override PartName="/ppt/charts/style40.xml" ContentType="application/vnd.ms-office.chartstyle+xml"/>
  <Override PartName="/ppt/charts/colors40.xml" ContentType="application/vnd.ms-office.chartcolorstyle+xml"/>
  <Override PartName="/ppt/tags/tag57.xml" ContentType="application/vnd.openxmlformats-officedocument.presentationml.tags+xml"/>
  <Override PartName="/ppt/charts/chart46.xml" ContentType="application/vnd.openxmlformats-officedocument.drawingml.chart+xml"/>
  <Override PartName="/ppt/charts/style41.xml" ContentType="application/vnd.ms-office.chartstyle+xml"/>
  <Override PartName="/ppt/charts/colors41.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553" r:id="rId2"/>
    <p:sldId id="3675" r:id="rId3"/>
    <p:sldId id="3695" r:id="rId4"/>
    <p:sldId id="3697" r:id="rId5"/>
    <p:sldId id="3696" r:id="rId6"/>
    <p:sldId id="3698" r:id="rId7"/>
    <p:sldId id="3726" r:id="rId8"/>
    <p:sldId id="3734" r:id="rId9"/>
    <p:sldId id="3701" r:id="rId10"/>
    <p:sldId id="3727" r:id="rId11"/>
    <p:sldId id="3729" r:id="rId12"/>
    <p:sldId id="3730" r:id="rId13"/>
    <p:sldId id="3731" r:id="rId14"/>
    <p:sldId id="3735" r:id="rId15"/>
    <p:sldId id="3728" r:id="rId16"/>
    <p:sldId id="3732" r:id="rId17"/>
    <p:sldId id="3702" r:id="rId18"/>
    <p:sldId id="3703" r:id="rId19"/>
    <p:sldId id="3733" r:id="rId20"/>
    <p:sldId id="3721" r:id="rId21"/>
    <p:sldId id="3704" r:id="rId22"/>
    <p:sldId id="3715" r:id="rId23"/>
    <p:sldId id="3705" r:id="rId24"/>
    <p:sldId id="3722" r:id="rId25"/>
    <p:sldId id="3706" r:id="rId26"/>
    <p:sldId id="3716" r:id="rId27"/>
    <p:sldId id="3707" r:id="rId28"/>
    <p:sldId id="3723" r:id="rId29"/>
    <p:sldId id="3708" r:id="rId30"/>
    <p:sldId id="3724" r:id="rId31"/>
    <p:sldId id="3709" r:id="rId32"/>
    <p:sldId id="3725" r:id="rId33"/>
    <p:sldId id="3710" r:id="rId34"/>
    <p:sldId id="3717" r:id="rId35"/>
    <p:sldId id="3737" r:id="rId36"/>
    <p:sldId id="3738" r:id="rId37"/>
    <p:sldId id="3736" r:id="rId38"/>
    <p:sldId id="3739" r:id="rId39"/>
    <p:sldId id="3711" r:id="rId40"/>
    <p:sldId id="3718" r:id="rId41"/>
    <p:sldId id="3712" r:id="rId42"/>
    <p:sldId id="3719" r:id="rId43"/>
    <p:sldId id="3713" r:id="rId44"/>
    <p:sldId id="3740" r:id="rId45"/>
    <p:sldId id="3741" r:id="rId46"/>
    <p:sldId id="3742" r:id="rId47"/>
    <p:sldId id="3743" r:id="rId48"/>
    <p:sldId id="3744" r:id="rId49"/>
    <p:sldId id="3693" r:id="rId50"/>
  </p:sldIdLst>
  <p:sldSz cx="12192000" cy="6858000"/>
  <p:notesSz cx="6797675" cy="9926638"/>
  <p:custDataLst>
    <p:tags r:id="rId5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56" userDrawn="1">
          <p15:clr>
            <a:srgbClr val="A4A3A4"/>
          </p15:clr>
        </p15:guide>
        <p15:guide id="3" orient="horz" pos="3203" userDrawn="1">
          <p15:clr>
            <a:srgbClr val="A4A3A4"/>
          </p15:clr>
        </p15:guide>
        <p15:guide id="4" pos="5972" userDrawn="1">
          <p15:clr>
            <a:srgbClr val="A4A3A4"/>
          </p15:clr>
        </p15:guide>
        <p15:guide id="5" orient="horz" pos="1117" userDrawn="1">
          <p15:clr>
            <a:srgbClr val="A4A3A4"/>
          </p15:clr>
        </p15:guide>
        <p15:guide id="6" orient="horz" pos="38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Brodmann Daniela BAG" initials="MBDB" lastIdx="4" clrIdx="0">
    <p:extLst>
      <p:ext uri="{19B8F6BF-5375-455C-9EA6-DF929625EA0E}">
        <p15:presenceInfo xmlns:p15="http://schemas.microsoft.com/office/powerpoint/2012/main" userId="Müller Brodmann Daniela BA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D2"/>
    <a:srgbClr val="006174"/>
    <a:srgbClr val="744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660"/>
  </p:normalViewPr>
  <p:slideViewPr>
    <p:cSldViewPr showGuides="1">
      <p:cViewPr varScale="1">
        <p:scale>
          <a:sx n="101" d="100"/>
          <a:sy n="101" d="100"/>
        </p:scale>
        <p:origin x="1044" y="138"/>
      </p:cViewPr>
      <p:guideLst>
        <p:guide pos="1056"/>
        <p:guide orient="horz" pos="3203"/>
        <p:guide pos="5972"/>
        <p:guide orient="horz" pos="1117"/>
        <p:guide orient="horz" pos="381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p:scale>
          <a:sx n="125" d="100"/>
          <a:sy n="125" d="100"/>
        </p:scale>
        <p:origin x="2742" y="-270"/>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8.xml"/><Relationship Id="rId1" Type="http://schemas.microsoft.com/office/2011/relationships/chartStyle" Target="style38.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9.xml"/><Relationship Id="rId1" Type="http://schemas.microsoft.com/office/2011/relationships/chartStyle" Target="style39.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0.xml"/><Relationship Id="rId1" Type="http://schemas.microsoft.com/office/2011/relationships/chartStyle" Target="style40.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Tabelle1!$B$2:$B$6</c:f>
              <c:numCache>
                <c:formatCode>0%</c:formatCode>
                <c:ptCount val="5"/>
                <c:pt idx="0">
                  <c:v>0.22</c:v>
                </c:pt>
                <c:pt idx="1">
                  <c:v>0.19</c:v>
                </c:pt>
                <c:pt idx="2">
                  <c:v>0.22</c:v>
                </c:pt>
                <c:pt idx="3">
                  <c:v>0.22</c:v>
                </c:pt>
                <c:pt idx="4">
                  <c:v>0.25</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Tabelle1!$C$2:$C$6</c:f>
              <c:numCache>
                <c:formatCode>0%</c:formatCode>
                <c:ptCount val="5"/>
                <c:pt idx="0">
                  <c:v>0.75</c:v>
                </c:pt>
                <c:pt idx="1">
                  <c:v>0.8</c:v>
                </c:pt>
                <c:pt idx="2">
                  <c:v>0.78</c:v>
                </c:pt>
                <c:pt idx="3">
                  <c:v>0.77</c:v>
                </c:pt>
                <c:pt idx="4">
                  <c:v>0.74</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Tabelle1!$D$2:$D$6</c:f>
              <c:numCache>
                <c:formatCode>0%</c:formatCode>
                <c:ptCount val="5"/>
                <c:pt idx="0">
                  <c:v>0.03</c:v>
                </c:pt>
                <c:pt idx="1">
                  <c:v>0.01</c:v>
                </c:pt>
                <c:pt idx="3">
                  <c:v>0.01</c:v>
                </c:pt>
                <c:pt idx="4">
                  <c:v>0.01</c:v>
                </c:pt>
              </c:numCache>
            </c:numRef>
          </c:val>
          <c:extLst>
            <c:ext xmlns:c16="http://schemas.microsoft.com/office/drawing/2014/chart" uri="{C3380CC4-5D6E-409C-BE32-E72D297353CC}">
              <c16:uniqueId val="{00000002-3ADE-4FC1-BE83-0045F24E3A0D}"/>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8.4811140698225235E-2"/>
          <c:y val="0.89339127959899411"/>
          <c:w val="0.86796570960784059"/>
          <c:h val="5.47910461998048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3981314849901694"/>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Tabelle1!$B$3:$P$3</c:f>
              <c:numCache>
                <c:formatCode>0%</c:formatCode>
                <c:ptCount val="15"/>
                <c:pt idx="0">
                  <c:v>0.89</c:v>
                </c:pt>
                <c:pt idx="1">
                  <c:v>0.88</c:v>
                </c:pt>
                <c:pt idx="2">
                  <c:v>0.87</c:v>
                </c:pt>
                <c:pt idx="3">
                  <c:v>0.87</c:v>
                </c:pt>
                <c:pt idx="4">
                  <c:v>0.84</c:v>
                </c:pt>
                <c:pt idx="5">
                  <c:v>0.83</c:v>
                </c:pt>
                <c:pt idx="6">
                  <c:v>0.84</c:v>
                </c:pt>
                <c:pt idx="7">
                  <c:v>0.86</c:v>
                </c:pt>
                <c:pt idx="8">
                  <c:v>0.83</c:v>
                </c:pt>
                <c:pt idx="9">
                  <c:v>0.76</c:v>
                </c:pt>
                <c:pt idx="10">
                  <c:v>0.82</c:v>
                </c:pt>
                <c:pt idx="11">
                  <c:v>0.76</c:v>
                </c:pt>
                <c:pt idx="12">
                  <c:v>0.77</c:v>
                </c:pt>
                <c:pt idx="13">
                  <c:v>0.83</c:v>
                </c:pt>
                <c:pt idx="14">
                  <c:v>0.78</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Tabelle1!$B$4:$P$4</c:f>
              <c:numCache>
                <c:formatCode>0%</c:formatCode>
                <c:ptCount val="15"/>
                <c:pt idx="0">
                  <c:v>0.09</c:v>
                </c:pt>
                <c:pt idx="1">
                  <c:v>0.1</c:v>
                </c:pt>
                <c:pt idx="2">
                  <c:v>0.12</c:v>
                </c:pt>
                <c:pt idx="3">
                  <c:v>0.1</c:v>
                </c:pt>
                <c:pt idx="4">
                  <c:v>0.05</c:v>
                </c:pt>
                <c:pt idx="5">
                  <c:v>0.14000000000000001</c:v>
                </c:pt>
                <c:pt idx="6">
                  <c:v>0.08</c:v>
                </c:pt>
                <c:pt idx="7">
                  <c:v>0.08</c:v>
                </c:pt>
                <c:pt idx="8">
                  <c:v>0.13</c:v>
                </c:pt>
                <c:pt idx="9">
                  <c:v>0.08</c:v>
                </c:pt>
                <c:pt idx="10">
                  <c:v>0.06</c:v>
                </c:pt>
                <c:pt idx="11">
                  <c:v>0.13</c:v>
                </c:pt>
                <c:pt idx="12">
                  <c:v>0.17</c:v>
                </c:pt>
                <c:pt idx="13">
                  <c:v>0.09</c:v>
                </c:pt>
                <c:pt idx="14">
                  <c:v>0.06</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Tabelle1!$B$5:$P$5</c:f>
              <c:numCache>
                <c:formatCode>0%</c:formatCode>
                <c:ptCount val="15"/>
                <c:pt idx="0">
                  <c:v>0.01</c:v>
                </c:pt>
                <c:pt idx="1">
                  <c:v>0.03</c:v>
                </c:pt>
                <c:pt idx="2">
                  <c:v>0.02</c:v>
                </c:pt>
                <c:pt idx="3">
                  <c:v>0.04</c:v>
                </c:pt>
                <c:pt idx="4">
                  <c:v>0.11</c:v>
                </c:pt>
                <c:pt idx="5">
                  <c:v>0.04</c:v>
                </c:pt>
                <c:pt idx="6">
                  <c:v>0.06</c:v>
                </c:pt>
                <c:pt idx="7">
                  <c:v>0.06</c:v>
                </c:pt>
                <c:pt idx="8">
                  <c:v>0.05</c:v>
                </c:pt>
                <c:pt idx="9">
                  <c:v>0.16</c:v>
                </c:pt>
                <c:pt idx="10">
                  <c:v>0.12</c:v>
                </c:pt>
                <c:pt idx="11">
                  <c:v>0.1</c:v>
                </c:pt>
                <c:pt idx="12">
                  <c:v>0.06</c:v>
                </c:pt>
                <c:pt idx="13">
                  <c:v>0.08</c:v>
                </c:pt>
                <c:pt idx="14">
                  <c:v>0.16</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3981314849901694"/>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Tabelle1!$B$3:$P$3</c:f>
              <c:numCache>
                <c:formatCode>0%</c:formatCode>
                <c:ptCount val="15"/>
                <c:pt idx="0">
                  <c:v>0.74</c:v>
                </c:pt>
                <c:pt idx="1">
                  <c:v>0.78</c:v>
                </c:pt>
                <c:pt idx="2">
                  <c:v>0.7</c:v>
                </c:pt>
                <c:pt idx="3">
                  <c:v>0.7</c:v>
                </c:pt>
                <c:pt idx="4">
                  <c:v>0.6</c:v>
                </c:pt>
                <c:pt idx="5">
                  <c:v>0.7</c:v>
                </c:pt>
                <c:pt idx="6">
                  <c:v>0.75</c:v>
                </c:pt>
                <c:pt idx="7">
                  <c:v>0.56999999999999995</c:v>
                </c:pt>
                <c:pt idx="8">
                  <c:v>0.6</c:v>
                </c:pt>
                <c:pt idx="9">
                  <c:v>0.56999999999999995</c:v>
                </c:pt>
                <c:pt idx="10">
                  <c:v>0.67</c:v>
                </c:pt>
                <c:pt idx="11">
                  <c:v>0.54</c:v>
                </c:pt>
                <c:pt idx="12">
                  <c:v>0.68</c:v>
                </c:pt>
                <c:pt idx="13">
                  <c:v>0.74</c:v>
                </c:pt>
                <c:pt idx="14">
                  <c:v>0.56999999999999995</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Tabelle1!$B$4:$P$4</c:f>
              <c:numCache>
                <c:formatCode>0%</c:formatCode>
                <c:ptCount val="15"/>
                <c:pt idx="0">
                  <c:v>0.19</c:v>
                </c:pt>
                <c:pt idx="1">
                  <c:v>0.16</c:v>
                </c:pt>
                <c:pt idx="2">
                  <c:v>0.19</c:v>
                </c:pt>
                <c:pt idx="3">
                  <c:v>0.21</c:v>
                </c:pt>
                <c:pt idx="4">
                  <c:v>0.1</c:v>
                </c:pt>
                <c:pt idx="5">
                  <c:v>0.2</c:v>
                </c:pt>
                <c:pt idx="6">
                  <c:v>0.17</c:v>
                </c:pt>
                <c:pt idx="7">
                  <c:v>0.28000000000000003</c:v>
                </c:pt>
                <c:pt idx="8">
                  <c:v>0.25</c:v>
                </c:pt>
                <c:pt idx="9">
                  <c:v>0.15</c:v>
                </c:pt>
                <c:pt idx="10">
                  <c:v>0.23</c:v>
                </c:pt>
                <c:pt idx="11">
                  <c:v>0.32</c:v>
                </c:pt>
                <c:pt idx="12">
                  <c:v>0.22</c:v>
                </c:pt>
                <c:pt idx="13">
                  <c:v>0.12</c:v>
                </c:pt>
                <c:pt idx="14">
                  <c:v>0.12</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Tabelle1!$B$5:$P$5</c:f>
              <c:numCache>
                <c:formatCode>0%</c:formatCode>
                <c:ptCount val="15"/>
                <c:pt idx="0">
                  <c:v>7.0000000000000007E-2</c:v>
                </c:pt>
                <c:pt idx="1">
                  <c:v>0.06</c:v>
                </c:pt>
                <c:pt idx="2">
                  <c:v>0.1</c:v>
                </c:pt>
                <c:pt idx="3">
                  <c:v>0.09</c:v>
                </c:pt>
                <c:pt idx="4">
                  <c:v>0.3</c:v>
                </c:pt>
                <c:pt idx="5">
                  <c:v>0.09</c:v>
                </c:pt>
                <c:pt idx="6">
                  <c:v>0.08</c:v>
                </c:pt>
                <c:pt idx="7">
                  <c:v>0.14000000000000001</c:v>
                </c:pt>
                <c:pt idx="8">
                  <c:v>0.15</c:v>
                </c:pt>
                <c:pt idx="9">
                  <c:v>0.28999999999999998</c:v>
                </c:pt>
                <c:pt idx="10">
                  <c:v>0.1</c:v>
                </c:pt>
                <c:pt idx="11">
                  <c:v>0.13</c:v>
                </c:pt>
                <c:pt idx="12">
                  <c:v>0.1</c:v>
                </c:pt>
                <c:pt idx="13">
                  <c:v>0.14000000000000001</c:v>
                </c:pt>
                <c:pt idx="14">
                  <c:v>0.32</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Tabelle1!$B$3:$D$3</c:f>
              <c:numCache>
                <c:formatCode>0%</c:formatCode>
                <c:ptCount val="3"/>
                <c:pt idx="0">
                  <c:v>0.09</c:v>
                </c:pt>
                <c:pt idx="1">
                  <c:v>7.0000000000000007E-2</c:v>
                </c:pt>
                <c:pt idx="2">
                  <c:v>0.04</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Tabelle1!$B$4:$D$4</c:f>
              <c:numCache>
                <c:formatCode>0%</c:formatCode>
                <c:ptCount val="3"/>
                <c:pt idx="0">
                  <c:v>0.8</c:v>
                </c:pt>
                <c:pt idx="1">
                  <c:v>0.79</c:v>
                </c:pt>
                <c:pt idx="2">
                  <c:v>0.81</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Tabelle1!$B$5:$D$5</c:f>
              <c:numCache>
                <c:formatCode>0%</c:formatCode>
                <c:ptCount val="3"/>
                <c:pt idx="0">
                  <c:v>0.1</c:v>
                </c:pt>
                <c:pt idx="1">
                  <c:v>0.15</c:v>
                </c:pt>
                <c:pt idx="2">
                  <c:v>0.15</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1074381698333"/>
          <c:y val="7.5328282828282828E-2"/>
          <c:w val="0.34773805692668425"/>
          <c:h val="0.92310606060606049"/>
        </c:manualLayout>
      </c:layout>
      <c:doughnutChart>
        <c:varyColors val="1"/>
        <c:ser>
          <c:idx val="0"/>
          <c:order val="0"/>
          <c:tx>
            <c:strRef>
              <c:f>Tabelle1!$B$1</c:f>
              <c:strCache>
                <c:ptCount val="1"/>
                <c:pt idx="0">
                  <c:v>Datenreihe 1</c:v>
                </c:pt>
              </c:strCache>
            </c:strRef>
          </c:tx>
          <c:dPt>
            <c:idx val="2"/>
            <c:bubble3D val="0"/>
            <c:spPr>
              <a:solidFill>
                <a:srgbClr val="84BDD2"/>
              </a:solidFill>
            </c:spPr>
            <c:extLst>
              <c:ext xmlns:c16="http://schemas.microsoft.com/office/drawing/2014/chart" uri="{C3380CC4-5D6E-409C-BE32-E72D297353CC}">
                <c16:uniqueId val="{00000005-16EA-4684-864E-2A3DDEFF5C7F}"/>
              </c:ext>
            </c:extLst>
          </c:dPt>
          <c:dPt>
            <c:idx val="3"/>
            <c:bubble3D val="0"/>
            <c:spPr>
              <a:solidFill>
                <a:schemeClr val="accent3">
                  <a:lumMod val="60000"/>
                  <a:lumOff val="40000"/>
                </a:schemeClr>
              </a:solidFill>
            </c:spPr>
            <c:extLst>
              <c:ext xmlns:c16="http://schemas.microsoft.com/office/drawing/2014/chart" uri="{C3380CC4-5D6E-409C-BE32-E72D297353CC}">
                <c16:uniqueId val="{00000002-6987-4FED-97F7-A16D7C70E365}"/>
              </c:ext>
            </c:extLst>
          </c:dPt>
          <c:dPt>
            <c:idx val="4"/>
            <c:bubble3D val="0"/>
            <c:spPr>
              <a:solidFill>
                <a:schemeClr val="accent3"/>
              </a:solidFill>
            </c:spPr>
            <c:extLst>
              <c:ext xmlns:c16="http://schemas.microsoft.com/office/drawing/2014/chart" uri="{C3380CC4-5D6E-409C-BE32-E72D297353CC}">
                <c16:uniqueId val="{00000000-6987-4FED-97F7-A16D7C70E365}"/>
              </c:ext>
            </c:extLst>
          </c:dPt>
          <c:dPt>
            <c:idx val="5"/>
            <c:bubble3D val="0"/>
            <c:spPr>
              <a:solidFill>
                <a:schemeClr val="bg1">
                  <a:lumMod val="75000"/>
                </a:schemeClr>
              </a:solidFill>
            </c:spPr>
            <c:extLst>
              <c:ext xmlns:c16="http://schemas.microsoft.com/office/drawing/2014/chart" uri="{C3380CC4-5D6E-409C-BE32-E72D297353CC}">
                <c16:uniqueId val="{00000001-6987-4FED-97F7-A16D7C70E365}"/>
              </c:ext>
            </c:extLst>
          </c:dPt>
          <c:dLbls>
            <c:dLbl>
              <c:idx val="0"/>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6EA-4684-864E-2A3DDEFF5C7F}"/>
                </c:ext>
              </c:extLst>
            </c:dLbl>
            <c:dLbl>
              <c:idx val="1"/>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6EA-4684-864E-2A3DDEFF5C7F}"/>
                </c:ext>
              </c:extLst>
            </c:dLbl>
            <c:dLbl>
              <c:idx val="2"/>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6EA-4684-864E-2A3DDEFF5C7F}"/>
                </c:ext>
              </c:extLst>
            </c:dLbl>
            <c:dLbl>
              <c:idx val="3"/>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2-6987-4FED-97F7-A16D7C70E365}"/>
                </c:ext>
              </c:extLst>
            </c:dLbl>
            <c:dLbl>
              <c:idx val="4"/>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0-6987-4FED-97F7-A16D7C70E365}"/>
                </c:ext>
              </c:extLst>
            </c:dLbl>
            <c:dLbl>
              <c:idx val="5"/>
              <c:spPr>
                <a:noFill/>
                <a:ln>
                  <a:noFill/>
                </a:ln>
                <a:effectLst/>
              </c:spPr>
              <c:txPr>
                <a:bodyPr wrap="square" lIns="38100" tIns="19050" rIns="38100" bIns="19050" anchor="ctr">
                  <a:spAutoFit/>
                </a:bodyPr>
                <a:lstStyle/>
                <a:p>
                  <a:pPr>
                    <a:defRPr sz="1200">
                      <a:solidFill>
                        <a:schemeClr val="tx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6987-4FED-97F7-A16D7C70E365}"/>
                </c:ext>
              </c:extLst>
            </c:dLbl>
            <c:spPr>
              <a:noFill/>
              <a:ln>
                <a:noFill/>
              </a:ln>
              <a:effectLst/>
            </c:spPr>
            <c:txPr>
              <a:bodyPr wrap="square" lIns="38100" tIns="19050" rIns="38100" bIns="19050" anchor="ctr">
                <a:spAutoFit/>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Tabelle1!$A$2:$A$7</c:f>
              <c:strCache>
                <c:ptCount val="6"/>
                <c:pt idx="0">
                  <c:v>5 Richtige (5)</c:v>
                </c:pt>
                <c:pt idx="1">
                  <c:v>4 Richtige (4)</c:v>
                </c:pt>
                <c:pt idx="2">
                  <c:v>3 Richtige (3)</c:v>
                </c:pt>
                <c:pt idx="3">
                  <c:v>2 Richtige (2)</c:v>
                </c:pt>
                <c:pt idx="4">
                  <c:v>1 Richtige (1)</c:v>
                </c:pt>
                <c:pt idx="5">
                  <c:v>Kein Richtiges</c:v>
                </c:pt>
              </c:strCache>
            </c:strRef>
          </c:cat>
          <c:val>
            <c:numRef>
              <c:f>Tabelle1!$B$2:$B$7</c:f>
              <c:numCache>
                <c:formatCode>0%</c:formatCode>
                <c:ptCount val="6"/>
                <c:pt idx="0">
                  <c:v>0.03</c:v>
                </c:pt>
                <c:pt idx="1">
                  <c:v>0.31</c:v>
                </c:pt>
                <c:pt idx="2">
                  <c:v>0.27</c:v>
                </c:pt>
                <c:pt idx="3">
                  <c:v>0.22</c:v>
                </c:pt>
                <c:pt idx="4">
                  <c:v>0.11</c:v>
                </c:pt>
                <c:pt idx="5">
                  <c:v>0.05</c:v>
                </c:pt>
              </c:numCache>
            </c:numRef>
          </c:val>
          <c:extLst>
            <c:ext xmlns:c16="http://schemas.microsoft.com/office/drawing/2014/chart" uri="{C3380CC4-5D6E-409C-BE32-E72D297353CC}">
              <c16:uniqueId val="{00000008-16EA-4684-864E-2A3DDEFF5C7F}"/>
            </c:ext>
          </c:extLst>
        </c:ser>
        <c:dLbls>
          <c:showLegendKey val="0"/>
          <c:showVal val="0"/>
          <c:showCatName val="1"/>
          <c:showSerName val="0"/>
          <c:showPercent val="0"/>
          <c:showBubbleSize val="0"/>
          <c:showLeaderLines val="1"/>
        </c:dLbls>
        <c:firstSliceAng val="0"/>
        <c:holeSize val="70"/>
      </c:doughnutChart>
      <c:spPr>
        <a:noFill/>
        <a:effectLst/>
      </c:spPr>
    </c:plotArea>
    <c:legend>
      <c:legendPos val="r"/>
      <c:layout>
        <c:manualLayout>
          <c:xMode val="edge"/>
          <c:yMode val="edge"/>
          <c:x val="0.72449509490047925"/>
          <c:y val="0.10954924242424242"/>
          <c:w val="0.11724151970520415"/>
          <c:h val="0.72958838383838387"/>
        </c:manualLayout>
      </c:layout>
      <c:overlay val="0"/>
      <c:txPr>
        <a:bodyPr/>
        <a:lstStyle/>
        <a:p>
          <a:pPr>
            <a:defRPr sz="1100"/>
          </a:pPr>
          <a:endParaRPr lang="de-DE"/>
        </a:p>
      </c:txPr>
    </c:legend>
    <c:plotVisOnly val="1"/>
    <c:dispBlanksAs val="zero"/>
    <c:showDLblsOverMax val="0"/>
  </c:chart>
  <c:txPr>
    <a:bodyPr/>
    <a:lstStyle/>
    <a:p>
      <a:pPr>
        <a:defRPr sz="14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76762942829417258"/>
          <c:h val="0.7108149518008321"/>
        </c:manualLayout>
      </c:layout>
      <c:barChart>
        <c:barDir val="bar"/>
        <c:grouping val="percentStacked"/>
        <c:varyColors val="0"/>
        <c:ser>
          <c:idx val="0"/>
          <c:order val="0"/>
          <c:tx>
            <c:strRef>
              <c:f>Tabelle1!$B$1</c:f>
              <c:strCache>
                <c:ptCount val="1"/>
                <c:pt idx="0">
                  <c:v>5 Richtige (5)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Tabelle1!$B$2:$B$6</c:f>
              <c:numCache>
                <c:formatCode>General</c:formatCode>
                <c:ptCount val="5"/>
                <c:pt idx="0" formatCode="0%">
                  <c:v>0.03</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4 Richtige (4)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Tabelle1!$C$2:$C$6</c:f>
              <c:numCache>
                <c:formatCode>0%</c:formatCode>
                <c:ptCount val="5"/>
                <c:pt idx="0">
                  <c:v>0.31</c:v>
                </c:pt>
                <c:pt idx="1">
                  <c:v>0.47</c:v>
                </c:pt>
                <c:pt idx="2">
                  <c:v>0.48</c:v>
                </c:pt>
                <c:pt idx="3">
                  <c:v>0.45</c:v>
                </c:pt>
                <c:pt idx="4">
                  <c:v>0.4</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3 Richtige (3)</c:v>
                </c:pt>
              </c:strCache>
            </c:strRef>
          </c:tx>
          <c:spPr>
            <a:solidFill>
              <a:srgbClr val="84BD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Tabelle1!$D$2:$D$6</c:f>
              <c:numCache>
                <c:formatCode>0%</c:formatCode>
                <c:ptCount val="5"/>
                <c:pt idx="0">
                  <c:v>0.27</c:v>
                </c:pt>
                <c:pt idx="1">
                  <c:v>0.34</c:v>
                </c:pt>
                <c:pt idx="2">
                  <c:v>0.3</c:v>
                </c:pt>
                <c:pt idx="3">
                  <c:v>0.36</c:v>
                </c:pt>
                <c:pt idx="4">
                  <c:v>0.37</c:v>
                </c:pt>
              </c:numCache>
            </c:numRef>
          </c:val>
          <c:extLst>
            <c:ext xmlns:c16="http://schemas.microsoft.com/office/drawing/2014/chart" uri="{C3380CC4-5D6E-409C-BE32-E72D297353CC}">
              <c16:uniqueId val="{00000002-3ADE-4FC1-BE83-0045F24E3A0D}"/>
            </c:ext>
          </c:extLst>
        </c:ser>
        <c:ser>
          <c:idx val="3"/>
          <c:order val="3"/>
          <c:tx>
            <c:strRef>
              <c:f>Tabelle1!$E$1</c:f>
              <c:strCache>
                <c:ptCount val="1"/>
                <c:pt idx="0">
                  <c:v>2 Richtige (2)</c:v>
                </c:pt>
              </c:strCache>
            </c:strRef>
          </c:tx>
          <c:spPr>
            <a:solidFill>
              <a:schemeClr val="accent3">
                <a:lumMod val="60000"/>
                <a:lumOff val="40000"/>
              </a:schemeClr>
            </a:solidFill>
            <a:ln>
              <a:noFill/>
            </a:ln>
            <a:effectLst/>
          </c:spPr>
          <c:invertIfNegative val="0"/>
          <c:dLbls>
            <c:dLbl>
              <c:idx val="2"/>
              <c:layout>
                <c:manualLayout>
                  <c:x val="1.1681544539337832E-3"/>
                  <c:y val="2.8111478322491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21-4A82-B971-47F2D6B5BE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Tabelle1!$E$2:$E$6</c:f>
              <c:numCache>
                <c:formatCode>0%</c:formatCode>
                <c:ptCount val="5"/>
                <c:pt idx="0">
                  <c:v>0.22</c:v>
                </c:pt>
                <c:pt idx="1">
                  <c:v>0.16</c:v>
                </c:pt>
                <c:pt idx="2">
                  <c:v>0.16</c:v>
                </c:pt>
                <c:pt idx="3">
                  <c:v>0.15</c:v>
                </c:pt>
                <c:pt idx="4">
                  <c:v>0.17</c:v>
                </c:pt>
              </c:numCache>
            </c:numRef>
          </c:val>
          <c:extLst>
            <c:ext xmlns:c16="http://schemas.microsoft.com/office/drawing/2014/chart" uri="{C3380CC4-5D6E-409C-BE32-E72D297353CC}">
              <c16:uniqueId val="{00000001-FA29-47A7-9312-B6E68D9F1CC5}"/>
            </c:ext>
          </c:extLst>
        </c:ser>
        <c:ser>
          <c:idx val="4"/>
          <c:order val="4"/>
          <c:tx>
            <c:strRef>
              <c:f>Tabelle1!$F$1</c:f>
              <c:strCache>
                <c:ptCount val="1"/>
                <c:pt idx="0">
                  <c:v>1 Richtige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Tabelle1!$F$2:$F$6</c:f>
              <c:numCache>
                <c:formatCode>0%</c:formatCode>
                <c:ptCount val="5"/>
                <c:pt idx="0">
                  <c:v>0.11</c:v>
                </c:pt>
                <c:pt idx="1">
                  <c:v>0.03</c:v>
                </c:pt>
                <c:pt idx="2">
                  <c:v>0.05</c:v>
                </c:pt>
                <c:pt idx="3">
                  <c:v>0.04</c:v>
                </c:pt>
                <c:pt idx="4">
                  <c:v>0.05</c:v>
                </c:pt>
              </c:numCache>
            </c:numRef>
          </c:val>
          <c:extLst>
            <c:ext xmlns:c16="http://schemas.microsoft.com/office/drawing/2014/chart" uri="{C3380CC4-5D6E-409C-BE32-E72D297353CC}">
              <c16:uniqueId val="{00000001-7862-4B0B-82C6-B99D80A8F166}"/>
            </c:ext>
          </c:extLst>
        </c:ser>
        <c:ser>
          <c:idx val="5"/>
          <c:order val="5"/>
          <c:tx>
            <c:strRef>
              <c:f>Tabelle1!$G$1</c:f>
              <c:strCache>
                <c:ptCount val="1"/>
                <c:pt idx="0">
                  <c:v>Keine Richtige</c:v>
                </c:pt>
              </c:strCache>
            </c:strRef>
          </c:tx>
          <c:spPr>
            <a:solidFill>
              <a:schemeClr val="accent3">
                <a:lumMod val="75000"/>
              </a:schemeClr>
            </a:solidFill>
            <a:ln>
              <a:noFill/>
            </a:ln>
            <a:effectLst/>
          </c:spPr>
          <c:invertIfNegative val="0"/>
          <c:dLbls>
            <c:dLbl>
              <c:idx val="3"/>
              <c:layout>
                <c:manualLayout>
                  <c:x val="3.5044633618013495E-3"/>
                  <c:y val="-3.934943019038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21-4A82-B971-47F2D6B5BE90}"/>
                </c:ext>
              </c:extLst>
            </c:dLbl>
            <c:dLbl>
              <c:idx val="4"/>
              <c:layout>
                <c:manualLayout>
                  <c:x val="5.8407722696689158E-3"/>
                  <c:y val="-2.80981994002796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21-4A82-B971-47F2D6B5BE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Tabelle1!$G$2:$G$6</c:f>
              <c:numCache>
                <c:formatCode>General</c:formatCode>
                <c:ptCount val="5"/>
                <c:pt idx="0" formatCode="0%">
                  <c:v>0.05</c:v>
                </c:pt>
                <c:pt idx="4" formatCode="0%">
                  <c:v>0.01</c:v>
                </c:pt>
              </c:numCache>
            </c:numRef>
          </c:val>
          <c:extLst>
            <c:ext xmlns:c16="http://schemas.microsoft.com/office/drawing/2014/chart" uri="{C3380CC4-5D6E-409C-BE32-E72D297353CC}">
              <c16:uniqueId val="{00000000-32DC-440C-9C75-45DBB04F18D1}"/>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0.11284684759263605"/>
          <c:y val="0.82874505996429293"/>
          <c:w val="0.77373712845559861"/>
          <c:h val="6.72588475798832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595689786007"/>
          <c:y val="6.6742997418077987E-2"/>
          <c:w val="0.83421423216839818"/>
          <c:h val="0.54510320918539423"/>
        </c:manualLayout>
      </c:layout>
      <c:barChart>
        <c:barDir val="bar"/>
        <c:grouping val="percentStacked"/>
        <c:varyColors val="0"/>
        <c:ser>
          <c:idx val="0"/>
          <c:order val="0"/>
          <c:tx>
            <c:strRef>
              <c:f>Tabelle1!$B$1</c:f>
              <c:strCache>
                <c:ptCount val="1"/>
                <c:pt idx="0">
                  <c:v>Nachdem sie die Antibiotika anweisungsgemäss
eingenommen hat (gemäss Arzt)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Tabelle1!$B$2:$B$6</c:f>
              <c:numCache>
                <c:formatCode>General</c:formatCode>
                <c:ptCount val="5"/>
                <c:pt idx="0" formatCode="0%">
                  <c:v>0.7</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Wenn Sie alle Antibiotika anweisungsgemäss
eingenommen haben (gemäss Art / Verpackung)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Tabelle1!$C$2:$C$6</c:f>
              <c:numCache>
                <c:formatCode>0%</c:formatCode>
                <c:ptCount val="5"/>
                <c:pt idx="1">
                  <c:v>0.44</c:v>
                </c:pt>
                <c:pt idx="2">
                  <c:v>0.38</c:v>
                </c:pt>
                <c:pt idx="3">
                  <c:v>0.45</c:v>
                </c:pt>
                <c:pt idx="4">
                  <c:v>0.61</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Nach 4-14 Tagen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Tabelle1!$D$2:$D$6</c:f>
              <c:numCache>
                <c:formatCode>0%</c:formatCode>
                <c:ptCount val="5"/>
                <c:pt idx="0">
                  <c:v>0.06</c:v>
                </c:pt>
                <c:pt idx="1">
                  <c:v>0.17</c:v>
                </c:pt>
                <c:pt idx="2">
                  <c:v>0.18</c:v>
                </c:pt>
                <c:pt idx="3">
                  <c:v>0.01</c:v>
                </c:pt>
                <c:pt idx="4">
                  <c:v>0.14000000000000001</c:v>
                </c:pt>
              </c:numCache>
            </c:numRef>
          </c:val>
          <c:extLst>
            <c:ext xmlns:c16="http://schemas.microsoft.com/office/drawing/2014/chart" uri="{C3380CC4-5D6E-409C-BE32-E72D297353CC}">
              <c16:uniqueId val="{00000002-3ADE-4FC1-BE83-0045F24E3A0D}"/>
            </c:ext>
          </c:extLst>
        </c:ser>
        <c:ser>
          <c:idx val="3"/>
          <c:order val="3"/>
          <c:tx>
            <c:strRef>
              <c:f>Tabelle1!$E$1</c:f>
              <c:strCache>
                <c:ptCount val="1"/>
                <c:pt idx="0">
                  <c:v>Wenn Packung aufgebraucht</c:v>
                </c:pt>
              </c:strCache>
            </c:strRef>
          </c:tx>
          <c:spPr>
            <a:solidFill>
              <a:schemeClr val="accent4"/>
            </a:solidFill>
            <a:ln>
              <a:noFill/>
            </a:ln>
            <a:effectLst/>
          </c:spPr>
          <c:invertIfNegative val="0"/>
          <c:dLbls>
            <c:dLbl>
              <c:idx val="3"/>
              <c:layout>
                <c:manualLayout>
                  <c:x val="-1.1681544539338688E-3"/>
                  <c:y val="1.7964535299503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21-47B8-B43B-83A1BEFF6E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Tabelle1!$E$2:$E$6</c:f>
              <c:numCache>
                <c:formatCode>0%</c:formatCode>
                <c:ptCount val="5"/>
                <c:pt idx="0">
                  <c:v>0.08</c:v>
                </c:pt>
                <c:pt idx="1">
                  <c:v>0.11</c:v>
                </c:pt>
                <c:pt idx="2">
                  <c:v>0.15</c:v>
                </c:pt>
                <c:pt idx="3">
                  <c:v>0.03</c:v>
                </c:pt>
                <c:pt idx="4">
                  <c:v>0.04</c:v>
                </c:pt>
              </c:numCache>
            </c:numRef>
          </c:val>
          <c:extLst>
            <c:ext xmlns:c16="http://schemas.microsoft.com/office/drawing/2014/chart" uri="{C3380CC4-5D6E-409C-BE32-E72D297353CC}">
              <c16:uniqueId val="{00000001-FA29-47A7-9312-B6E68D9F1CC5}"/>
            </c:ext>
          </c:extLst>
        </c:ser>
        <c:ser>
          <c:idx val="4"/>
          <c:order val="4"/>
          <c:tx>
            <c:strRef>
              <c:f>Tabelle1!$F$1</c:f>
              <c:strCache>
                <c:ptCount val="1"/>
                <c:pt idx="0">
                  <c:v>Wenn Sie sich besser fühlen</c:v>
                </c:pt>
              </c:strCache>
            </c:strRef>
          </c:tx>
          <c:spPr>
            <a:solidFill>
              <a:schemeClr val="accent5"/>
            </a:solidFill>
            <a:ln>
              <a:noFill/>
            </a:ln>
            <a:effectLst/>
          </c:spPr>
          <c:invertIfNegative val="0"/>
          <c:dLbls>
            <c:dLbl>
              <c:idx val="3"/>
              <c:layout>
                <c:manualLayout>
                  <c:x val="1.1681544539337832E-3"/>
                  <c:y val="-1.71178378540038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11-442E-8818-9F61C9F6C1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Tabelle1!$F$2:$F$6</c:f>
              <c:numCache>
                <c:formatCode>0%</c:formatCode>
                <c:ptCount val="5"/>
                <c:pt idx="0">
                  <c:v>0.04</c:v>
                </c:pt>
                <c:pt idx="1">
                  <c:v>0.11</c:v>
                </c:pt>
                <c:pt idx="2">
                  <c:v>0.13</c:v>
                </c:pt>
                <c:pt idx="3">
                  <c:v>0.11</c:v>
                </c:pt>
                <c:pt idx="4">
                  <c:v>0.1</c:v>
                </c:pt>
              </c:numCache>
            </c:numRef>
          </c:val>
          <c:extLst>
            <c:ext xmlns:c16="http://schemas.microsoft.com/office/drawing/2014/chart" uri="{C3380CC4-5D6E-409C-BE32-E72D297353CC}">
              <c16:uniqueId val="{00000001-1351-4B01-B887-95CAB470D9B4}"/>
            </c:ext>
          </c:extLst>
        </c:ser>
        <c:ser>
          <c:idx val="5"/>
          <c:order val="5"/>
          <c:tx>
            <c:strRef>
              <c:f>Tabelle1!$G$1</c:f>
              <c:strCache>
                <c:ptCount val="1"/>
                <c:pt idx="0">
                  <c:v>Kommt auf das Antibiotika an / je nach Krankheit</c:v>
                </c:pt>
              </c:strCache>
            </c:strRef>
          </c:tx>
          <c:spPr>
            <a:solidFill>
              <a:schemeClr val="accent6"/>
            </a:solidFill>
            <a:ln>
              <a:noFill/>
            </a:ln>
            <a:effectLst/>
          </c:spPr>
          <c:invertIfNegative val="0"/>
          <c:dLbls>
            <c:dLbl>
              <c:idx val="4"/>
              <c:layout>
                <c:manualLayout>
                  <c:x val="0"/>
                  <c:y val="3.9349872821122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21-47B8-B43B-83A1BEFF6E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Tabelle1!$G$2:$G$6</c:f>
              <c:numCache>
                <c:formatCode>0%</c:formatCode>
                <c:ptCount val="5"/>
                <c:pt idx="1">
                  <c:v>0.03</c:v>
                </c:pt>
                <c:pt idx="2">
                  <c:v>0.02</c:v>
                </c:pt>
              </c:numCache>
            </c:numRef>
          </c:val>
          <c:extLst>
            <c:ext xmlns:c16="http://schemas.microsoft.com/office/drawing/2014/chart" uri="{C3380CC4-5D6E-409C-BE32-E72D297353CC}">
              <c16:uniqueId val="{00000002-1351-4B01-B887-95CAB470D9B4}"/>
            </c:ext>
          </c:extLst>
        </c:ser>
        <c:ser>
          <c:idx val="6"/>
          <c:order val="6"/>
          <c:tx>
            <c:strRef>
              <c:f>Tabelle1!$H$1</c:f>
              <c:strCache>
                <c:ptCount val="1"/>
                <c:pt idx="0">
                  <c:v>Nach 1-3 Tagen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Tabelle1!$H$2:$H$6</c:f>
              <c:numCache>
                <c:formatCode>0%</c:formatCode>
                <c:ptCount val="5"/>
                <c:pt idx="0">
                  <c:v>0.02</c:v>
                </c:pt>
                <c:pt idx="1">
                  <c:v>0.02</c:v>
                </c:pt>
                <c:pt idx="2">
                  <c:v>0.04</c:v>
                </c:pt>
                <c:pt idx="3">
                  <c:v>0.01</c:v>
                </c:pt>
                <c:pt idx="4">
                  <c:v>0.01</c:v>
                </c:pt>
              </c:numCache>
            </c:numRef>
          </c:val>
          <c:extLst>
            <c:ext xmlns:c16="http://schemas.microsoft.com/office/drawing/2014/chart" uri="{C3380CC4-5D6E-409C-BE32-E72D297353CC}">
              <c16:uniqueId val="{00000003-1351-4B01-B887-95CAB470D9B4}"/>
            </c:ext>
          </c:extLst>
        </c:ser>
        <c:ser>
          <c:idx val="7"/>
          <c:order val="7"/>
          <c:tx>
            <c:strRef>
              <c:f>Tabelle1!$I$1</c:f>
              <c:strCache>
                <c:ptCount val="1"/>
                <c:pt idx="0">
                  <c:v>Bei Allergien/Nebenwirkungen</c:v>
                </c:pt>
              </c:strCache>
            </c:strRef>
          </c:tx>
          <c:spPr>
            <a:solidFill>
              <a:schemeClr val="accent3">
                <a:lumMod val="40000"/>
                <a:lumOff val="60000"/>
              </a:schemeClr>
            </a:solidFill>
            <a:ln>
              <a:noFill/>
            </a:ln>
            <a:effectLst/>
          </c:spPr>
          <c:invertIfNegative val="0"/>
          <c:dLbls>
            <c:dLbl>
              <c:idx val="1"/>
              <c:layout>
                <c:manualLayout>
                  <c:x val="-1.1681544539337832E-3"/>
                  <c:y val="2.3097259670790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1C-4B35-8D62-E6F8162B3921}"/>
                </c:ext>
              </c:extLst>
            </c:dLbl>
            <c:dLbl>
              <c:idx val="4"/>
              <c:layout>
                <c:manualLayout>
                  <c:x val="-2.3363089078675663E-3"/>
                  <c:y val="-3.8495432784650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21-47B8-B43B-83A1BEFF6E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Tabelle1!$I$2:$I$6</c:f>
              <c:numCache>
                <c:formatCode>0%</c:formatCode>
                <c:ptCount val="5"/>
                <c:pt idx="0">
                  <c:v>0.04</c:v>
                </c:pt>
                <c:pt idx="1">
                  <c:v>0.02</c:v>
                </c:pt>
                <c:pt idx="2">
                  <c:v>0.03</c:v>
                </c:pt>
                <c:pt idx="3">
                  <c:v>0.16</c:v>
                </c:pt>
                <c:pt idx="4">
                  <c:v>0.01</c:v>
                </c:pt>
              </c:numCache>
            </c:numRef>
          </c:val>
          <c:extLst>
            <c:ext xmlns:c16="http://schemas.microsoft.com/office/drawing/2014/chart" uri="{C3380CC4-5D6E-409C-BE32-E72D297353CC}">
              <c16:uniqueId val="{00000004-1351-4B01-B887-95CAB470D9B4}"/>
            </c:ext>
          </c:extLst>
        </c:ser>
        <c:ser>
          <c:idx val="8"/>
          <c:order val="8"/>
          <c:tx>
            <c:strRef>
              <c:f>Tabelle1!$J$1</c:f>
              <c:strCache>
                <c:ptCount val="1"/>
                <c:pt idx="0">
                  <c:v>Nach mehr als 14 Tagen</c:v>
                </c:pt>
              </c:strCache>
            </c:strRef>
          </c:tx>
          <c:spPr>
            <a:solidFill>
              <a:schemeClr val="accent3">
                <a:lumMod val="60000"/>
              </a:schemeClr>
            </a:solidFill>
            <a:ln>
              <a:noFill/>
            </a:ln>
            <a:effectLst/>
          </c:spPr>
          <c:invertIfNegative val="0"/>
          <c:dLbls>
            <c:dLbl>
              <c:idx val="1"/>
              <c:layout>
                <c:manualLayout>
                  <c:x val="-1.7132734072222824E-16"/>
                  <c:y val="2.3097259670790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21-47B8-B43B-83A1BEFF6EFE}"/>
                </c:ext>
              </c:extLst>
            </c:dLbl>
            <c:dLbl>
              <c:idx val="2"/>
              <c:layout>
                <c:manualLayout>
                  <c:x val="-2.3363089078677376E-3"/>
                  <c:y val="3.5929070599007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21-47B8-B43B-83A1BEFF6EFE}"/>
                </c:ext>
              </c:extLst>
            </c:dLbl>
            <c:dLbl>
              <c:idx val="4"/>
              <c:layout>
                <c:manualLayout>
                  <c:x val="-1.1681544539337832E-3"/>
                  <c:y val="3.8495432784650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21-47B8-B43B-83A1BEFF6E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Tabelle1!$J$2:$J$6</c:f>
              <c:numCache>
                <c:formatCode>0%</c:formatCode>
                <c:ptCount val="5"/>
                <c:pt idx="0">
                  <c:v>0.01</c:v>
                </c:pt>
                <c:pt idx="1">
                  <c:v>0.01</c:v>
                </c:pt>
                <c:pt idx="2">
                  <c:v>0.01</c:v>
                </c:pt>
                <c:pt idx="3">
                  <c:v>0.15</c:v>
                </c:pt>
                <c:pt idx="4">
                  <c:v>0.01</c:v>
                </c:pt>
              </c:numCache>
            </c:numRef>
          </c:val>
          <c:extLst>
            <c:ext xmlns:c16="http://schemas.microsoft.com/office/drawing/2014/chart" uri="{C3380CC4-5D6E-409C-BE32-E72D297353CC}">
              <c16:uniqueId val="{00000005-1351-4B01-B887-95CAB470D9B4}"/>
            </c:ext>
          </c:extLst>
        </c:ser>
        <c:ser>
          <c:idx val="9"/>
          <c:order val="9"/>
          <c:tx>
            <c:strRef>
              <c:f>Tabelle1!$K$1</c:f>
              <c:strCache>
                <c:ptCount val="1"/>
                <c:pt idx="0">
                  <c:v>Andere</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Tabelle1!$K$2:$K$6</c:f>
              <c:numCache>
                <c:formatCode>0%</c:formatCode>
                <c:ptCount val="5"/>
                <c:pt idx="1">
                  <c:v>0.02</c:v>
                </c:pt>
                <c:pt idx="2">
                  <c:v>0.01</c:v>
                </c:pt>
                <c:pt idx="3">
                  <c:v>0.02</c:v>
                </c:pt>
                <c:pt idx="4">
                  <c:v>0.03</c:v>
                </c:pt>
              </c:numCache>
            </c:numRef>
          </c:val>
          <c:extLst>
            <c:ext xmlns:c16="http://schemas.microsoft.com/office/drawing/2014/chart" uri="{C3380CC4-5D6E-409C-BE32-E72D297353CC}">
              <c16:uniqueId val="{00000002-BE52-46F6-BADD-D34980FDE701}"/>
            </c:ext>
          </c:extLst>
        </c:ser>
        <c:ser>
          <c:idx val="10"/>
          <c:order val="10"/>
          <c:tx>
            <c:strRef>
              <c:f>Tabelle1!$L$1</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Tabelle1!$L$2:$L$6</c:f>
              <c:numCache>
                <c:formatCode>0%</c:formatCode>
                <c:ptCount val="5"/>
                <c:pt idx="0">
                  <c:v>0.05</c:v>
                </c:pt>
                <c:pt idx="1">
                  <c:v>7.0000000000000007E-2</c:v>
                </c:pt>
                <c:pt idx="2">
                  <c:v>0.06</c:v>
                </c:pt>
                <c:pt idx="3">
                  <c:v>0.05</c:v>
                </c:pt>
                <c:pt idx="4">
                  <c:v>0.05</c:v>
                </c:pt>
              </c:numCache>
            </c:numRef>
          </c:val>
          <c:extLst>
            <c:ext xmlns:c16="http://schemas.microsoft.com/office/drawing/2014/chart" uri="{C3380CC4-5D6E-409C-BE32-E72D297353CC}">
              <c16:uniqueId val="{00000000-4873-412A-9CC1-29DA6F31807C}"/>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0.11798359984731209"/>
          <c:y val="0.68433745116586597"/>
          <c:w val="0.83450544295589069"/>
          <c:h val="0.25920258074997993"/>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50564814814817"/>
          <c:y val="7.5693021015085266E-2"/>
          <c:w val="0.54729138888888884"/>
          <c:h val="0.72696192924126635"/>
        </c:manualLayout>
      </c:layout>
      <c:barChart>
        <c:barDir val="bar"/>
        <c:grouping val="clustered"/>
        <c:varyColors val="0"/>
        <c:ser>
          <c:idx val="0"/>
          <c:order val="0"/>
          <c:tx>
            <c:strRef>
              <c:f>Tabelle1!$B$1</c:f>
              <c:strCache>
                <c:ptCount val="1"/>
                <c:pt idx="0">
                  <c:v>2024 (3'485)</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Ich habe sie zur Apotheke zurückgebracht</c:v>
                </c:pt>
                <c:pt idx="1">
                  <c:v>Ich habe sie zum Arzt/zur Arztpraxis zurückgebracht</c:v>
                </c:pt>
                <c:pt idx="2">
                  <c:v>Ich hatte nie Restbestände, bzw. habe die ganze Packung aufgebraucht</c:v>
                </c:pt>
                <c:pt idx="3">
                  <c:v>Ich habe diese behalten und benutze sie bei der nächsten Infektion</c:v>
                </c:pt>
                <c:pt idx="4">
                  <c:v>Ich habe sie zur Sammelstelle der Gemeinde zurückgebracht</c:v>
                </c:pt>
                <c:pt idx="5">
                  <c:v>Ich habe sie im Hausmüll entsorgt</c:v>
                </c:pt>
                <c:pt idx="6">
                  <c:v>Ich warte, bis das Ablaufdatum erreicht ist und schaue dann</c:v>
                </c:pt>
                <c:pt idx="7">
                  <c:v>Ich habe nie Antibiotika bekommen</c:v>
                </c:pt>
                <c:pt idx="8">
                  <c:v>Ich habe diese behalten und gebe sie meinen Freunden und Verwandten, wenn diese krank sind</c:v>
                </c:pt>
                <c:pt idx="9">
                  <c:v>Weiss nicht/keine Angabe</c:v>
                </c:pt>
              </c:strCache>
            </c:strRef>
          </c:cat>
          <c:val>
            <c:numRef>
              <c:f>Tabelle1!$B$2:$B$11</c:f>
              <c:numCache>
                <c:formatCode>0%</c:formatCode>
                <c:ptCount val="10"/>
                <c:pt idx="0">
                  <c:v>0.55000000000000004</c:v>
                </c:pt>
                <c:pt idx="1">
                  <c:v>0.19</c:v>
                </c:pt>
                <c:pt idx="2">
                  <c:v>0.13</c:v>
                </c:pt>
                <c:pt idx="3">
                  <c:v>0.1</c:v>
                </c:pt>
                <c:pt idx="4">
                  <c:v>7.0000000000000007E-2</c:v>
                </c:pt>
                <c:pt idx="5">
                  <c:v>7.0000000000000007E-2</c:v>
                </c:pt>
                <c:pt idx="6">
                  <c:v>7.0000000000000007E-2</c:v>
                </c:pt>
                <c:pt idx="7">
                  <c:v>0.04</c:v>
                </c:pt>
                <c:pt idx="8">
                  <c:v>0.01</c:v>
                </c:pt>
                <c:pt idx="9">
                  <c:v>0.04</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50564814814817"/>
          <c:y val="7.5693021015085266E-2"/>
          <c:w val="0.54729138888888884"/>
          <c:h val="0.72696192924126635"/>
        </c:manualLayout>
      </c:layout>
      <c:barChart>
        <c:barDir val="bar"/>
        <c:grouping val="clustered"/>
        <c:varyColors val="0"/>
        <c:ser>
          <c:idx val="0"/>
          <c:order val="0"/>
          <c:tx>
            <c:strRef>
              <c:f>Tabelle1!$B$1</c:f>
              <c:strCache>
                <c:ptCount val="1"/>
                <c:pt idx="0">
                  <c:v>2024 (1'656)</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Sie akzeptieren die Entscheidung der Ärztin/des Arztes</c:v>
                </c:pt>
                <c:pt idx="1">
                  <c:v>Sie möchten einen alternativen Behandlungsvorschlag vom Arzt/der Ärztin</c:v>
                </c:pt>
                <c:pt idx="2">
                  <c:v>Sie möchten eine Begründung/Erklärung vom Arzt/der Ärztin</c:v>
                </c:pt>
                <c:pt idx="3">
                  <c:v>Sie tendieren ohnehin gegen eine Behandlung mit Antibiotika</c:v>
                </c:pt>
                <c:pt idx="4">
                  <c:v>Sie gehen zusätzlich noch zu einem anderen Arzt/Ärztin</c:v>
                </c:pt>
                <c:pt idx="5">
                  <c:v>Sie beharren auf der Abgabe eines Antibiotikums bis der Arzt einwilligt</c:v>
                </c:pt>
                <c:pt idx="6">
                  <c:v>Noch nie vorgekommen / keine Einschätzung möglich</c:v>
                </c:pt>
                <c:pt idx="7">
                  <c:v>Weiss nicht/keine Angabe</c:v>
                </c:pt>
              </c:strCache>
            </c:strRef>
          </c:cat>
          <c:val>
            <c:numRef>
              <c:f>Tabelle1!$B$2:$B$9</c:f>
              <c:numCache>
                <c:formatCode>0%</c:formatCode>
                <c:ptCount val="8"/>
                <c:pt idx="0">
                  <c:v>0.61</c:v>
                </c:pt>
                <c:pt idx="1">
                  <c:v>0.26</c:v>
                </c:pt>
                <c:pt idx="2">
                  <c:v>0.26</c:v>
                </c:pt>
                <c:pt idx="3">
                  <c:v>0.08</c:v>
                </c:pt>
                <c:pt idx="4">
                  <c:v>0.03</c:v>
                </c:pt>
                <c:pt idx="5">
                  <c:v>0.03</c:v>
                </c:pt>
                <c:pt idx="6">
                  <c:v>0.09</c:v>
                </c:pt>
                <c:pt idx="7">
                  <c:v>0.04</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797222222222"/>
          <c:y val="3.1091216615080425E-2"/>
          <c:w val="0.70721731481481487"/>
          <c:h val="0.77156367224185007"/>
        </c:manualLayout>
      </c:layout>
      <c:barChart>
        <c:barDir val="bar"/>
        <c:grouping val="clustered"/>
        <c:varyColors val="0"/>
        <c:ser>
          <c:idx val="0"/>
          <c:order val="0"/>
          <c:tx>
            <c:strRef>
              <c:f>Tabelle1!$B$1</c:f>
              <c:strCache>
                <c:ptCount val="1"/>
                <c:pt idx="0">
                  <c:v>2024 (1'656)</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Sie akzeptieren die Entscheidung
der Ärztin/des Arztes</c:v>
                </c:pt>
                <c:pt idx="1">
                  <c:v>Sie möchten einen alternativen
Behandlungsvorschlag vom Arzt/der Ärztin</c:v>
                </c:pt>
                <c:pt idx="2">
                  <c:v>Sie möchten eine Begründung/Erklärung
vom Arzt/der Ärztin</c:v>
                </c:pt>
                <c:pt idx="3">
                  <c:v>Sie tendieren ohnehin gegen
eine Behandlung mit Antibiotika</c:v>
                </c:pt>
                <c:pt idx="4">
                  <c:v>Sie beharren auf der Abgabe eines
Antibiotikums bis der Arzt einwilligt</c:v>
                </c:pt>
                <c:pt idx="5">
                  <c:v>Sie gehen zusätzlich noch
zu einem anderen Arzt/Ärztin</c:v>
                </c:pt>
                <c:pt idx="6">
                  <c:v>Sie versuchen aus anderen Quellen
ein Antibiotikum zu erhalten</c:v>
                </c:pt>
                <c:pt idx="7">
                  <c:v>Andere</c:v>
                </c:pt>
                <c:pt idx="8">
                  <c:v>Noch nie vorgekommen /
keine Einschätzung möglich</c:v>
                </c:pt>
                <c:pt idx="9">
                  <c:v>Weiss nicht/keine Angabe</c:v>
                </c:pt>
              </c:strCache>
            </c:strRef>
          </c:cat>
          <c:val>
            <c:numRef>
              <c:f>Tabelle1!$B$2:$B$11</c:f>
              <c:numCache>
                <c:formatCode>0%</c:formatCode>
                <c:ptCount val="10"/>
                <c:pt idx="0">
                  <c:v>0.61</c:v>
                </c:pt>
                <c:pt idx="1">
                  <c:v>0.26</c:v>
                </c:pt>
                <c:pt idx="2">
                  <c:v>0.26</c:v>
                </c:pt>
                <c:pt idx="3">
                  <c:v>0.08</c:v>
                </c:pt>
                <c:pt idx="4">
                  <c:v>0.03</c:v>
                </c:pt>
                <c:pt idx="5">
                  <c:v>0.03</c:v>
                </c:pt>
                <c:pt idx="8">
                  <c:v>0.09</c:v>
                </c:pt>
                <c:pt idx="9">
                  <c:v>0.03</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(613)</c:v>
                </c:pt>
              </c:strCache>
            </c:strRef>
          </c:tx>
          <c:spPr>
            <a:solidFill>
              <a:schemeClr val="accent2"/>
            </a:solidFill>
            <a:ln>
              <a:noFill/>
            </a:ln>
            <a:effectLst/>
          </c:spPr>
          <c:invertIfNegative val="0"/>
          <c:dPt>
            <c:idx val="16"/>
            <c:invertIfNegative val="0"/>
            <c:bubble3D val="0"/>
            <c:spPr>
              <a:solidFill>
                <a:schemeClr val="tx2"/>
              </a:solidFill>
              <a:ln>
                <a:noFill/>
              </a:ln>
              <a:effectLst/>
            </c:spPr>
            <c:extLst>
              <c:ext xmlns:c16="http://schemas.microsoft.com/office/drawing/2014/chart" uri="{C3380CC4-5D6E-409C-BE32-E72D297353CC}">
                <c16:uniqueId val="{00000004-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Sie akzeptieren die Entscheidung
der Ärztin/des Arztes</c:v>
                </c:pt>
                <c:pt idx="1">
                  <c:v>Sie möchten einen alternativen
Behandlungsvorschlag vom Arzt/der Ärztin</c:v>
                </c:pt>
                <c:pt idx="2">
                  <c:v>Sie möchten eine Begründung/Erklärung
vom Arzt/der Ärztin</c:v>
                </c:pt>
                <c:pt idx="3">
                  <c:v>Sie tendieren ohnehin gegen
eine Behandlung mit Antibiotika</c:v>
                </c:pt>
                <c:pt idx="4">
                  <c:v>Sie beharren auf der Abgabe eines
Antibiotikums bis der Arzt einwilligt</c:v>
                </c:pt>
                <c:pt idx="5">
                  <c:v>Sie gehen zusätzlich noch
zu einem anderen Arzt/Ärztin</c:v>
                </c:pt>
                <c:pt idx="6">
                  <c:v>Sie versuchen aus anderen Quellen
ein Antibiotikum zu erhalten</c:v>
                </c:pt>
                <c:pt idx="7">
                  <c:v>Andere</c:v>
                </c:pt>
                <c:pt idx="8">
                  <c:v>Noch nie vorgekommen /
keine Einschätzung möglich</c:v>
                </c:pt>
                <c:pt idx="9">
                  <c:v>Weiss nicht/keine Angabe</c:v>
                </c:pt>
              </c:strCache>
            </c:strRef>
          </c:cat>
          <c:val>
            <c:numRef>
              <c:f>Tabelle1!$C$2:$C$11</c:f>
              <c:numCache>
                <c:formatCode>0%</c:formatCode>
                <c:ptCount val="10"/>
                <c:pt idx="0">
                  <c:v>0.57999999999999996</c:v>
                </c:pt>
                <c:pt idx="1">
                  <c:v>0.03</c:v>
                </c:pt>
                <c:pt idx="2">
                  <c:v>0.08</c:v>
                </c:pt>
                <c:pt idx="3">
                  <c:v>0.06</c:v>
                </c:pt>
                <c:pt idx="4">
                  <c:v>0.03</c:v>
                </c:pt>
                <c:pt idx="5">
                  <c:v>0.05</c:v>
                </c:pt>
                <c:pt idx="6">
                  <c:v>0.01</c:v>
                </c:pt>
                <c:pt idx="8">
                  <c:v>0.18</c:v>
                </c:pt>
                <c:pt idx="9">
                  <c:v>0.04</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(648)</c:v>
                </c:pt>
              </c:strCache>
            </c:strRef>
          </c:tx>
          <c:spPr>
            <a:solidFill>
              <a:schemeClr val="accent3"/>
            </a:solidFill>
            <a:ln>
              <a:noFill/>
            </a:ln>
            <a:effectLst/>
          </c:spPr>
          <c:invertIfNegative val="0"/>
          <c:dPt>
            <c:idx val="16"/>
            <c:invertIfNegative val="0"/>
            <c:bubble3D val="0"/>
            <c:spPr>
              <a:solidFill>
                <a:schemeClr val="accent3"/>
              </a:solidFill>
              <a:ln>
                <a:noFill/>
              </a:ln>
              <a:effectLst/>
            </c:spPr>
            <c:extLst>
              <c:ext xmlns:c16="http://schemas.microsoft.com/office/drawing/2014/chart" uri="{C3380CC4-5D6E-409C-BE32-E72D297353CC}">
                <c16:uniqueId val="{00000007-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Sie akzeptieren die Entscheidung
der Ärztin/des Arztes</c:v>
                </c:pt>
                <c:pt idx="1">
                  <c:v>Sie möchten einen alternativen
Behandlungsvorschlag vom Arzt/der Ärztin</c:v>
                </c:pt>
                <c:pt idx="2">
                  <c:v>Sie möchten eine Begründung/Erklärung
vom Arzt/der Ärztin</c:v>
                </c:pt>
                <c:pt idx="3">
                  <c:v>Sie tendieren ohnehin gegen
eine Behandlung mit Antibiotika</c:v>
                </c:pt>
                <c:pt idx="4">
                  <c:v>Sie beharren auf der Abgabe eines
Antibiotikums bis der Arzt einwilligt</c:v>
                </c:pt>
                <c:pt idx="5">
                  <c:v>Sie gehen zusätzlich noch
zu einem anderen Arzt/Ärztin</c:v>
                </c:pt>
                <c:pt idx="6">
                  <c:v>Sie versuchen aus anderen Quellen
ein Antibiotikum zu erhalten</c:v>
                </c:pt>
                <c:pt idx="7">
                  <c:v>Andere</c:v>
                </c:pt>
                <c:pt idx="8">
                  <c:v>Noch nie vorgekommen /
keine Einschätzung möglich</c:v>
                </c:pt>
                <c:pt idx="9">
                  <c:v>Weiss nicht/keine Angabe</c:v>
                </c:pt>
              </c:strCache>
            </c:strRef>
          </c:cat>
          <c:val>
            <c:numRef>
              <c:f>Tabelle1!$D$2:$D$11</c:f>
              <c:numCache>
                <c:formatCode>0%</c:formatCode>
                <c:ptCount val="10"/>
                <c:pt idx="0">
                  <c:v>0.63</c:v>
                </c:pt>
                <c:pt idx="1">
                  <c:v>0.06</c:v>
                </c:pt>
                <c:pt idx="2">
                  <c:v>0.1</c:v>
                </c:pt>
                <c:pt idx="3">
                  <c:v>0.11</c:v>
                </c:pt>
                <c:pt idx="4">
                  <c:v>0.04</c:v>
                </c:pt>
                <c:pt idx="5">
                  <c:v>0.05</c:v>
                </c:pt>
                <c:pt idx="6">
                  <c:v>0.01</c:v>
                </c:pt>
                <c:pt idx="7">
                  <c:v>0.02</c:v>
                </c:pt>
                <c:pt idx="8">
                  <c:v>7.0000000000000007E-2</c:v>
                </c:pt>
                <c:pt idx="9">
                  <c:v>0.06</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(671)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Sie akzeptieren die Entscheidung
der Ärztin/des Arztes</c:v>
                </c:pt>
                <c:pt idx="1">
                  <c:v>Sie möchten einen alternativen
Behandlungsvorschlag vom Arzt/der Ärztin</c:v>
                </c:pt>
                <c:pt idx="2">
                  <c:v>Sie möchten eine Begründung/Erklärung
vom Arzt/der Ärztin</c:v>
                </c:pt>
                <c:pt idx="3">
                  <c:v>Sie tendieren ohnehin gegen
eine Behandlung mit Antibiotika</c:v>
                </c:pt>
                <c:pt idx="4">
                  <c:v>Sie beharren auf der Abgabe eines
Antibiotikums bis der Arzt einwilligt</c:v>
                </c:pt>
                <c:pt idx="5">
                  <c:v>Sie gehen zusätzlich noch
zu einem anderen Arzt/Ärztin</c:v>
                </c:pt>
                <c:pt idx="6">
                  <c:v>Sie versuchen aus anderen Quellen
ein Antibiotikum zu erhalten</c:v>
                </c:pt>
                <c:pt idx="7">
                  <c:v>Andere</c:v>
                </c:pt>
                <c:pt idx="8">
                  <c:v>Noch nie vorgekommen /
keine Einschätzung möglich</c:v>
                </c:pt>
                <c:pt idx="9">
                  <c:v>Weiss nicht/keine Angabe</c:v>
                </c:pt>
              </c:strCache>
            </c:strRef>
          </c:cat>
          <c:val>
            <c:numRef>
              <c:f>Tabelle1!$E$2:$E$11</c:f>
              <c:numCache>
                <c:formatCode>0%</c:formatCode>
                <c:ptCount val="10"/>
                <c:pt idx="0">
                  <c:v>0.56999999999999995</c:v>
                </c:pt>
                <c:pt idx="1">
                  <c:v>7.0000000000000007E-2</c:v>
                </c:pt>
                <c:pt idx="2">
                  <c:v>0.11</c:v>
                </c:pt>
                <c:pt idx="3">
                  <c:v>0.16</c:v>
                </c:pt>
                <c:pt idx="4">
                  <c:v>0.05</c:v>
                </c:pt>
                <c:pt idx="5">
                  <c:v>0.09</c:v>
                </c:pt>
                <c:pt idx="7">
                  <c:v>0.01</c:v>
                </c:pt>
                <c:pt idx="9">
                  <c:v>0.08</c:v>
                </c:pt>
              </c:numCache>
            </c:numRef>
          </c:val>
          <c:extLst>
            <c:ext xmlns:c16="http://schemas.microsoft.com/office/drawing/2014/chart" uri="{C3380CC4-5D6E-409C-BE32-E72D297353CC}">
              <c16:uniqueId val="{00000006-262E-4864-91A3-CCD9AB2917B8}"/>
            </c:ext>
          </c:extLst>
        </c:ser>
        <c:ser>
          <c:idx val="4"/>
          <c:order val="4"/>
          <c:tx>
            <c:strRef>
              <c:f>Tabelle1!$F$1</c:f>
              <c:strCache>
                <c:ptCount val="1"/>
                <c:pt idx="0">
                  <c:v>2016 (722)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Sie akzeptieren die Entscheidung
der Ärztin/des Arztes</c:v>
                </c:pt>
                <c:pt idx="1">
                  <c:v>Sie möchten einen alternativen
Behandlungsvorschlag vom Arzt/der Ärztin</c:v>
                </c:pt>
                <c:pt idx="2">
                  <c:v>Sie möchten eine Begründung/Erklärung
vom Arzt/der Ärztin</c:v>
                </c:pt>
                <c:pt idx="3">
                  <c:v>Sie tendieren ohnehin gegen
eine Behandlung mit Antibiotika</c:v>
                </c:pt>
                <c:pt idx="4">
                  <c:v>Sie beharren auf der Abgabe eines
Antibiotikums bis der Arzt einwilligt</c:v>
                </c:pt>
                <c:pt idx="5">
                  <c:v>Sie gehen zusätzlich noch
zu einem anderen Arzt/Ärztin</c:v>
                </c:pt>
                <c:pt idx="6">
                  <c:v>Sie versuchen aus anderen Quellen
ein Antibiotikum zu erhalten</c:v>
                </c:pt>
                <c:pt idx="7">
                  <c:v>Andere</c:v>
                </c:pt>
                <c:pt idx="8">
                  <c:v>Noch nie vorgekommen /
keine Einschätzung möglich</c:v>
                </c:pt>
                <c:pt idx="9">
                  <c:v>Weiss nicht/keine Angabe</c:v>
                </c:pt>
              </c:strCache>
            </c:strRef>
          </c:cat>
          <c:val>
            <c:numRef>
              <c:f>Tabelle1!$F$2:$F$11</c:f>
              <c:numCache>
                <c:formatCode>0%</c:formatCode>
                <c:ptCount val="10"/>
                <c:pt idx="0">
                  <c:v>0.74</c:v>
                </c:pt>
                <c:pt idx="1">
                  <c:v>0.04</c:v>
                </c:pt>
                <c:pt idx="2">
                  <c:v>0.04</c:v>
                </c:pt>
                <c:pt idx="3">
                  <c:v>0.05</c:v>
                </c:pt>
                <c:pt idx="4">
                  <c:v>0.04</c:v>
                </c:pt>
                <c:pt idx="5">
                  <c:v>0.1</c:v>
                </c:pt>
                <c:pt idx="7">
                  <c:v>0.01</c:v>
                </c:pt>
                <c:pt idx="9">
                  <c:v>0.04</c:v>
                </c:pt>
              </c:numCache>
            </c:numRef>
          </c:val>
          <c:extLst>
            <c:ext xmlns:c16="http://schemas.microsoft.com/office/drawing/2014/chart" uri="{C3380CC4-5D6E-409C-BE32-E72D297353CC}">
              <c16:uniqueId val="{00000006-FD5D-4B11-90E7-B07B8AE564C3}"/>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26701166666666665"/>
          <c:y val="0.88265816472194258"/>
          <c:w val="0.67915907407407405"/>
          <c:h val="4.709254066319631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Tabelle1!$B$2:$B$6</c:f>
              <c:numCache>
                <c:formatCode>0%</c:formatCode>
                <c:ptCount val="5"/>
                <c:pt idx="0">
                  <c:v>0.34</c:v>
                </c:pt>
                <c:pt idx="1">
                  <c:v>0.35</c:v>
                </c:pt>
                <c:pt idx="2">
                  <c:v>0.4</c:v>
                </c:pt>
                <c:pt idx="3">
                  <c:v>0.51</c:v>
                </c:pt>
                <c:pt idx="4">
                  <c:v>0.45</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Tabelle1!$C$2:$C$6</c:f>
              <c:numCache>
                <c:formatCode>0%</c:formatCode>
                <c:ptCount val="5"/>
                <c:pt idx="0">
                  <c:v>0.52</c:v>
                </c:pt>
                <c:pt idx="1">
                  <c:v>0.63</c:v>
                </c:pt>
                <c:pt idx="2">
                  <c:v>0.57999999999999996</c:v>
                </c:pt>
                <c:pt idx="3">
                  <c:v>0.47</c:v>
                </c:pt>
                <c:pt idx="4">
                  <c:v>0.54</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Tabelle1!$D$2:$D$6</c:f>
              <c:numCache>
                <c:formatCode>0%</c:formatCode>
                <c:ptCount val="5"/>
                <c:pt idx="0">
                  <c:v>0.14000000000000001</c:v>
                </c:pt>
                <c:pt idx="1">
                  <c:v>0.02</c:v>
                </c:pt>
                <c:pt idx="2">
                  <c:v>0.02</c:v>
                </c:pt>
                <c:pt idx="3">
                  <c:v>0.01</c:v>
                </c:pt>
                <c:pt idx="4">
                  <c:v>0.01</c:v>
                </c:pt>
              </c:numCache>
            </c:numRef>
          </c:val>
          <c:extLst>
            <c:ext xmlns:c16="http://schemas.microsoft.com/office/drawing/2014/chart" uri="{C3380CC4-5D6E-409C-BE32-E72D297353CC}">
              <c16:uniqueId val="{00000002-3ADE-4FC1-BE83-0045F24E3A0D}"/>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8.4811140698225235E-2"/>
          <c:y val="0.89339127959899411"/>
          <c:w val="0.86796570960784059"/>
          <c:h val="5.47910461998048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952365795362071"/>
        </c:manualLayout>
      </c:layout>
      <c:barChart>
        <c:barDir val="col"/>
        <c:grouping val="percentStacked"/>
        <c:varyColors val="0"/>
        <c:ser>
          <c:idx val="1"/>
          <c:order val="0"/>
          <c:tx>
            <c:strRef>
              <c:f>Tabelle1!$A$3</c:f>
              <c:strCache>
                <c:ptCount val="1"/>
                <c:pt idx="0">
                  <c:v>Ja</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Tabelle1!$B$3:$P$3</c:f>
              <c:numCache>
                <c:formatCode>0%</c:formatCode>
                <c:ptCount val="15"/>
                <c:pt idx="0">
                  <c:v>0.22</c:v>
                </c:pt>
                <c:pt idx="1">
                  <c:v>0.32</c:v>
                </c:pt>
                <c:pt idx="2">
                  <c:v>0.33</c:v>
                </c:pt>
                <c:pt idx="3">
                  <c:v>0.22</c:v>
                </c:pt>
                <c:pt idx="4">
                  <c:v>0.23</c:v>
                </c:pt>
                <c:pt idx="5">
                  <c:v>0.3</c:v>
                </c:pt>
                <c:pt idx="6">
                  <c:v>0.22</c:v>
                </c:pt>
                <c:pt idx="7">
                  <c:v>0.24</c:v>
                </c:pt>
                <c:pt idx="8">
                  <c:v>0.17</c:v>
                </c:pt>
                <c:pt idx="9">
                  <c:v>0.19</c:v>
                </c:pt>
                <c:pt idx="10">
                  <c:v>0.17</c:v>
                </c:pt>
                <c:pt idx="11">
                  <c:v>0.32</c:v>
                </c:pt>
                <c:pt idx="12">
                  <c:v>0.2</c:v>
                </c:pt>
                <c:pt idx="13">
                  <c:v>0.28000000000000003</c:v>
                </c:pt>
                <c:pt idx="14">
                  <c:v>0.28999999999999998</c:v>
                </c:pt>
              </c:numCache>
            </c:numRef>
          </c:val>
          <c:extLst>
            <c:ext xmlns:c16="http://schemas.microsoft.com/office/drawing/2014/chart" uri="{C3380CC4-5D6E-409C-BE32-E72D297353CC}">
              <c16:uniqueId val="{00000000-321F-41BC-A7E1-6CD29F2FD764}"/>
            </c:ext>
          </c:extLst>
        </c:ser>
        <c:ser>
          <c:idx val="2"/>
          <c:order val="1"/>
          <c:tx>
            <c:strRef>
              <c:f>Tabelle1!$A$4</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Tabelle1!$B$4:$P$4</c:f>
              <c:numCache>
                <c:formatCode>0%</c:formatCode>
                <c:ptCount val="15"/>
                <c:pt idx="0">
                  <c:v>0.78</c:v>
                </c:pt>
                <c:pt idx="1">
                  <c:v>0.66</c:v>
                </c:pt>
                <c:pt idx="2">
                  <c:v>0.67</c:v>
                </c:pt>
                <c:pt idx="3">
                  <c:v>0.78</c:v>
                </c:pt>
                <c:pt idx="4">
                  <c:v>0.76</c:v>
                </c:pt>
                <c:pt idx="5">
                  <c:v>0.69</c:v>
                </c:pt>
                <c:pt idx="6">
                  <c:v>0.78</c:v>
                </c:pt>
                <c:pt idx="7">
                  <c:v>0.75</c:v>
                </c:pt>
                <c:pt idx="8">
                  <c:v>0.82</c:v>
                </c:pt>
                <c:pt idx="9">
                  <c:v>0.8</c:v>
                </c:pt>
                <c:pt idx="10">
                  <c:v>0.82</c:v>
                </c:pt>
                <c:pt idx="11">
                  <c:v>0.68</c:v>
                </c:pt>
                <c:pt idx="12">
                  <c:v>0.77</c:v>
                </c:pt>
                <c:pt idx="13">
                  <c:v>0.69</c:v>
                </c:pt>
                <c:pt idx="14">
                  <c:v>0.7</c:v>
                </c:pt>
              </c:numCache>
            </c:numRef>
          </c:val>
          <c:extLst>
            <c:ext xmlns:c16="http://schemas.microsoft.com/office/drawing/2014/chart" uri="{C3380CC4-5D6E-409C-BE32-E72D297353CC}">
              <c16:uniqueId val="{00000001-321F-41BC-A7E1-6CD29F2FD764}"/>
            </c:ext>
          </c:extLst>
        </c:ser>
        <c:ser>
          <c:idx val="3"/>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Tabelle1!$B$5:$P$5</c:f>
              <c:numCache>
                <c:formatCode>0%</c:formatCode>
                <c:ptCount val="15"/>
                <c:pt idx="1">
                  <c:v>0.02</c:v>
                </c:pt>
                <c:pt idx="4">
                  <c:v>0.01</c:v>
                </c:pt>
                <c:pt idx="5">
                  <c:v>0.01</c:v>
                </c:pt>
                <c:pt idx="7">
                  <c:v>0.01</c:v>
                </c:pt>
                <c:pt idx="8">
                  <c:v>0.01</c:v>
                </c:pt>
                <c:pt idx="9">
                  <c:v>0.01</c:v>
                </c:pt>
                <c:pt idx="10">
                  <c:v>0.01</c:v>
                </c:pt>
                <c:pt idx="12">
                  <c:v>0.02</c:v>
                </c:pt>
                <c:pt idx="13">
                  <c:v>0.03</c:v>
                </c:pt>
                <c:pt idx="14">
                  <c:v>0.02</c:v>
                </c:pt>
              </c:numCache>
            </c:numRef>
          </c:val>
          <c:extLst>
            <c:ext xmlns:c16="http://schemas.microsoft.com/office/drawing/2014/chart" uri="{C3380CC4-5D6E-409C-BE32-E72D297353CC}">
              <c16:uniqueId val="{00000002-321F-41BC-A7E1-6CD29F2FD764}"/>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952365795362071"/>
        </c:manualLayout>
      </c:layout>
      <c:barChart>
        <c:barDir val="col"/>
        <c:grouping val="percentStacked"/>
        <c:varyColors val="0"/>
        <c:ser>
          <c:idx val="0"/>
          <c:order val="0"/>
          <c:tx>
            <c:strRef>
              <c:f>Tabelle1!$A$3</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Tabelle1!$B$3:$P$3</c:f>
              <c:numCache>
                <c:formatCode>0%</c:formatCode>
                <c:ptCount val="15"/>
                <c:pt idx="0">
                  <c:v>0.49</c:v>
                </c:pt>
                <c:pt idx="1">
                  <c:v>0.35</c:v>
                </c:pt>
                <c:pt idx="2">
                  <c:v>0.34</c:v>
                </c:pt>
                <c:pt idx="3">
                  <c:v>0.55000000000000004</c:v>
                </c:pt>
                <c:pt idx="4">
                  <c:v>0.44</c:v>
                </c:pt>
                <c:pt idx="5">
                  <c:v>0.2</c:v>
                </c:pt>
                <c:pt idx="6">
                  <c:v>0.44</c:v>
                </c:pt>
                <c:pt idx="7">
                  <c:v>0.3</c:v>
                </c:pt>
                <c:pt idx="8">
                  <c:v>0.32</c:v>
                </c:pt>
                <c:pt idx="9">
                  <c:v>0.39</c:v>
                </c:pt>
                <c:pt idx="10">
                  <c:v>0.21</c:v>
                </c:pt>
                <c:pt idx="11">
                  <c:v>0.39</c:v>
                </c:pt>
                <c:pt idx="12">
                  <c:v>0.36</c:v>
                </c:pt>
                <c:pt idx="13">
                  <c:v>0.28000000000000003</c:v>
                </c:pt>
                <c:pt idx="14">
                  <c:v>0.46</c:v>
                </c:pt>
              </c:numCache>
            </c:numRef>
          </c:val>
          <c:extLst xmlns:c15="http://schemas.microsoft.com/office/drawing/2012/chart">
            <c:ext xmlns:c16="http://schemas.microsoft.com/office/drawing/2014/chart" uri="{C3380CC4-5D6E-409C-BE32-E72D297353CC}">
              <c16:uniqueId val="{00000003-169D-4844-88E8-F4A176C83D7D}"/>
            </c:ext>
          </c:extLst>
        </c:ser>
        <c:ser>
          <c:idx val="1"/>
          <c:order val="1"/>
          <c:tx>
            <c:strRef>
              <c:f>Tabelle1!$A$4</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Tabelle1!$B$4:$P$4</c:f>
              <c:numCache>
                <c:formatCode>0%</c:formatCode>
                <c:ptCount val="15"/>
                <c:pt idx="0">
                  <c:v>0.5</c:v>
                </c:pt>
                <c:pt idx="1">
                  <c:v>0.64</c:v>
                </c:pt>
                <c:pt idx="2">
                  <c:v>0.66</c:v>
                </c:pt>
                <c:pt idx="3">
                  <c:v>0.43</c:v>
                </c:pt>
                <c:pt idx="4">
                  <c:v>0.56000000000000005</c:v>
                </c:pt>
                <c:pt idx="5">
                  <c:v>0.78</c:v>
                </c:pt>
                <c:pt idx="6">
                  <c:v>0.54</c:v>
                </c:pt>
                <c:pt idx="7">
                  <c:v>0.69</c:v>
                </c:pt>
                <c:pt idx="8">
                  <c:v>0.66</c:v>
                </c:pt>
                <c:pt idx="9">
                  <c:v>0.57999999999999996</c:v>
                </c:pt>
                <c:pt idx="10">
                  <c:v>0.79</c:v>
                </c:pt>
                <c:pt idx="11">
                  <c:v>0.51</c:v>
                </c:pt>
                <c:pt idx="12">
                  <c:v>0.49</c:v>
                </c:pt>
                <c:pt idx="13">
                  <c:v>0.6</c:v>
                </c:pt>
                <c:pt idx="14">
                  <c:v>0.42</c:v>
                </c:pt>
              </c:numCache>
            </c:numRef>
          </c:val>
          <c:extLst>
            <c:ext xmlns:c16="http://schemas.microsoft.com/office/drawing/2014/chart" uri="{C3380CC4-5D6E-409C-BE32-E72D297353CC}">
              <c16:uniqueId val="{00000000-169D-4844-88E8-F4A176C83D7D}"/>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Tabelle1!$B$5:$P$5</c:f>
              <c:numCache>
                <c:formatCode>0%</c:formatCode>
                <c:ptCount val="15"/>
                <c:pt idx="0">
                  <c:v>0.01</c:v>
                </c:pt>
                <c:pt idx="1">
                  <c:v>0.01</c:v>
                </c:pt>
                <c:pt idx="3">
                  <c:v>0.02</c:v>
                </c:pt>
                <c:pt idx="5">
                  <c:v>0.01</c:v>
                </c:pt>
                <c:pt idx="6">
                  <c:v>0.02</c:v>
                </c:pt>
                <c:pt idx="7">
                  <c:v>0.01</c:v>
                </c:pt>
                <c:pt idx="8">
                  <c:v>0.01</c:v>
                </c:pt>
                <c:pt idx="9">
                  <c:v>0.03</c:v>
                </c:pt>
                <c:pt idx="11">
                  <c:v>0.1</c:v>
                </c:pt>
                <c:pt idx="12">
                  <c:v>0.14000000000000001</c:v>
                </c:pt>
                <c:pt idx="13">
                  <c:v>0.12</c:v>
                </c:pt>
                <c:pt idx="14">
                  <c:v>0.12</c:v>
                </c:pt>
              </c:numCache>
            </c:numRef>
          </c:val>
          <c:extLst>
            <c:ext xmlns:c16="http://schemas.microsoft.com/office/drawing/2014/chart" uri="{C3380CC4-5D6E-409C-BE32-E72D297353CC}">
              <c16:uniqueId val="{00000001-169D-4844-88E8-F4A176C83D7D}"/>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5889814814815"/>
          <c:y val="3.1091216615080425E-2"/>
          <c:w val="0.47320805555555556"/>
          <c:h val="0.83895750832129246"/>
        </c:manualLayout>
      </c:layout>
      <c:barChart>
        <c:barDir val="bar"/>
        <c:grouping val="clustered"/>
        <c:varyColors val="0"/>
        <c:ser>
          <c:idx val="0"/>
          <c:order val="0"/>
          <c:tx>
            <c:strRef>
              <c:f>Tabelle1!$B$1</c:f>
              <c:strCache>
                <c:ptCount val="1"/>
                <c:pt idx="0">
                  <c:v>2024 (1'200)</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Tabelle1!$A$2:$A$15</c:f>
              <c:strCache>
                <c:ptCount val="14"/>
                <c:pt idx="0">
                  <c:v>Sie haben es in einer Zeitung/Fachzeitschrift gelesen</c:v>
                </c:pt>
                <c:pt idx="1">
                  <c:v>Sie haben im Internet o. in sozialen Online-Netzwerken etwas darüber gelesen / gehört</c:v>
                </c:pt>
                <c:pt idx="2">
                  <c:v>Eine Ärztin/ein Arzt hat mit Ihnen darüber gesprochen</c:v>
                </c:pt>
                <c:pt idx="3">
                  <c:v>Sie haben im Fernsehen etwas in den Nachrichten darüber gesehen</c:v>
                </c:pt>
                <c:pt idx="4">
                  <c:v>Arbeitsplatz/Studium/Schule</c:v>
                </c:pt>
                <c:pt idx="5">
                  <c:v>Ein Familienmitglied oder Freund/Freundin hat mit Ihnen darüber gesprochen</c:v>
                </c:pt>
                <c:pt idx="6">
                  <c:v>Sie haben es im Radio gehört</c:v>
                </c:pt>
                <c:pt idx="7">
                  <c:v>Sie haben im Fernsehen einen Werbespot darüber gesehen</c:v>
                </c:pt>
                <c:pt idx="8">
                  <c:v>Ein Apotheker/ eine Apothekerin hat mit Ihnen darüber gesprochen</c:v>
                </c:pt>
                <c:pt idx="9">
                  <c:v>Sie haben es in einer Broschüre oder auf einem Poster gesehen</c:v>
                </c:pt>
                <c:pt idx="10">
                  <c:v>Anderes Gesundheitsfachpersonal hat mit Ihnen darüber gesprochen</c:v>
                </c:pt>
                <c:pt idx="11">
                  <c:v>Sie sind selbst Fachperson</c:v>
                </c:pt>
                <c:pt idx="12">
                  <c:v>Ist Allgemeinwissen</c:v>
                </c:pt>
                <c:pt idx="13">
                  <c:v>Weiss nicht/keine Angabe</c:v>
                </c:pt>
              </c:strCache>
            </c:strRef>
          </c:cat>
          <c:val>
            <c:numRef>
              <c:f>Tabelle1!$B$2:$B$15</c:f>
              <c:numCache>
                <c:formatCode>0%</c:formatCode>
                <c:ptCount val="14"/>
                <c:pt idx="0">
                  <c:v>0.33</c:v>
                </c:pt>
                <c:pt idx="1">
                  <c:v>0.2</c:v>
                </c:pt>
                <c:pt idx="2">
                  <c:v>0.2</c:v>
                </c:pt>
                <c:pt idx="3">
                  <c:v>0.15</c:v>
                </c:pt>
                <c:pt idx="4">
                  <c:v>0.13</c:v>
                </c:pt>
                <c:pt idx="5">
                  <c:v>0.13</c:v>
                </c:pt>
                <c:pt idx="6">
                  <c:v>0.1</c:v>
                </c:pt>
                <c:pt idx="7">
                  <c:v>7.0000000000000007E-2</c:v>
                </c:pt>
                <c:pt idx="8">
                  <c:v>0.05</c:v>
                </c:pt>
                <c:pt idx="9">
                  <c:v>0.05</c:v>
                </c:pt>
                <c:pt idx="10">
                  <c:v>0.04</c:v>
                </c:pt>
                <c:pt idx="11">
                  <c:v>0.01</c:v>
                </c:pt>
                <c:pt idx="12">
                  <c:v>0.01</c:v>
                </c:pt>
                <c:pt idx="13">
                  <c:v>7.0000000000000007E-2</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59824074074075"/>
          <c:y val="3.1091216615080425E-2"/>
          <c:w val="0.49319879629629632"/>
          <c:h val="0.80977885719491804"/>
        </c:manualLayout>
      </c:layout>
      <c:barChart>
        <c:barDir val="bar"/>
        <c:grouping val="clustered"/>
        <c:varyColors val="0"/>
        <c:ser>
          <c:idx val="0"/>
          <c:order val="0"/>
          <c:tx>
            <c:strRef>
              <c:f>Tabelle1!$B$1</c:f>
              <c:strCache>
                <c:ptCount val="1"/>
                <c:pt idx="0">
                  <c:v>2024 (1'200)</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Sie haben es in einer Zeitung/Fachzeitschrift  gelesen</c:v>
                </c:pt>
                <c:pt idx="1">
                  <c:v>Sie haben im Internet o. in sozialen Online-Netzwerken etwas darüber gelesen / gehört</c:v>
                </c:pt>
                <c:pt idx="2">
                  <c:v>Eine Ärztin/ein Arzt hat mit Ihnen darüber gesprochen</c:v>
                </c:pt>
                <c:pt idx="3">
                  <c:v>Sie haben im Fernsehen etwas in den Nachrichten darüber gesehen</c:v>
                </c:pt>
                <c:pt idx="4">
                  <c:v>Arbeitsplatz/Studium/Schule</c:v>
                </c:pt>
                <c:pt idx="5">
                  <c:v>Ein Familienmitglied oder Freund/Freundin hat mit Ihnen darüber gesprochen</c:v>
                </c:pt>
                <c:pt idx="6">
                  <c:v>Sie haben es im Radio gehört</c:v>
                </c:pt>
                <c:pt idx="7">
                  <c:v>Sie haben im Fernsehen einen Werbespot darüber gesehen</c:v>
                </c:pt>
                <c:pt idx="8">
                  <c:v>Ein Apotheker/eine Apothekerin hat mit Ihnen darüber gesprochen</c:v>
                </c:pt>
                <c:pt idx="9">
                  <c:v>Sie haben es in einer Broschüre oder auf einem Poster gesehen</c:v>
                </c:pt>
                <c:pt idx="10">
                  <c:v>Anderes Gesundheitsfachpersonal hat mit Ihnen darüber gesprochen</c:v>
                </c:pt>
                <c:pt idx="11">
                  <c:v>Sie sind selbst Fachperson</c:v>
                </c:pt>
                <c:pt idx="12">
                  <c:v>Ist Allgemeinwissen</c:v>
                </c:pt>
                <c:pt idx="13">
                  <c:v>Andere</c:v>
                </c:pt>
                <c:pt idx="14">
                  <c:v>Weiss nicht</c:v>
                </c:pt>
              </c:strCache>
            </c:strRef>
          </c:cat>
          <c:val>
            <c:numRef>
              <c:f>Tabelle1!$B$2:$B$16</c:f>
              <c:numCache>
                <c:formatCode>0%</c:formatCode>
                <c:ptCount val="15"/>
                <c:pt idx="0">
                  <c:v>0.33</c:v>
                </c:pt>
                <c:pt idx="1">
                  <c:v>0.2</c:v>
                </c:pt>
                <c:pt idx="2">
                  <c:v>0.2</c:v>
                </c:pt>
                <c:pt idx="3">
                  <c:v>0.15</c:v>
                </c:pt>
                <c:pt idx="4">
                  <c:v>0.13</c:v>
                </c:pt>
                <c:pt idx="5">
                  <c:v>0.13</c:v>
                </c:pt>
                <c:pt idx="6">
                  <c:v>0.1</c:v>
                </c:pt>
                <c:pt idx="7">
                  <c:v>7.0000000000000007E-2</c:v>
                </c:pt>
                <c:pt idx="8">
                  <c:v>0.05</c:v>
                </c:pt>
                <c:pt idx="9">
                  <c:v>0.05</c:v>
                </c:pt>
                <c:pt idx="10">
                  <c:v>0.04</c:v>
                </c:pt>
                <c:pt idx="11">
                  <c:v>0.01</c:v>
                </c:pt>
                <c:pt idx="12">
                  <c:v>0.01</c:v>
                </c:pt>
                <c:pt idx="14">
                  <c:v>7.0000000000000007E-2</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(347)</c:v>
                </c:pt>
              </c:strCache>
            </c:strRef>
          </c:tx>
          <c:spPr>
            <a:solidFill>
              <a:schemeClr val="accent2"/>
            </a:solidFill>
            <a:ln>
              <a:noFill/>
            </a:ln>
            <a:effectLst/>
          </c:spPr>
          <c:invertIfNegative val="0"/>
          <c:dPt>
            <c:idx val="16"/>
            <c:invertIfNegative val="0"/>
            <c:bubble3D val="0"/>
            <c:spPr>
              <a:solidFill>
                <a:schemeClr val="tx2"/>
              </a:solidFill>
              <a:ln>
                <a:noFill/>
              </a:ln>
              <a:effectLst/>
            </c:spPr>
            <c:extLst>
              <c:ext xmlns:c16="http://schemas.microsoft.com/office/drawing/2014/chart" uri="{C3380CC4-5D6E-409C-BE32-E72D297353CC}">
                <c16:uniqueId val="{00000004-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Sie haben es in einer Zeitung/Fachzeitschrift  gelesen</c:v>
                </c:pt>
                <c:pt idx="1">
                  <c:v>Sie haben im Internet o. in sozialen Online-Netzwerken etwas darüber gelesen / gehört</c:v>
                </c:pt>
                <c:pt idx="2">
                  <c:v>Eine Ärztin/ein Arzt hat mit Ihnen darüber gesprochen</c:v>
                </c:pt>
                <c:pt idx="3">
                  <c:v>Sie haben im Fernsehen etwas in den Nachrichten darüber gesehen</c:v>
                </c:pt>
                <c:pt idx="4">
                  <c:v>Arbeitsplatz/Studium/Schule</c:v>
                </c:pt>
                <c:pt idx="5">
                  <c:v>Ein Familienmitglied oder Freund/Freundin hat mit Ihnen darüber gesprochen</c:v>
                </c:pt>
                <c:pt idx="6">
                  <c:v>Sie haben es im Radio gehört</c:v>
                </c:pt>
                <c:pt idx="7">
                  <c:v>Sie haben im Fernsehen einen Werbespot darüber gesehen</c:v>
                </c:pt>
                <c:pt idx="8">
                  <c:v>Ein Apotheker/eine Apothekerin hat mit Ihnen darüber gesprochen</c:v>
                </c:pt>
                <c:pt idx="9">
                  <c:v>Sie haben es in einer Broschüre oder auf einem Poster gesehen</c:v>
                </c:pt>
                <c:pt idx="10">
                  <c:v>Anderes Gesundheitsfachpersonal hat mit Ihnen darüber gesprochen</c:v>
                </c:pt>
                <c:pt idx="11">
                  <c:v>Sie sind selbst Fachperson</c:v>
                </c:pt>
                <c:pt idx="12">
                  <c:v>Ist Allgemeinwissen</c:v>
                </c:pt>
                <c:pt idx="13">
                  <c:v>Andere</c:v>
                </c:pt>
                <c:pt idx="14">
                  <c:v>Weiss nicht</c:v>
                </c:pt>
              </c:strCache>
            </c:strRef>
          </c:cat>
          <c:val>
            <c:numRef>
              <c:f>Tabelle1!$C$2:$C$16</c:f>
              <c:numCache>
                <c:formatCode>0%</c:formatCode>
                <c:ptCount val="15"/>
                <c:pt idx="0">
                  <c:v>0.42</c:v>
                </c:pt>
                <c:pt idx="1">
                  <c:v>0.19</c:v>
                </c:pt>
                <c:pt idx="2">
                  <c:v>0.05</c:v>
                </c:pt>
                <c:pt idx="3">
                  <c:v>0.13</c:v>
                </c:pt>
                <c:pt idx="4">
                  <c:v>0.1</c:v>
                </c:pt>
                <c:pt idx="5">
                  <c:v>0.05</c:v>
                </c:pt>
                <c:pt idx="6">
                  <c:v>0.06</c:v>
                </c:pt>
                <c:pt idx="7">
                  <c:v>0.06</c:v>
                </c:pt>
                <c:pt idx="9">
                  <c:v>0.04</c:v>
                </c:pt>
                <c:pt idx="10">
                  <c:v>0.01</c:v>
                </c:pt>
                <c:pt idx="13">
                  <c:v>0.02</c:v>
                </c:pt>
                <c:pt idx="14">
                  <c:v>0.09</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(400)</c:v>
                </c:pt>
              </c:strCache>
            </c:strRef>
          </c:tx>
          <c:spPr>
            <a:solidFill>
              <a:schemeClr val="accent3"/>
            </a:solidFill>
            <a:ln>
              <a:noFill/>
            </a:ln>
            <a:effectLst/>
          </c:spPr>
          <c:invertIfNegative val="0"/>
          <c:dPt>
            <c:idx val="16"/>
            <c:invertIfNegative val="0"/>
            <c:bubble3D val="0"/>
            <c:spPr>
              <a:solidFill>
                <a:schemeClr val="accent3"/>
              </a:solidFill>
              <a:ln>
                <a:noFill/>
              </a:ln>
              <a:effectLst/>
            </c:spPr>
            <c:extLst>
              <c:ext xmlns:c16="http://schemas.microsoft.com/office/drawing/2014/chart" uri="{C3380CC4-5D6E-409C-BE32-E72D297353CC}">
                <c16:uniqueId val="{00000007-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Sie haben es in einer Zeitung/Fachzeitschrift  gelesen</c:v>
                </c:pt>
                <c:pt idx="1">
                  <c:v>Sie haben im Internet o. in sozialen Online-Netzwerken etwas darüber gelesen / gehört</c:v>
                </c:pt>
                <c:pt idx="2">
                  <c:v>Eine Ärztin/ein Arzt hat mit Ihnen darüber gesprochen</c:v>
                </c:pt>
                <c:pt idx="3">
                  <c:v>Sie haben im Fernsehen etwas in den Nachrichten darüber gesehen</c:v>
                </c:pt>
                <c:pt idx="4">
                  <c:v>Arbeitsplatz/Studium/Schule</c:v>
                </c:pt>
                <c:pt idx="5">
                  <c:v>Ein Familienmitglied oder Freund/Freundin hat mit Ihnen darüber gesprochen</c:v>
                </c:pt>
                <c:pt idx="6">
                  <c:v>Sie haben es im Radio gehört</c:v>
                </c:pt>
                <c:pt idx="7">
                  <c:v>Sie haben im Fernsehen einen Werbespot darüber gesehen</c:v>
                </c:pt>
                <c:pt idx="8">
                  <c:v>Ein Apotheker/eine Apothekerin hat mit Ihnen darüber gesprochen</c:v>
                </c:pt>
                <c:pt idx="9">
                  <c:v>Sie haben es in einer Broschüre oder auf einem Poster gesehen</c:v>
                </c:pt>
                <c:pt idx="10">
                  <c:v>Anderes Gesundheitsfachpersonal hat mit Ihnen darüber gesprochen</c:v>
                </c:pt>
                <c:pt idx="11">
                  <c:v>Sie sind selbst Fachperson</c:v>
                </c:pt>
                <c:pt idx="12">
                  <c:v>Ist Allgemeinwissen</c:v>
                </c:pt>
                <c:pt idx="13">
                  <c:v>Andere</c:v>
                </c:pt>
                <c:pt idx="14">
                  <c:v>Weiss nicht</c:v>
                </c:pt>
              </c:strCache>
            </c:strRef>
          </c:cat>
          <c:val>
            <c:numRef>
              <c:f>Tabelle1!$D$2:$D$16</c:f>
              <c:numCache>
                <c:formatCode>0%</c:formatCode>
                <c:ptCount val="15"/>
                <c:pt idx="0">
                  <c:v>0.42</c:v>
                </c:pt>
                <c:pt idx="1">
                  <c:v>0.19</c:v>
                </c:pt>
                <c:pt idx="2">
                  <c:v>0.15</c:v>
                </c:pt>
                <c:pt idx="3">
                  <c:v>0.2</c:v>
                </c:pt>
                <c:pt idx="4">
                  <c:v>0.08</c:v>
                </c:pt>
                <c:pt idx="5">
                  <c:v>0.18</c:v>
                </c:pt>
                <c:pt idx="6">
                  <c:v>0.05</c:v>
                </c:pt>
                <c:pt idx="7">
                  <c:v>0.15</c:v>
                </c:pt>
                <c:pt idx="8">
                  <c:v>0.01</c:v>
                </c:pt>
                <c:pt idx="9">
                  <c:v>0.05</c:v>
                </c:pt>
                <c:pt idx="10">
                  <c:v>7.0000000000000007E-2</c:v>
                </c:pt>
                <c:pt idx="14">
                  <c:v>0.04</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(511)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Sie haben es in einer Zeitung/Fachzeitschrift  gelesen</c:v>
                </c:pt>
                <c:pt idx="1">
                  <c:v>Sie haben im Internet o. in sozialen Online-Netzwerken etwas darüber gelesen / gehört</c:v>
                </c:pt>
                <c:pt idx="2">
                  <c:v>Eine Ärztin/ein Arzt hat mit Ihnen darüber gesprochen</c:v>
                </c:pt>
                <c:pt idx="3">
                  <c:v>Sie haben im Fernsehen etwas in den Nachrichten darüber gesehen</c:v>
                </c:pt>
                <c:pt idx="4">
                  <c:v>Arbeitsplatz/Studium/Schule</c:v>
                </c:pt>
                <c:pt idx="5">
                  <c:v>Ein Familienmitglied oder Freund/Freundin hat mit Ihnen darüber gesprochen</c:v>
                </c:pt>
                <c:pt idx="6">
                  <c:v>Sie haben es im Radio gehört</c:v>
                </c:pt>
                <c:pt idx="7">
                  <c:v>Sie haben im Fernsehen einen Werbespot darüber gesehen</c:v>
                </c:pt>
                <c:pt idx="8">
                  <c:v>Ein Apotheker/eine Apothekerin hat mit Ihnen darüber gesprochen</c:v>
                </c:pt>
                <c:pt idx="9">
                  <c:v>Sie haben es in einer Broschüre oder auf einem Poster gesehen</c:v>
                </c:pt>
                <c:pt idx="10">
                  <c:v>Anderes Gesundheitsfachpersonal hat mit Ihnen darüber gesprochen</c:v>
                </c:pt>
                <c:pt idx="11">
                  <c:v>Sie sind selbst Fachperson</c:v>
                </c:pt>
                <c:pt idx="12">
                  <c:v>Ist Allgemeinwissen</c:v>
                </c:pt>
                <c:pt idx="13">
                  <c:v>Andere</c:v>
                </c:pt>
                <c:pt idx="14">
                  <c:v>Weiss nicht</c:v>
                </c:pt>
              </c:strCache>
            </c:strRef>
          </c:cat>
          <c:val>
            <c:numRef>
              <c:f>Tabelle1!$E$2:$E$16</c:f>
              <c:numCache>
                <c:formatCode>0%</c:formatCode>
                <c:ptCount val="15"/>
                <c:pt idx="0">
                  <c:v>0.45</c:v>
                </c:pt>
                <c:pt idx="1">
                  <c:v>0.13</c:v>
                </c:pt>
                <c:pt idx="2">
                  <c:v>0.12</c:v>
                </c:pt>
                <c:pt idx="3">
                  <c:v>0.2</c:v>
                </c:pt>
                <c:pt idx="4">
                  <c:v>0.13</c:v>
                </c:pt>
                <c:pt idx="5">
                  <c:v>7.0000000000000007E-2</c:v>
                </c:pt>
                <c:pt idx="6">
                  <c:v>0.09</c:v>
                </c:pt>
                <c:pt idx="7">
                  <c:v>0.1</c:v>
                </c:pt>
                <c:pt idx="8">
                  <c:v>0.04</c:v>
                </c:pt>
                <c:pt idx="9">
                  <c:v>0.05</c:v>
                </c:pt>
                <c:pt idx="10">
                  <c:v>0.04</c:v>
                </c:pt>
                <c:pt idx="13">
                  <c:v>0.02</c:v>
                </c:pt>
                <c:pt idx="14">
                  <c:v>0.05</c:v>
                </c:pt>
              </c:numCache>
            </c:numRef>
          </c:val>
          <c:extLst>
            <c:ext xmlns:c16="http://schemas.microsoft.com/office/drawing/2014/chart" uri="{C3380CC4-5D6E-409C-BE32-E72D297353CC}">
              <c16:uniqueId val="{00000006-F656-4AA8-A610-C6A117699D3E}"/>
            </c:ext>
          </c:extLst>
        </c:ser>
        <c:ser>
          <c:idx val="4"/>
          <c:order val="4"/>
          <c:tx>
            <c:strRef>
              <c:f>Tabelle1!$F$1</c:f>
              <c:strCache>
                <c:ptCount val="1"/>
                <c:pt idx="0">
                  <c:v>2016 (451)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Sie haben es in einer Zeitung/Fachzeitschrift  gelesen</c:v>
                </c:pt>
                <c:pt idx="1">
                  <c:v>Sie haben im Internet o. in sozialen Online-Netzwerken etwas darüber gelesen / gehört</c:v>
                </c:pt>
                <c:pt idx="2">
                  <c:v>Eine Ärztin/ein Arzt hat mit Ihnen darüber gesprochen</c:v>
                </c:pt>
                <c:pt idx="3">
                  <c:v>Sie haben im Fernsehen etwas in den Nachrichten darüber gesehen</c:v>
                </c:pt>
                <c:pt idx="4">
                  <c:v>Arbeitsplatz/Studium/Schule</c:v>
                </c:pt>
                <c:pt idx="5">
                  <c:v>Ein Familienmitglied oder Freund/Freundin hat mit Ihnen darüber gesprochen</c:v>
                </c:pt>
                <c:pt idx="6">
                  <c:v>Sie haben es im Radio gehört</c:v>
                </c:pt>
                <c:pt idx="7">
                  <c:v>Sie haben im Fernsehen einen Werbespot darüber gesehen</c:v>
                </c:pt>
                <c:pt idx="8">
                  <c:v>Ein Apotheker/eine Apothekerin hat mit Ihnen darüber gesprochen</c:v>
                </c:pt>
                <c:pt idx="9">
                  <c:v>Sie haben es in einer Broschüre oder auf einem Poster gesehen</c:v>
                </c:pt>
                <c:pt idx="10">
                  <c:v>Anderes Gesundheitsfachpersonal hat mit Ihnen darüber gesprochen</c:v>
                </c:pt>
                <c:pt idx="11">
                  <c:v>Sie sind selbst Fachperson</c:v>
                </c:pt>
                <c:pt idx="12">
                  <c:v>Ist Allgemeinwissen</c:v>
                </c:pt>
                <c:pt idx="13">
                  <c:v>Andere</c:v>
                </c:pt>
                <c:pt idx="14">
                  <c:v>Weiss nicht</c:v>
                </c:pt>
              </c:strCache>
            </c:strRef>
          </c:cat>
          <c:val>
            <c:numRef>
              <c:f>Tabelle1!$F$2:$F$16</c:f>
              <c:numCache>
                <c:formatCode>0%</c:formatCode>
                <c:ptCount val="15"/>
                <c:pt idx="0">
                  <c:v>0.48</c:v>
                </c:pt>
                <c:pt idx="1">
                  <c:v>0.11</c:v>
                </c:pt>
                <c:pt idx="2">
                  <c:v>0.08</c:v>
                </c:pt>
                <c:pt idx="3">
                  <c:v>0.18</c:v>
                </c:pt>
                <c:pt idx="4">
                  <c:v>0.1</c:v>
                </c:pt>
                <c:pt idx="5">
                  <c:v>0.14000000000000001</c:v>
                </c:pt>
                <c:pt idx="6">
                  <c:v>0.06</c:v>
                </c:pt>
                <c:pt idx="7">
                  <c:v>0.09</c:v>
                </c:pt>
                <c:pt idx="8">
                  <c:v>0.01</c:v>
                </c:pt>
                <c:pt idx="9">
                  <c:v>0.04</c:v>
                </c:pt>
                <c:pt idx="10">
                  <c:v>0.02</c:v>
                </c:pt>
                <c:pt idx="13">
                  <c:v>0.02</c:v>
                </c:pt>
                <c:pt idx="14">
                  <c:v>0.05</c:v>
                </c:pt>
              </c:numCache>
            </c:numRef>
          </c:val>
          <c:extLst>
            <c:ext xmlns:c16="http://schemas.microsoft.com/office/drawing/2014/chart" uri="{C3380CC4-5D6E-409C-BE32-E72D297353CC}">
              <c16:uniqueId val="{00000006-A06F-4DF0-823C-C3C153A4B6F9}"/>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46574314814814816"/>
          <c:y val="0.92150940655130331"/>
          <c:w val="0.39928870370370373"/>
          <c:h val="4.677564712361688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(1'200)</c:v>
                </c:pt>
                <c:pt idx="1">
                  <c:v>2022 (347)</c:v>
                </c:pt>
                <c:pt idx="2">
                  <c:v>2020 (400)</c:v>
                </c:pt>
                <c:pt idx="3">
                  <c:v>2018 (511)</c:v>
                </c:pt>
                <c:pt idx="4">
                  <c:v>2016 (451)</c:v>
                </c:pt>
              </c:strCache>
            </c:strRef>
          </c:cat>
          <c:val>
            <c:numRef>
              <c:f>Tabelle1!$B$2:$B$6</c:f>
              <c:numCache>
                <c:formatCode>0%</c:formatCode>
                <c:ptCount val="5"/>
                <c:pt idx="0">
                  <c:v>0.28000000000000003</c:v>
                </c:pt>
                <c:pt idx="1">
                  <c:v>0.17</c:v>
                </c:pt>
                <c:pt idx="2">
                  <c:v>0.21</c:v>
                </c:pt>
                <c:pt idx="3">
                  <c:v>0.23</c:v>
                </c:pt>
                <c:pt idx="4">
                  <c:v>0.26</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(1'200)</c:v>
                </c:pt>
                <c:pt idx="1">
                  <c:v>2022 (347)</c:v>
                </c:pt>
                <c:pt idx="2">
                  <c:v>2020 (400)</c:v>
                </c:pt>
                <c:pt idx="3">
                  <c:v>2018 (511)</c:v>
                </c:pt>
                <c:pt idx="4">
                  <c:v>2016 (451)</c:v>
                </c:pt>
              </c:strCache>
            </c:strRef>
          </c:cat>
          <c:val>
            <c:numRef>
              <c:f>Tabelle1!$C$2:$C$6</c:f>
              <c:numCache>
                <c:formatCode>0%</c:formatCode>
                <c:ptCount val="5"/>
                <c:pt idx="0">
                  <c:v>0.65</c:v>
                </c:pt>
                <c:pt idx="1">
                  <c:v>0.82</c:v>
                </c:pt>
                <c:pt idx="2">
                  <c:v>0.79</c:v>
                </c:pt>
                <c:pt idx="3">
                  <c:v>0.76</c:v>
                </c:pt>
                <c:pt idx="4">
                  <c:v>0.73</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(1'200)</c:v>
                </c:pt>
                <c:pt idx="1">
                  <c:v>2022 (347)</c:v>
                </c:pt>
                <c:pt idx="2">
                  <c:v>2020 (400)</c:v>
                </c:pt>
                <c:pt idx="3">
                  <c:v>2018 (511)</c:v>
                </c:pt>
                <c:pt idx="4">
                  <c:v>2016 (451)</c:v>
                </c:pt>
              </c:strCache>
            </c:strRef>
          </c:cat>
          <c:val>
            <c:numRef>
              <c:f>Tabelle1!$D$2:$D$6</c:f>
              <c:numCache>
                <c:formatCode>0%</c:formatCode>
                <c:ptCount val="5"/>
                <c:pt idx="0">
                  <c:v>0.06</c:v>
                </c:pt>
                <c:pt idx="1">
                  <c:v>0.01</c:v>
                </c:pt>
                <c:pt idx="3">
                  <c:v>0.01</c:v>
                </c:pt>
                <c:pt idx="4">
                  <c:v>0.01</c:v>
                </c:pt>
              </c:numCache>
            </c:numRef>
          </c:val>
          <c:extLst>
            <c:ext xmlns:c16="http://schemas.microsoft.com/office/drawing/2014/chart" uri="{C3380CC4-5D6E-409C-BE32-E72D297353CC}">
              <c16:uniqueId val="{00000002-3ADE-4FC1-BE83-0045F24E3A0D}"/>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8.4811140698225235E-2"/>
          <c:y val="0.89339127959899411"/>
          <c:w val="0.86796570960784059"/>
          <c:h val="5.47910461998048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74062807291403732"/>
        </c:manualLayout>
      </c:layout>
      <c:barChart>
        <c:barDir val="col"/>
        <c:grouping val="percentStacked"/>
        <c:varyColors val="0"/>
        <c:ser>
          <c:idx val="0"/>
          <c:order val="0"/>
          <c:tx>
            <c:strRef>
              <c:f>Tabelle1!$A$3</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(353)</c:v>
                  </c:pt>
                  <c:pt idx="1">
                    <c:v>W-CH (83)</c:v>
                  </c:pt>
                  <c:pt idx="2">
                    <c:v>Tessin (15)</c:v>
                  </c:pt>
                  <c:pt idx="3">
                    <c:v>D-CH (398)</c:v>
                  </c:pt>
                  <c:pt idx="4">
                    <c:v>W-CH (105)</c:v>
                  </c:pt>
                  <c:pt idx="5">
                    <c:v>Tessin (9)</c:v>
                  </c:pt>
                  <c:pt idx="6">
                    <c:v>D-CH (314)</c:v>
                  </c:pt>
                  <c:pt idx="7">
                    <c:v>W-CH (71)</c:v>
                  </c:pt>
                  <c:pt idx="8">
                    <c:v>Tessin (14)</c:v>
                  </c:pt>
                  <c:pt idx="9">
                    <c:v>D-CH (279)</c:v>
                  </c:pt>
                  <c:pt idx="10">
                    <c:v>W-CH (51)</c:v>
                  </c:pt>
                  <c:pt idx="11">
                    <c:v>Tessin (18)</c:v>
                  </c:pt>
                  <c:pt idx="12">
                    <c:v>D-CH (892)</c:v>
                  </c:pt>
                  <c:pt idx="13">
                    <c:v>W-CH (238)</c:v>
                  </c:pt>
                  <c:pt idx="14">
                    <c:v>Tessin (69)</c:v>
                  </c:pt>
                </c:lvl>
                <c:lvl>
                  <c:pt idx="0">
                    <c:v>2016</c:v>
                  </c:pt>
                  <c:pt idx="3">
                    <c:v>2018</c:v>
                  </c:pt>
                  <c:pt idx="6">
                    <c:v>2020</c:v>
                  </c:pt>
                  <c:pt idx="9">
                    <c:v>2022</c:v>
                  </c:pt>
                  <c:pt idx="12">
                    <c:v>2024</c:v>
                  </c:pt>
                </c:lvl>
              </c:multiLvlStrCache>
            </c:multiLvlStrRef>
          </c:cat>
          <c:val>
            <c:numRef>
              <c:f>Tabelle1!$B$3:$P$3</c:f>
              <c:numCache>
                <c:formatCode>0%</c:formatCode>
                <c:ptCount val="15"/>
                <c:pt idx="0">
                  <c:v>0.26</c:v>
                </c:pt>
                <c:pt idx="1">
                  <c:v>0.33</c:v>
                </c:pt>
                <c:pt idx="2">
                  <c:v>0.09</c:v>
                </c:pt>
                <c:pt idx="3">
                  <c:v>0.25</c:v>
                </c:pt>
                <c:pt idx="4">
                  <c:v>0.17</c:v>
                </c:pt>
                <c:pt idx="5">
                  <c:v>0.2</c:v>
                </c:pt>
                <c:pt idx="6">
                  <c:v>0.23</c:v>
                </c:pt>
                <c:pt idx="7">
                  <c:v>0.13</c:v>
                </c:pt>
                <c:pt idx="8">
                  <c:v>0.09</c:v>
                </c:pt>
                <c:pt idx="9">
                  <c:v>0.19</c:v>
                </c:pt>
                <c:pt idx="10">
                  <c:v>0.14000000000000001</c:v>
                </c:pt>
                <c:pt idx="11">
                  <c:v>7.0000000000000007E-2</c:v>
                </c:pt>
                <c:pt idx="12">
                  <c:v>0.28000000000000003</c:v>
                </c:pt>
                <c:pt idx="13">
                  <c:v>0.3</c:v>
                </c:pt>
                <c:pt idx="14">
                  <c:v>0.3</c:v>
                </c:pt>
              </c:numCache>
            </c:numRef>
          </c:val>
          <c:extLst xmlns:c15="http://schemas.microsoft.com/office/drawing/2012/chart">
            <c:ext xmlns:c16="http://schemas.microsoft.com/office/drawing/2014/chart" uri="{C3380CC4-5D6E-409C-BE32-E72D297353CC}">
              <c16:uniqueId val="{00000003-FD0E-403B-A4D0-E40E2F1FD642}"/>
            </c:ext>
          </c:extLst>
        </c:ser>
        <c:ser>
          <c:idx val="1"/>
          <c:order val="1"/>
          <c:tx>
            <c:strRef>
              <c:f>Tabelle1!$A$4</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(353)</c:v>
                  </c:pt>
                  <c:pt idx="1">
                    <c:v>W-CH (83)</c:v>
                  </c:pt>
                  <c:pt idx="2">
                    <c:v>Tessin (15)</c:v>
                  </c:pt>
                  <c:pt idx="3">
                    <c:v>D-CH (398)</c:v>
                  </c:pt>
                  <c:pt idx="4">
                    <c:v>W-CH (105)</c:v>
                  </c:pt>
                  <c:pt idx="5">
                    <c:v>Tessin (9)</c:v>
                  </c:pt>
                  <c:pt idx="6">
                    <c:v>D-CH (314)</c:v>
                  </c:pt>
                  <c:pt idx="7">
                    <c:v>W-CH (71)</c:v>
                  </c:pt>
                  <c:pt idx="8">
                    <c:v>Tessin (14)</c:v>
                  </c:pt>
                  <c:pt idx="9">
                    <c:v>D-CH (279)</c:v>
                  </c:pt>
                  <c:pt idx="10">
                    <c:v>W-CH (51)</c:v>
                  </c:pt>
                  <c:pt idx="11">
                    <c:v>Tessin (18)</c:v>
                  </c:pt>
                  <c:pt idx="12">
                    <c:v>D-CH (892)</c:v>
                  </c:pt>
                  <c:pt idx="13">
                    <c:v>W-CH (238)</c:v>
                  </c:pt>
                  <c:pt idx="14">
                    <c:v>Tessin (69)</c:v>
                  </c:pt>
                </c:lvl>
                <c:lvl>
                  <c:pt idx="0">
                    <c:v>2016</c:v>
                  </c:pt>
                  <c:pt idx="3">
                    <c:v>2018</c:v>
                  </c:pt>
                  <c:pt idx="6">
                    <c:v>2020</c:v>
                  </c:pt>
                  <c:pt idx="9">
                    <c:v>2022</c:v>
                  </c:pt>
                  <c:pt idx="12">
                    <c:v>2024</c:v>
                  </c:pt>
                </c:lvl>
              </c:multiLvlStrCache>
            </c:multiLvlStrRef>
          </c:cat>
          <c:val>
            <c:numRef>
              <c:f>Tabelle1!$B$4:$P$4</c:f>
              <c:numCache>
                <c:formatCode>0%</c:formatCode>
                <c:ptCount val="15"/>
                <c:pt idx="0">
                  <c:v>0.73</c:v>
                </c:pt>
                <c:pt idx="1">
                  <c:v>0.67</c:v>
                </c:pt>
                <c:pt idx="2">
                  <c:v>0.89</c:v>
                </c:pt>
                <c:pt idx="3">
                  <c:v>0.74</c:v>
                </c:pt>
                <c:pt idx="4">
                  <c:v>0.82</c:v>
                </c:pt>
                <c:pt idx="5">
                  <c:v>0.8</c:v>
                </c:pt>
                <c:pt idx="6">
                  <c:v>0.77</c:v>
                </c:pt>
                <c:pt idx="7">
                  <c:v>0.86</c:v>
                </c:pt>
                <c:pt idx="8">
                  <c:v>0.91</c:v>
                </c:pt>
                <c:pt idx="9">
                  <c:v>0.8</c:v>
                </c:pt>
                <c:pt idx="10">
                  <c:v>0.86</c:v>
                </c:pt>
                <c:pt idx="11">
                  <c:v>0.93</c:v>
                </c:pt>
                <c:pt idx="12">
                  <c:v>0.66</c:v>
                </c:pt>
                <c:pt idx="13">
                  <c:v>0.65</c:v>
                </c:pt>
                <c:pt idx="14">
                  <c:v>0.6</c:v>
                </c:pt>
              </c:numCache>
            </c:numRef>
          </c:val>
          <c:extLst>
            <c:ext xmlns:c16="http://schemas.microsoft.com/office/drawing/2014/chart" uri="{C3380CC4-5D6E-409C-BE32-E72D297353CC}">
              <c16:uniqueId val="{00000000-FD0E-403B-A4D0-E40E2F1FD642}"/>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(353)</c:v>
                  </c:pt>
                  <c:pt idx="1">
                    <c:v>W-CH (83)</c:v>
                  </c:pt>
                  <c:pt idx="2">
                    <c:v>Tessin (15)</c:v>
                  </c:pt>
                  <c:pt idx="3">
                    <c:v>D-CH (398)</c:v>
                  </c:pt>
                  <c:pt idx="4">
                    <c:v>W-CH (105)</c:v>
                  </c:pt>
                  <c:pt idx="5">
                    <c:v>Tessin (9)</c:v>
                  </c:pt>
                  <c:pt idx="6">
                    <c:v>D-CH (314)</c:v>
                  </c:pt>
                  <c:pt idx="7">
                    <c:v>W-CH (71)</c:v>
                  </c:pt>
                  <c:pt idx="8">
                    <c:v>Tessin (14)</c:v>
                  </c:pt>
                  <c:pt idx="9">
                    <c:v>D-CH (279)</c:v>
                  </c:pt>
                  <c:pt idx="10">
                    <c:v>W-CH (51)</c:v>
                  </c:pt>
                  <c:pt idx="11">
                    <c:v>Tessin (18)</c:v>
                  </c:pt>
                  <c:pt idx="12">
                    <c:v>D-CH (892)</c:v>
                  </c:pt>
                  <c:pt idx="13">
                    <c:v>W-CH (238)</c:v>
                  </c:pt>
                  <c:pt idx="14">
                    <c:v>Tessin (69)</c:v>
                  </c:pt>
                </c:lvl>
                <c:lvl>
                  <c:pt idx="0">
                    <c:v>2016</c:v>
                  </c:pt>
                  <c:pt idx="3">
                    <c:v>2018</c:v>
                  </c:pt>
                  <c:pt idx="6">
                    <c:v>2020</c:v>
                  </c:pt>
                  <c:pt idx="9">
                    <c:v>2022</c:v>
                  </c:pt>
                  <c:pt idx="12">
                    <c:v>2024</c:v>
                  </c:pt>
                </c:lvl>
              </c:multiLvlStrCache>
            </c:multiLvlStrRef>
          </c:cat>
          <c:val>
            <c:numRef>
              <c:f>Tabelle1!$B$5:$P$5</c:f>
              <c:numCache>
                <c:formatCode>General</c:formatCode>
                <c:ptCount val="15"/>
                <c:pt idx="0" formatCode="0%">
                  <c:v>0.01</c:v>
                </c:pt>
                <c:pt idx="2" formatCode="0%">
                  <c:v>0.02</c:v>
                </c:pt>
                <c:pt idx="3" formatCode="0%">
                  <c:v>0.01</c:v>
                </c:pt>
                <c:pt idx="4" formatCode="0%">
                  <c:v>0.01</c:v>
                </c:pt>
                <c:pt idx="6" formatCode="0%">
                  <c:v>0.01</c:v>
                </c:pt>
                <c:pt idx="7" formatCode="0%">
                  <c:v>0.01</c:v>
                </c:pt>
                <c:pt idx="9" formatCode="0%">
                  <c:v>0.01</c:v>
                </c:pt>
                <c:pt idx="12" formatCode="0%">
                  <c:v>7.0000000000000007E-2</c:v>
                </c:pt>
                <c:pt idx="13" formatCode="0%">
                  <c:v>0.05</c:v>
                </c:pt>
                <c:pt idx="14" formatCode="0%">
                  <c:v>0.09</c:v>
                </c:pt>
              </c:numCache>
            </c:numRef>
          </c:val>
          <c:extLst>
            <c:ext xmlns:c16="http://schemas.microsoft.com/office/drawing/2014/chart" uri="{C3380CC4-5D6E-409C-BE32-E72D297353CC}">
              <c16:uniqueId val="{00000001-FD0E-403B-A4D0-E40E2F1FD64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57046296296295"/>
          <c:y val="0.11403657032930713"/>
          <c:w val="0.56022657407407406"/>
          <c:h val="0.69681973903216665"/>
        </c:manualLayout>
      </c:layout>
      <c:barChart>
        <c:barDir val="bar"/>
        <c:grouping val="clustered"/>
        <c:varyColors val="0"/>
        <c:ser>
          <c:idx val="0"/>
          <c:order val="0"/>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Sie werden immer einen Arzt/ eine Ärztin aufsuchen,
wenn Sie denken, dass Sie Antibiotika benötigen</c:v>
                </c:pt>
                <c:pt idx="1">
                  <c:v>Möglichst wenige/keine Antibiotika einnehmen</c:v>
                </c:pt>
                <c:pt idx="2">
                  <c:v>Sie werden keine Antibiotika mehr einnehmen ohne ärztliche
Verschreibung, nur wenn nötig/wenn vom Arzt/der Ärztin her muss</c:v>
                </c:pt>
                <c:pt idx="3">
                  <c:v>Mit Vorsicht</c:v>
                </c:pt>
                <c:pt idx="4">
                  <c:v>Sie werden keine Antibiotika mehr aufbewahren für den späteren
Gebrauch bei erneuter Erkrankung</c:v>
                </c:pt>
                <c:pt idx="5">
                  <c:v>Sie werden sich nicht mehr selber mit Antibiotika behandeln</c:v>
                </c:pt>
                <c:pt idx="6">
                  <c:v>Nichts davon</c:v>
                </c:pt>
                <c:pt idx="7">
                  <c:v>Keine Veränderung/weiter wie bisher</c:v>
                </c:pt>
                <c:pt idx="8">
                  <c:v>Weiss nicht/keine Angabe</c:v>
                </c:pt>
              </c:strCache>
            </c:strRef>
          </c:cat>
          <c:val>
            <c:numRef>
              <c:f>Tabelle1!$B$2:$B$10</c:f>
              <c:numCache>
                <c:formatCode>0%</c:formatCode>
                <c:ptCount val="9"/>
                <c:pt idx="0">
                  <c:v>0.56000000000000005</c:v>
                </c:pt>
                <c:pt idx="1">
                  <c:v>0.32</c:v>
                </c:pt>
                <c:pt idx="2">
                  <c:v>0.23</c:v>
                </c:pt>
                <c:pt idx="3">
                  <c:v>0.21</c:v>
                </c:pt>
                <c:pt idx="4">
                  <c:v>0.08</c:v>
                </c:pt>
                <c:pt idx="5">
                  <c:v>0.08</c:v>
                </c:pt>
                <c:pt idx="6">
                  <c:v>0.01</c:v>
                </c:pt>
                <c:pt idx="7">
                  <c:v>0.27</c:v>
                </c:pt>
                <c:pt idx="8">
                  <c:v>0.01</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57046296296295"/>
          <c:y val="3.1091216615080425E-2"/>
          <c:w val="0.56022657407407406"/>
          <c:h val="0.77976499832763679"/>
        </c:manualLayout>
      </c:layout>
      <c:barChart>
        <c:barDir val="bar"/>
        <c:grouping val="clustered"/>
        <c:varyColors val="0"/>
        <c:ser>
          <c:idx val="0"/>
          <c:order val="0"/>
          <c:tx>
            <c:strRef>
              <c:f>Tabelle1!$B$1</c:f>
              <c:strCache>
                <c:ptCount val="1"/>
                <c:pt idx="0">
                  <c:v>2024 (1'200)</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Sie werden immer einen Arzt/ eine Ärztin aufsuchen,
wenn Sie denken, dass Sie Antibiotika benötigen</c:v>
                </c:pt>
                <c:pt idx="1">
                  <c:v>Möglichst wenige/keine Antibiotika einnehmen</c:v>
                </c:pt>
                <c:pt idx="2">
                  <c:v>Sie werden keine Antibiotika mehr einnehmen ohne ärztliche
Verschreibung, nur wenn nötig/wenn vom Arzt/der Ärztin her muss</c:v>
                </c:pt>
                <c:pt idx="3">
                  <c:v>Mit Vorsicht</c:v>
                </c:pt>
                <c:pt idx="4">
                  <c:v>Sie werden keine Antibiotika mehr aufbewahren
für den späteren Gebrauch bei erneuter Erkrankung</c:v>
                </c:pt>
                <c:pt idx="5">
                  <c:v>Sie werden sich nicht mehr selber mit Antibiotika behandeln</c:v>
                </c:pt>
                <c:pt idx="6">
                  <c:v>Sie werden bei einer Grippe Antibiotika einnehmen</c:v>
                </c:pt>
                <c:pt idx="7">
                  <c:v>Andere</c:v>
                </c:pt>
                <c:pt idx="8">
                  <c:v>Keine Veränderung/weiter wie bisher</c:v>
                </c:pt>
                <c:pt idx="9">
                  <c:v>Nichts davon</c:v>
                </c:pt>
                <c:pt idx="10">
                  <c:v>Weiss nicht/keine Angabe</c:v>
                </c:pt>
              </c:strCache>
            </c:strRef>
          </c:cat>
          <c:val>
            <c:numRef>
              <c:f>Tabelle1!$B$2:$B$12</c:f>
              <c:numCache>
                <c:formatCode>0%</c:formatCode>
                <c:ptCount val="11"/>
                <c:pt idx="0">
                  <c:v>0.56000000000000005</c:v>
                </c:pt>
                <c:pt idx="1">
                  <c:v>0.32</c:v>
                </c:pt>
                <c:pt idx="2">
                  <c:v>0.23</c:v>
                </c:pt>
                <c:pt idx="3">
                  <c:v>0.21</c:v>
                </c:pt>
                <c:pt idx="4">
                  <c:v>0.08</c:v>
                </c:pt>
                <c:pt idx="5">
                  <c:v>0.08</c:v>
                </c:pt>
                <c:pt idx="8">
                  <c:v>0.27</c:v>
                </c:pt>
                <c:pt idx="9">
                  <c:v>0.01</c:v>
                </c:pt>
                <c:pt idx="10">
                  <c:v>0.01</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(347)</c:v>
                </c:pt>
              </c:strCache>
            </c:strRef>
          </c:tx>
          <c:spPr>
            <a:solidFill>
              <a:schemeClr val="accent2"/>
            </a:solidFill>
            <a:ln>
              <a:noFill/>
            </a:ln>
            <a:effectLst/>
          </c:spPr>
          <c:invertIfNegative val="0"/>
          <c:dPt>
            <c:idx val="16"/>
            <c:invertIfNegative val="0"/>
            <c:bubble3D val="0"/>
            <c:spPr>
              <a:solidFill>
                <a:schemeClr val="tx2"/>
              </a:solidFill>
              <a:ln>
                <a:noFill/>
              </a:ln>
              <a:effectLst/>
            </c:spPr>
            <c:extLst>
              <c:ext xmlns:c16="http://schemas.microsoft.com/office/drawing/2014/chart" uri="{C3380CC4-5D6E-409C-BE32-E72D297353CC}">
                <c16:uniqueId val="{00000004-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Sie werden immer einen Arzt/ eine Ärztin aufsuchen,
wenn Sie denken, dass Sie Antibiotika benötigen</c:v>
                </c:pt>
                <c:pt idx="1">
                  <c:v>Möglichst wenige/keine Antibiotika einnehmen</c:v>
                </c:pt>
                <c:pt idx="2">
                  <c:v>Sie werden keine Antibiotika mehr einnehmen ohne ärztliche
Verschreibung, nur wenn nötig/wenn vom Arzt/der Ärztin her muss</c:v>
                </c:pt>
                <c:pt idx="3">
                  <c:v>Mit Vorsicht</c:v>
                </c:pt>
                <c:pt idx="4">
                  <c:v>Sie werden keine Antibiotika mehr aufbewahren
für den späteren Gebrauch bei erneuter Erkrankung</c:v>
                </c:pt>
                <c:pt idx="5">
                  <c:v>Sie werden sich nicht mehr selber mit Antibiotika behandeln</c:v>
                </c:pt>
                <c:pt idx="6">
                  <c:v>Sie werden bei einer Grippe Antibiotika einnehmen</c:v>
                </c:pt>
                <c:pt idx="7">
                  <c:v>Andere</c:v>
                </c:pt>
                <c:pt idx="8">
                  <c:v>Keine Veränderung/weiter wie bisher</c:v>
                </c:pt>
                <c:pt idx="9">
                  <c:v>Nichts davon</c:v>
                </c:pt>
                <c:pt idx="10">
                  <c:v>Weiss nicht/keine Angabe</c:v>
                </c:pt>
              </c:strCache>
            </c:strRef>
          </c:cat>
          <c:val>
            <c:numRef>
              <c:f>Tabelle1!$C$2:$C$12</c:f>
              <c:numCache>
                <c:formatCode>0%</c:formatCode>
                <c:ptCount val="11"/>
                <c:pt idx="0">
                  <c:v>0.42</c:v>
                </c:pt>
                <c:pt idx="1">
                  <c:v>0.22</c:v>
                </c:pt>
                <c:pt idx="2">
                  <c:v>0.13</c:v>
                </c:pt>
                <c:pt idx="3">
                  <c:v>0.1</c:v>
                </c:pt>
                <c:pt idx="5">
                  <c:v>0.02</c:v>
                </c:pt>
                <c:pt idx="8">
                  <c:v>0.23</c:v>
                </c:pt>
                <c:pt idx="10">
                  <c:v>0.01</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(400)</c:v>
                </c:pt>
              </c:strCache>
            </c:strRef>
          </c:tx>
          <c:spPr>
            <a:solidFill>
              <a:schemeClr val="accent3"/>
            </a:solidFill>
            <a:ln>
              <a:noFill/>
            </a:ln>
            <a:effectLst/>
          </c:spPr>
          <c:invertIfNegative val="0"/>
          <c:dPt>
            <c:idx val="16"/>
            <c:invertIfNegative val="0"/>
            <c:bubble3D val="0"/>
            <c:spPr>
              <a:solidFill>
                <a:schemeClr val="accent3"/>
              </a:solidFill>
              <a:ln>
                <a:noFill/>
              </a:ln>
              <a:effectLst/>
            </c:spPr>
            <c:extLst>
              <c:ext xmlns:c16="http://schemas.microsoft.com/office/drawing/2014/chart" uri="{C3380CC4-5D6E-409C-BE32-E72D297353CC}">
                <c16:uniqueId val="{00000007-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Sie werden immer einen Arzt/ eine Ärztin aufsuchen,
wenn Sie denken, dass Sie Antibiotika benötigen</c:v>
                </c:pt>
                <c:pt idx="1">
                  <c:v>Möglichst wenige/keine Antibiotika einnehmen</c:v>
                </c:pt>
                <c:pt idx="2">
                  <c:v>Sie werden keine Antibiotika mehr einnehmen ohne ärztliche
Verschreibung, nur wenn nötig/wenn vom Arzt/der Ärztin her muss</c:v>
                </c:pt>
                <c:pt idx="3">
                  <c:v>Mit Vorsicht</c:v>
                </c:pt>
                <c:pt idx="4">
                  <c:v>Sie werden keine Antibiotika mehr aufbewahren
für den späteren Gebrauch bei erneuter Erkrankung</c:v>
                </c:pt>
                <c:pt idx="5">
                  <c:v>Sie werden sich nicht mehr selber mit Antibiotika behandeln</c:v>
                </c:pt>
                <c:pt idx="6">
                  <c:v>Sie werden bei einer Grippe Antibiotika einnehmen</c:v>
                </c:pt>
                <c:pt idx="7">
                  <c:v>Andere</c:v>
                </c:pt>
                <c:pt idx="8">
                  <c:v>Keine Veränderung/weiter wie bisher</c:v>
                </c:pt>
                <c:pt idx="9">
                  <c:v>Nichts davon</c:v>
                </c:pt>
                <c:pt idx="10">
                  <c:v>Weiss nicht/keine Angabe</c:v>
                </c:pt>
              </c:strCache>
            </c:strRef>
          </c:cat>
          <c:val>
            <c:numRef>
              <c:f>Tabelle1!$D$2:$D$12</c:f>
              <c:numCache>
                <c:formatCode>0%</c:formatCode>
                <c:ptCount val="11"/>
                <c:pt idx="0">
                  <c:v>0.32</c:v>
                </c:pt>
                <c:pt idx="1">
                  <c:v>0.28999999999999998</c:v>
                </c:pt>
                <c:pt idx="2">
                  <c:v>0.25</c:v>
                </c:pt>
                <c:pt idx="3">
                  <c:v>0.02</c:v>
                </c:pt>
                <c:pt idx="4">
                  <c:v>0.06</c:v>
                </c:pt>
                <c:pt idx="5">
                  <c:v>0.03</c:v>
                </c:pt>
                <c:pt idx="7">
                  <c:v>0.04</c:v>
                </c:pt>
                <c:pt idx="8">
                  <c:v>0.3</c:v>
                </c:pt>
                <c:pt idx="9">
                  <c:v>0.01</c:v>
                </c:pt>
                <c:pt idx="10">
                  <c:v>0.03</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(511)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Sie werden immer einen Arzt/ eine Ärztin aufsuchen,
wenn Sie denken, dass Sie Antibiotika benötigen</c:v>
                </c:pt>
                <c:pt idx="1">
                  <c:v>Möglichst wenige/keine Antibiotika einnehmen</c:v>
                </c:pt>
                <c:pt idx="2">
                  <c:v>Sie werden keine Antibiotika mehr einnehmen ohne ärztliche
Verschreibung, nur wenn nötig/wenn vom Arzt/der Ärztin her muss</c:v>
                </c:pt>
                <c:pt idx="3">
                  <c:v>Mit Vorsicht</c:v>
                </c:pt>
                <c:pt idx="4">
                  <c:v>Sie werden keine Antibiotika mehr aufbewahren
für den späteren Gebrauch bei erneuter Erkrankung</c:v>
                </c:pt>
                <c:pt idx="5">
                  <c:v>Sie werden sich nicht mehr selber mit Antibiotika behandeln</c:v>
                </c:pt>
                <c:pt idx="6">
                  <c:v>Sie werden bei einer Grippe Antibiotika einnehmen</c:v>
                </c:pt>
                <c:pt idx="7">
                  <c:v>Andere</c:v>
                </c:pt>
                <c:pt idx="8">
                  <c:v>Keine Veränderung/weiter wie bisher</c:v>
                </c:pt>
                <c:pt idx="9">
                  <c:v>Nichts davon</c:v>
                </c:pt>
                <c:pt idx="10">
                  <c:v>Weiss nicht/keine Angabe</c:v>
                </c:pt>
              </c:strCache>
            </c:strRef>
          </c:cat>
          <c:val>
            <c:numRef>
              <c:f>Tabelle1!$E$2:$E$12</c:f>
              <c:numCache>
                <c:formatCode>0%</c:formatCode>
                <c:ptCount val="11"/>
                <c:pt idx="0">
                  <c:v>0.36</c:v>
                </c:pt>
                <c:pt idx="1">
                  <c:v>0.32</c:v>
                </c:pt>
                <c:pt idx="2">
                  <c:v>0.21</c:v>
                </c:pt>
                <c:pt idx="3">
                  <c:v>0.02</c:v>
                </c:pt>
                <c:pt idx="4">
                  <c:v>0.01</c:v>
                </c:pt>
                <c:pt idx="5">
                  <c:v>0.02</c:v>
                </c:pt>
                <c:pt idx="6">
                  <c:v>0.01</c:v>
                </c:pt>
                <c:pt idx="7">
                  <c:v>0.01</c:v>
                </c:pt>
                <c:pt idx="8">
                  <c:v>0.22</c:v>
                </c:pt>
                <c:pt idx="9">
                  <c:v>0.01</c:v>
                </c:pt>
                <c:pt idx="10">
                  <c:v>0.01</c:v>
                </c:pt>
              </c:numCache>
            </c:numRef>
          </c:val>
          <c:extLst>
            <c:ext xmlns:c16="http://schemas.microsoft.com/office/drawing/2014/chart" uri="{C3380CC4-5D6E-409C-BE32-E72D297353CC}">
              <c16:uniqueId val="{00000006-7703-49B9-BD65-0748C4C6BEB2}"/>
            </c:ext>
          </c:extLst>
        </c:ser>
        <c:ser>
          <c:idx val="4"/>
          <c:order val="4"/>
          <c:tx>
            <c:strRef>
              <c:f>Tabelle1!$F$1</c:f>
              <c:strCache>
                <c:ptCount val="1"/>
                <c:pt idx="0">
                  <c:v>2016 (451)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Sie werden immer einen Arzt/ eine Ärztin aufsuchen,
wenn Sie denken, dass Sie Antibiotika benötigen</c:v>
                </c:pt>
                <c:pt idx="1">
                  <c:v>Möglichst wenige/keine Antibiotika einnehmen</c:v>
                </c:pt>
                <c:pt idx="2">
                  <c:v>Sie werden keine Antibiotika mehr einnehmen ohne ärztliche
Verschreibung, nur wenn nötig/wenn vom Arzt/der Ärztin her muss</c:v>
                </c:pt>
                <c:pt idx="3">
                  <c:v>Mit Vorsicht</c:v>
                </c:pt>
                <c:pt idx="4">
                  <c:v>Sie werden keine Antibiotika mehr aufbewahren
für den späteren Gebrauch bei erneuter Erkrankung</c:v>
                </c:pt>
                <c:pt idx="5">
                  <c:v>Sie werden sich nicht mehr selber mit Antibiotika behandeln</c:v>
                </c:pt>
                <c:pt idx="6">
                  <c:v>Sie werden bei einer Grippe Antibiotika einnehmen</c:v>
                </c:pt>
                <c:pt idx="7">
                  <c:v>Andere</c:v>
                </c:pt>
                <c:pt idx="8">
                  <c:v>Keine Veränderung/weiter wie bisher</c:v>
                </c:pt>
                <c:pt idx="9">
                  <c:v>Nichts davon</c:v>
                </c:pt>
                <c:pt idx="10">
                  <c:v>Weiss nicht/keine Angabe</c:v>
                </c:pt>
              </c:strCache>
            </c:strRef>
          </c:cat>
          <c:val>
            <c:numRef>
              <c:f>Tabelle1!$F$2:$F$12</c:f>
              <c:numCache>
                <c:formatCode>0%</c:formatCode>
                <c:ptCount val="11"/>
                <c:pt idx="0">
                  <c:v>0.45</c:v>
                </c:pt>
                <c:pt idx="1">
                  <c:v>0.11</c:v>
                </c:pt>
                <c:pt idx="2">
                  <c:v>0.39</c:v>
                </c:pt>
                <c:pt idx="5">
                  <c:v>0.01</c:v>
                </c:pt>
                <c:pt idx="7">
                  <c:v>0.02</c:v>
                </c:pt>
                <c:pt idx="8">
                  <c:v>0.03</c:v>
                </c:pt>
                <c:pt idx="9">
                  <c:v>0.05</c:v>
                </c:pt>
                <c:pt idx="10">
                  <c:v>0.02</c:v>
                </c:pt>
              </c:numCache>
            </c:numRef>
          </c:val>
          <c:extLst>
            <c:ext xmlns:c16="http://schemas.microsoft.com/office/drawing/2014/chart" uri="{C3380CC4-5D6E-409C-BE32-E72D297353CC}">
              <c16:uniqueId val="{00000006-A773-4C6D-B43A-900263A9E6DC}"/>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40694685185185187"/>
          <c:y val="0.88331891868356316"/>
          <c:w val="0.39928870370370373"/>
          <c:h val="4.511561076883190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55194444444446"/>
          <c:y val="3.1091216615080425E-2"/>
          <c:w val="0.52024509259259255"/>
          <c:h val="0.78717858945973329"/>
        </c:manualLayout>
      </c:layout>
      <c:barChart>
        <c:barDir val="bar"/>
        <c:grouping val="clustered"/>
        <c:varyColors val="0"/>
        <c:ser>
          <c:idx val="0"/>
          <c:order val="0"/>
          <c:tx>
            <c:strRef>
              <c:f>Tabelle1!$B$1</c:f>
              <c:strCache>
                <c:ptCount val="1"/>
                <c:pt idx="0">
                  <c:v>2024 (3'485)</c:v>
                </c:pt>
              </c:strCache>
            </c:strRef>
          </c:tx>
          <c:spPr>
            <a:solidFill>
              <a:schemeClr val="bg2"/>
            </a:solidFill>
            <a:ln>
              <a:noFill/>
            </a:ln>
            <a:effectLst/>
          </c:spPr>
          <c:invertIfNegative val="0"/>
          <c:dPt>
            <c:idx val="13"/>
            <c:invertIfNegative val="0"/>
            <c:bubble3D val="0"/>
            <c:spPr>
              <a:solidFill>
                <a:schemeClr val="bg2"/>
              </a:solidFill>
              <a:ln>
                <a:noFill/>
              </a:ln>
              <a:effectLst/>
            </c:spPr>
            <c:extLst>
              <c:ext xmlns:c16="http://schemas.microsoft.com/office/drawing/2014/chart" uri="{C3380CC4-5D6E-409C-BE32-E72D297353CC}">
                <c16:uniqueId val="{00000001-7B38-4E55-A39F-3382181FAB2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Tabelle1!$A$2:$A$15</c:f>
              <c:strCache>
                <c:ptCount val="14"/>
                <c:pt idx="0">
                  <c:v>Alternativen zu Antibiotika</c:v>
                </c:pt>
                <c:pt idx="1">
                  <c:v>Antibiotikaresistenz</c:v>
                </c:pt>
                <c:pt idx="2">
                  <c:v>Krankheiten, bei denen Antibiotika zum Einsatz kommen</c:v>
                </c:pt>
                <c:pt idx="3">
                  <c:v>Richtige Verwendung von Antibiotika</c:v>
                </c:pt>
                <c:pt idx="4">
                  <c:v>Wie man sich selber vor Antibiotikaresistenzen schützen kann</c:v>
                </c:pt>
                <c:pt idx="5">
                  <c:v>Neue Forschungen / Entwicklungen</c:v>
                </c:pt>
                <c:pt idx="6">
                  <c:v>Nebenwirkungen</c:v>
                </c:pt>
                <c:pt idx="7">
                  <c:v>Zusammenhänge zw. der Gesundheit v. Menschen u. Tieren u. der Umwelt</c:v>
                </c:pt>
                <c:pt idx="8">
                  <c:v>Wirkung von Antibiotika</c:v>
                </c:pt>
                <c:pt idx="9">
                  <c:v>Allgemeine Informationen zu Antibiotika</c:v>
                </c:pt>
                <c:pt idx="10">
                  <c:v>Auswirkungen bei Kindern</c:v>
                </c:pt>
                <c:pt idx="11">
                  <c:v>Verschreibung von Antibiotika</c:v>
                </c:pt>
                <c:pt idx="12">
                  <c:v>Sie sind nicht an Informationen zu Antibiotika interessiert</c:v>
                </c:pt>
                <c:pt idx="13">
                  <c:v>Weiss nicht/keine Angabe</c:v>
                </c:pt>
              </c:strCache>
            </c:strRef>
          </c:cat>
          <c:val>
            <c:numRef>
              <c:f>Tabelle1!$B$2:$B$15</c:f>
              <c:numCache>
                <c:formatCode>0%</c:formatCode>
                <c:ptCount val="14"/>
                <c:pt idx="0">
                  <c:v>0.28000000000000003</c:v>
                </c:pt>
                <c:pt idx="1">
                  <c:v>0.22</c:v>
                </c:pt>
                <c:pt idx="2">
                  <c:v>0.19</c:v>
                </c:pt>
                <c:pt idx="3">
                  <c:v>0.18</c:v>
                </c:pt>
                <c:pt idx="4">
                  <c:v>0.18</c:v>
                </c:pt>
                <c:pt idx="5">
                  <c:v>0.15</c:v>
                </c:pt>
                <c:pt idx="6">
                  <c:v>0.15</c:v>
                </c:pt>
                <c:pt idx="7">
                  <c:v>0.1</c:v>
                </c:pt>
                <c:pt idx="8">
                  <c:v>0.08</c:v>
                </c:pt>
                <c:pt idx="9">
                  <c:v>0.08</c:v>
                </c:pt>
                <c:pt idx="10">
                  <c:v>0.08</c:v>
                </c:pt>
                <c:pt idx="11">
                  <c:v>0.04</c:v>
                </c:pt>
                <c:pt idx="12">
                  <c:v>0.2</c:v>
                </c:pt>
                <c:pt idx="13">
                  <c:v>0.15</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55194444444446"/>
          <c:y val="3.1091216615080425E-2"/>
          <c:w val="0.52024509259259255"/>
          <c:h val="0.78717858945973329"/>
        </c:manualLayout>
      </c:layout>
      <c:barChart>
        <c:barDir val="bar"/>
        <c:grouping val="clustered"/>
        <c:varyColors val="0"/>
        <c:ser>
          <c:idx val="0"/>
          <c:order val="0"/>
          <c:tx>
            <c:strRef>
              <c:f>Tabelle1!$B$1</c:f>
              <c:strCache>
                <c:ptCount val="1"/>
                <c:pt idx="0">
                  <c:v>2024 (3'485)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Alternativen zu Antibiotika</c:v>
                </c:pt>
                <c:pt idx="1">
                  <c:v>Antibiotikaresistenz</c:v>
                </c:pt>
                <c:pt idx="2">
                  <c:v>Krankheiten, bei denen Antibiotika zum Einsatz kommen</c:v>
                </c:pt>
                <c:pt idx="3">
                  <c:v>Richtige Verwendung von Antibiotika</c:v>
                </c:pt>
                <c:pt idx="4">
                  <c:v>Wie man sich selber vor Antibiotikaresistenzen schützen kann</c:v>
                </c:pt>
                <c:pt idx="5">
                  <c:v>Neue Forschungen / Entwicklungen</c:v>
                </c:pt>
                <c:pt idx="6">
                  <c:v>Nebenwirkungen</c:v>
                </c:pt>
                <c:pt idx="7">
                  <c:v>Zusammenhänge zw. der Gesundheit v. Menschen u. Tieren u. der Umwelt</c:v>
                </c:pt>
                <c:pt idx="8">
                  <c:v>Wirkung von Antibiotika</c:v>
                </c:pt>
                <c:pt idx="9">
                  <c:v>Allgemeine Informationen zu Antibiotika</c:v>
                </c:pt>
                <c:pt idx="10">
                  <c:v>Auswirkungen bei Kindern</c:v>
                </c:pt>
                <c:pt idx="11">
                  <c:v>Verschreibung von Antibiotika</c:v>
                </c:pt>
                <c:pt idx="12">
                  <c:v>Antibiotika in Nahrungsmitteln, bei Nutztieren</c:v>
                </c:pt>
                <c:pt idx="13">
                  <c:v>Andere</c:v>
                </c:pt>
                <c:pt idx="14">
                  <c:v>Sie sind nicht an Informationen zu Antibiotika interessiert</c:v>
                </c:pt>
                <c:pt idx="15">
                  <c:v>Weiss nicht/keine Angabe</c:v>
                </c:pt>
              </c:strCache>
            </c:strRef>
          </c:cat>
          <c:val>
            <c:numRef>
              <c:f>Tabelle1!$B$2:$B$17</c:f>
              <c:numCache>
                <c:formatCode>0%</c:formatCode>
                <c:ptCount val="16"/>
                <c:pt idx="0">
                  <c:v>0.28000000000000003</c:v>
                </c:pt>
                <c:pt idx="1">
                  <c:v>0.22</c:v>
                </c:pt>
                <c:pt idx="2">
                  <c:v>0.19</c:v>
                </c:pt>
                <c:pt idx="3">
                  <c:v>0.18</c:v>
                </c:pt>
                <c:pt idx="4">
                  <c:v>0.18</c:v>
                </c:pt>
                <c:pt idx="5">
                  <c:v>0.15</c:v>
                </c:pt>
                <c:pt idx="6">
                  <c:v>0.15</c:v>
                </c:pt>
                <c:pt idx="7">
                  <c:v>0.1</c:v>
                </c:pt>
                <c:pt idx="8">
                  <c:v>0.08</c:v>
                </c:pt>
                <c:pt idx="9">
                  <c:v>0.08</c:v>
                </c:pt>
                <c:pt idx="10">
                  <c:v>0.08</c:v>
                </c:pt>
                <c:pt idx="11">
                  <c:v>0.04</c:v>
                </c:pt>
                <c:pt idx="14">
                  <c:v>0.2</c:v>
                </c:pt>
                <c:pt idx="15">
                  <c:v>0.15</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(1'000)</c:v>
                </c:pt>
              </c:strCache>
            </c:strRef>
          </c:tx>
          <c:spPr>
            <a:solidFill>
              <a:schemeClr val="accent2"/>
            </a:solidFill>
            <a:ln>
              <a:noFill/>
            </a:ln>
            <a:effectLst/>
          </c:spPr>
          <c:invertIfNegative val="0"/>
          <c:dPt>
            <c:idx val="15"/>
            <c:invertIfNegative val="0"/>
            <c:bubble3D val="0"/>
            <c:spPr>
              <a:solidFill>
                <a:schemeClr val="bg1">
                  <a:lumMod val="50000"/>
                </a:schemeClr>
              </a:solidFill>
              <a:ln>
                <a:noFill/>
              </a:ln>
              <a:effectLst/>
            </c:spPr>
            <c:extLst>
              <c:ext xmlns:c16="http://schemas.microsoft.com/office/drawing/2014/chart" uri="{C3380CC4-5D6E-409C-BE32-E72D297353CC}">
                <c16:uniqueId val="{00000003-785B-4004-AEB3-BA3F912AEAD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Alternativen zu Antibiotika</c:v>
                </c:pt>
                <c:pt idx="1">
                  <c:v>Antibiotikaresistenz</c:v>
                </c:pt>
                <c:pt idx="2">
                  <c:v>Krankheiten, bei denen Antibiotika zum Einsatz kommen</c:v>
                </c:pt>
                <c:pt idx="3">
                  <c:v>Richtige Verwendung von Antibiotika</c:v>
                </c:pt>
                <c:pt idx="4">
                  <c:v>Wie man sich selber vor Antibiotikaresistenzen schützen kann</c:v>
                </c:pt>
                <c:pt idx="5">
                  <c:v>Neue Forschungen / Entwicklungen</c:v>
                </c:pt>
                <c:pt idx="6">
                  <c:v>Nebenwirkungen</c:v>
                </c:pt>
                <c:pt idx="7">
                  <c:v>Zusammenhänge zw. der Gesundheit v. Menschen u. Tieren u. der Umwelt</c:v>
                </c:pt>
                <c:pt idx="8">
                  <c:v>Wirkung von Antibiotika</c:v>
                </c:pt>
                <c:pt idx="9">
                  <c:v>Allgemeine Informationen zu Antibiotika</c:v>
                </c:pt>
                <c:pt idx="10">
                  <c:v>Auswirkungen bei Kindern</c:v>
                </c:pt>
                <c:pt idx="11">
                  <c:v>Verschreibung von Antibiotika</c:v>
                </c:pt>
                <c:pt idx="12">
                  <c:v>Antibiotika in Nahrungsmitteln, bei Nutztieren</c:v>
                </c:pt>
                <c:pt idx="13">
                  <c:v>Andere</c:v>
                </c:pt>
                <c:pt idx="14">
                  <c:v>Sie sind nicht an Informationen zu Antibiotika interessiert</c:v>
                </c:pt>
                <c:pt idx="15">
                  <c:v>Weiss nicht/keine Angabe</c:v>
                </c:pt>
              </c:strCache>
            </c:strRef>
          </c:cat>
          <c:val>
            <c:numRef>
              <c:f>Tabelle1!$C$2:$C$17</c:f>
              <c:numCache>
                <c:formatCode>0%</c:formatCode>
                <c:ptCount val="16"/>
                <c:pt idx="0">
                  <c:v>0.03</c:v>
                </c:pt>
                <c:pt idx="1">
                  <c:v>0.09</c:v>
                </c:pt>
                <c:pt idx="2">
                  <c:v>0.03</c:v>
                </c:pt>
                <c:pt idx="3">
                  <c:v>0.06</c:v>
                </c:pt>
                <c:pt idx="4">
                  <c:v>0.02</c:v>
                </c:pt>
                <c:pt idx="5">
                  <c:v>0.04</c:v>
                </c:pt>
                <c:pt idx="6">
                  <c:v>0.09</c:v>
                </c:pt>
                <c:pt idx="7">
                  <c:v>0.03</c:v>
                </c:pt>
                <c:pt idx="8">
                  <c:v>0.04</c:v>
                </c:pt>
                <c:pt idx="9">
                  <c:v>0.09</c:v>
                </c:pt>
                <c:pt idx="10">
                  <c:v>0.02</c:v>
                </c:pt>
                <c:pt idx="11">
                  <c:v>0.01</c:v>
                </c:pt>
                <c:pt idx="12">
                  <c:v>0.01</c:v>
                </c:pt>
                <c:pt idx="13">
                  <c:v>0.02</c:v>
                </c:pt>
                <c:pt idx="14">
                  <c:v>0.36</c:v>
                </c:pt>
                <c:pt idx="15">
                  <c:v>0.2</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(1'004)</c:v>
                </c:pt>
              </c:strCache>
            </c:strRef>
          </c:tx>
          <c:spPr>
            <a:solidFill>
              <a:schemeClr val="accent3"/>
            </a:solidFill>
            <a:ln>
              <a:noFill/>
            </a:ln>
            <a:effectLst/>
          </c:spPr>
          <c:invertIfNegative val="0"/>
          <c:dPt>
            <c:idx val="15"/>
            <c:invertIfNegative val="0"/>
            <c:bubble3D val="0"/>
            <c:spPr>
              <a:solidFill>
                <a:schemeClr val="tx2"/>
              </a:solidFill>
              <a:ln>
                <a:noFill/>
              </a:ln>
              <a:effectLst/>
            </c:spPr>
            <c:extLst>
              <c:ext xmlns:c16="http://schemas.microsoft.com/office/drawing/2014/chart" uri="{C3380CC4-5D6E-409C-BE32-E72D297353CC}">
                <c16:uniqueId val="{00000005-785B-4004-AEB3-BA3F912AEAD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Alternativen zu Antibiotika</c:v>
                </c:pt>
                <c:pt idx="1">
                  <c:v>Antibiotikaresistenz</c:v>
                </c:pt>
                <c:pt idx="2">
                  <c:v>Krankheiten, bei denen Antibiotika zum Einsatz kommen</c:v>
                </c:pt>
                <c:pt idx="3">
                  <c:v>Richtige Verwendung von Antibiotika</c:v>
                </c:pt>
                <c:pt idx="4">
                  <c:v>Wie man sich selber vor Antibiotikaresistenzen schützen kann</c:v>
                </c:pt>
                <c:pt idx="5">
                  <c:v>Neue Forschungen / Entwicklungen</c:v>
                </c:pt>
                <c:pt idx="6">
                  <c:v>Nebenwirkungen</c:v>
                </c:pt>
                <c:pt idx="7">
                  <c:v>Zusammenhänge zw. der Gesundheit v. Menschen u. Tieren u. der Umwelt</c:v>
                </c:pt>
                <c:pt idx="8">
                  <c:v>Wirkung von Antibiotika</c:v>
                </c:pt>
                <c:pt idx="9">
                  <c:v>Allgemeine Informationen zu Antibiotika</c:v>
                </c:pt>
                <c:pt idx="10">
                  <c:v>Auswirkungen bei Kindern</c:v>
                </c:pt>
                <c:pt idx="11">
                  <c:v>Verschreibung von Antibiotika</c:v>
                </c:pt>
                <c:pt idx="12">
                  <c:v>Antibiotika in Nahrungsmitteln, bei Nutztieren</c:v>
                </c:pt>
                <c:pt idx="13">
                  <c:v>Andere</c:v>
                </c:pt>
                <c:pt idx="14">
                  <c:v>Sie sind nicht an Informationen zu Antibiotika interessiert</c:v>
                </c:pt>
                <c:pt idx="15">
                  <c:v>Weiss nicht/keine Angabe</c:v>
                </c:pt>
              </c:strCache>
            </c:strRef>
          </c:cat>
          <c:val>
            <c:numRef>
              <c:f>Tabelle1!$D$2:$D$17</c:f>
              <c:numCache>
                <c:formatCode>0%</c:formatCode>
                <c:ptCount val="16"/>
                <c:pt idx="0">
                  <c:v>7.0000000000000007E-2</c:v>
                </c:pt>
                <c:pt idx="1">
                  <c:v>0.11</c:v>
                </c:pt>
                <c:pt idx="2">
                  <c:v>0.05</c:v>
                </c:pt>
                <c:pt idx="3">
                  <c:v>7.0000000000000007E-2</c:v>
                </c:pt>
                <c:pt idx="4">
                  <c:v>0.03</c:v>
                </c:pt>
                <c:pt idx="5">
                  <c:v>0.01</c:v>
                </c:pt>
                <c:pt idx="6">
                  <c:v>0.09</c:v>
                </c:pt>
                <c:pt idx="7">
                  <c:v>0.08</c:v>
                </c:pt>
                <c:pt idx="8">
                  <c:v>0.08</c:v>
                </c:pt>
                <c:pt idx="9">
                  <c:v>0.08</c:v>
                </c:pt>
                <c:pt idx="10">
                  <c:v>0.02</c:v>
                </c:pt>
                <c:pt idx="11">
                  <c:v>0.03</c:v>
                </c:pt>
                <c:pt idx="13">
                  <c:v>0.03</c:v>
                </c:pt>
                <c:pt idx="14">
                  <c:v>0.35</c:v>
                </c:pt>
                <c:pt idx="15">
                  <c:v>0.19</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(1'000)</c:v>
                </c:pt>
              </c:strCache>
            </c:strRef>
          </c:tx>
          <c:spPr>
            <a:solidFill>
              <a:schemeClr val="accent4"/>
            </a:solidFill>
            <a:ln>
              <a:noFill/>
            </a:ln>
            <a:effectLst/>
          </c:spPr>
          <c:invertIfNegative val="0"/>
          <c:dPt>
            <c:idx val="15"/>
            <c:invertIfNegative val="0"/>
            <c:bubble3D val="0"/>
            <c:spPr>
              <a:solidFill>
                <a:schemeClr val="accent3"/>
              </a:solidFill>
              <a:ln>
                <a:noFill/>
              </a:ln>
              <a:effectLst/>
            </c:spPr>
            <c:extLst>
              <c:ext xmlns:c16="http://schemas.microsoft.com/office/drawing/2014/chart" uri="{C3380CC4-5D6E-409C-BE32-E72D297353CC}">
                <c16:uniqueId val="{00000005-28C5-473F-A63A-FEAF612CC42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Alternativen zu Antibiotika</c:v>
                </c:pt>
                <c:pt idx="1">
                  <c:v>Antibiotikaresistenz</c:v>
                </c:pt>
                <c:pt idx="2">
                  <c:v>Krankheiten, bei denen Antibiotika zum Einsatz kommen</c:v>
                </c:pt>
                <c:pt idx="3">
                  <c:v>Richtige Verwendung von Antibiotika</c:v>
                </c:pt>
                <c:pt idx="4">
                  <c:v>Wie man sich selber vor Antibiotikaresistenzen schützen kann</c:v>
                </c:pt>
                <c:pt idx="5">
                  <c:v>Neue Forschungen / Entwicklungen</c:v>
                </c:pt>
                <c:pt idx="6">
                  <c:v>Nebenwirkungen</c:v>
                </c:pt>
                <c:pt idx="7">
                  <c:v>Zusammenhänge zw. der Gesundheit v. Menschen u. Tieren u. der Umwelt</c:v>
                </c:pt>
                <c:pt idx="8">
                  <c:v>Wirkung von Antibiotika</c:v>
                </c:pt>
                <c:pt idx="9">
                  <c:v>Allgemeine Informationen zu Antibiotika</c:v>
                </c:pt>
                <c:pt idx="10">
                  <c:v>Auswirkungen bei Kindern</c:v>
                </c:pt>
                <c:pt idx="11">
                  <c:v>Verschreibung von Antibiotika</c:v>
                </c:pt>
                <c:pt idx="12">
                  <c:v>Antibiotika in Nahrungsmitteln, bei Nutztieren</c:v>
                </c:pt>
                <c:pt idx="13">
                  <c:v>Andere</c:v>
                </c:pt>
                <c:pt idx="14">
                  <c:v>Sie sind nicht an Informationen zu Antibiotika interessiert</c:v>
                </c:pt>
                <c:pt idx="15">
                  <c:v>Weiss nicht/keine Angabe</c:v>
                </c:pt>
              </c:strCache>
            </c:strRef>
          </c:cat>
          <c:val>
            <c:numRef>
              <c:f>Tabelle1!$E$2:$E$17</c:f>
              <c:numCache>
                <c:formatCode>0%</c:formatCode>
                <c:ptCount val="16"/>
                <c:pt idx="0">
                  <c:v>0.08</c:v>
                </c:pt>
                <c:pt idx="1">
                  <c:v>0.14000000000000001</c:v>
                </c:pt>
                <c:pt idx="2">
                  <c:v>0.06</c:v>
                </c:pt>
                <c:pt idx="3">
                  <c:v>0.1</c:v>
                </c:pt>
                <c:pt idx="4">
                  <c:v>0.03</c:v>
                </c:pt>
                <c:pt idx="5">
                  <c:v>0.02</c:v>
                </c:pt>
                <c:pt idx="6">
                  <c:v>0.13</c:v>
                </c:pt>
                <c:pt idx="7">
                  <c:v>0.08</c:v>
                </c:pt>
                <c:pt idx="8">
                  <c:v>7.0000000000000007E-2</c:v>
                </c:pt>
                <c:pt idx="9">
                  <c:v>0.06</c:v>
                </c:pt>
                <c:pt idx="10">
                  <c:v>0.01</c:v>
                </c:pt>
                <c:pt idx="11">
                  <c:v>0.03</c:v>
                </c:pt>
                <c:pt idx="13">
                  <c:v>0.01</c:v>
                </c:pt>
                <c:pt idx="14">
                  <c:v>0.33</c:v>
                </c:pt>
                <c:pt idx="15">
                  <c:v>0.15</c:v>
                </c:pt>
              </c:numCache>
            </c:numRef>
          </c:val>
          <c:extLst>
            <c:ext xmlns:c16="http://schemas.microsoft.com/office/drawing/2014/chart" uri="{C3380CC4-5D6E-409C-BE32-E72D297353CC}">
              <c16:uniqueId val="{00000006-9850-44DB-8A86-8A484FD300FD}"/>
            </c:ext>
          </c:extLst>
        </c:ser>
        <c:ser>
          <c:idx val="4"/>
          <c:order val="4"/>
          <c:tx>
            <c:strRef>
              <c:f>Tabelle1!$F$1</c:f>
              <c:strCache>
                <c:ptCount val="1"/>
                <c:pt idx="0">
                  <c:v>2016 (1'000)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Alternativen zu Antibiotika</c:v>
                </c:pt>
                <c:pt idx="1">
                  <c:v>Antibiotikaresistenz</c:v>
                </c:pt>
                <c:pt idx="2">
                  <c:v>Krankheiten, bei denen Antibiotika zum Einsatz kommen</c:v>
                </c:pt>
                <c:pt idx="3">
                  <c:v>Richtige Verwendung von Antibiotika</c:v>
                </c:pt>
                <c:pt idx="4">
                  <c:v>Wie man sich selber vor Antibiotikaresistenzen schützen kann</c:v>
                </c:pt>
                <c:pt idx="5">
                  <c:v>Neue Forschungen / Entwicklungen</c:v>
                </c:pt>
                <c:pt idx="6">
                  <c:v>Nebenwirkungen</c:v>
                </c:pt>
                <c:pt idx="7">
                  <c:v>Zusammenhänge zw. der Gesundheit v. Menschen u. Tieren u. der Umwelt</c:v>
                </c:pt>
                <c:pt idx="8">
                  <c:v>Wirkung von Antibiotika</c:v>
                </c:pt>
                <c:pt idx="9">
                  <c:v>Allgemeine Informationen zu Antibiotika</c:v>
                </c:pt>
                <c:pt idx="10">
                  <c:v>Auswirkungen bei Kindern</c:v>
                </c:pt>
                <c:pt idx="11">
                  <c:v>Verschreibung von Antibiotika</c:v>
                </c:pt>
                <c:pt idx="12">
                  <c:v>Antibiotika in Nahrungsmitteln, bei Nutztieren</c:v>
                </c:pt>
                <c:pt idx="13">
                  <c:v>Andere</c:v>
                </c:pt>
                <c:pt idx="14">
                  <c:v>Sie sind nicht an Informationen zu Antibiotika interessiert</c:v>
                </c:pt>
                <c:pt idx="15">
                  <c:v>Weiss nicht/keine Angabe</c:v>
                </c:pt>
              </c:strCache>
            </c:strRef>
          </c:cat>
          <c:val>
            <c:numRef>
              <c:f>Tabelle1!$F$2:$F$17</c:f>
              <c:numCache>
                <c:formatCode>0%</c:formatCode>
                <c:ptCount val="16"/>
                <c:pt idx="0">
                  <c:v>0.02</c:v>
                </c:pt>
                <c:pt idx="1">
                  <c:v>0.1</c:v>
                </c:pt>
                <c:pt idx="2">
                  <c:v>0.08</c:v>
                </c:pt>
                <c:pt idx="3">
                  <c:v>7.0000000000000007E-2</c:v>
                </c:pt>
                <c:pt idx="4">
                  <c:v>0.03</c:v>
                </c:pt>
                <c:pt idx="6">
                  <c:v>7.0000000000000007E-2</c:v>
                </c:pt>
                <c:pt idx="7">
                  <c:v>0.06</c:v>
                </c:pt>
                <c:pt idx="8">
                  <c:v>0.02</c:v>
                </c:pt>
                <c:pt idx="9">
                  <c:v>0.03</c:v>
                </c:pt>
                <c:pt idx="11">
                  <c:v>0.04</c:v>
                </c:pt>
                <c:pt idx="13">
                  <c:v>0.03</c:v>
                </c:pt>
                <c:pt idx="14">
                  <c:v>0.47</c:v>
                </c:pt>
                <c:pt idx="15">
                  <c:v>0.12</c:v>
                </c:pt>
              </c:numCache>
            </c:numRef>
          </c:val>
          <c:extLst>
            <c:ext xmlns:c16="http://schemas.microsoft.com/office/drawing/2014/chart" uri="{C3380CC4-5D6E-409C-BE32-E72D297353CC}">
              <c16:uniqueId val="{00000006-5903-4230-B4A9-3EB8CDAE457F}"/>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46221537037037036"/>
          <c:y val="0.89212190225045696"/>
          <c:w val="0.44201722222222223"/>
          <c:h val="4.32341201277998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2601851851855"/>
          <c:y val="7.5693021015085266E-2"/>
          <c:w val="0.55317101851851846"/>
          <c:h val="0.72696192924126635"/>
        </c:manualLayout>
      </c:layout>
      <c:barChart>
        <c:barDir val="bar"/>
        <c:grouping val="clustered"/>
        <c:varyColors val="0"/>
        <c:ser>
          <c:idx val="0"/>
          <c:order val="0"/>
          <c:tx>
            <c:strRef>
              <c:f>Tabelle1!$B$1</c:f>
              <c:strCache>
                <c:ptCount val="1"/>
                <c:pt idx="0">
                  <c:v>2024 (2'801)</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Eine Ärztin/einen Arzt</c:v>
                </c:pt>
                <c:pt idx="1">
                  <c:v>Eine Apothekerin/einen Apotheker</c:v>
                </c:pt>
                <c:pt idx="2">
                  <c:v>Eine offizielle Gesundheitswebsite (z.B. eine Website der nationalen Regierung/ einer staatlichen Gesundheitsbehörde/der EU/der WHO)</c:v>
                </c:pt>
                <c:pt idx="3">
                  <c:v>Ein Krankenhaus</c:v>
                </c:pt>
                <c:pt idx="4">
                  <c:v>Eine Pflegefachperson (Krankenschwester/Krankenpfleger)</c:v>
                </c:pt>
                <c:pt idx="5">
                  <c:v>Familie oder Freunde</c:v>
                </c:pt>
                <c:pt idx="6">
                  <c:v>Fernsehen</c:v>
                </c:pt>
                <c:pt idx="7">
                  <c:v>Wissenschaftliche Publikation/ Institution (Pubmed, Arzneimittel Kompendium)</c:v>
                </c:pt>
                <c:pt idx="8">
                  <c:v>Keine davon</c:v>
                </c:pt>
                <c:pt idx="9">
                  <c:v>Weiss nicht/keine Angabe</c:v>
                </c:pt>
              </c:strCache>
            </c:strRef>
          </c:cat>
          <c:val>
            <c:numRef>
              <c:f>Tabelle1!$B$2:$B$11</c:f>
              <c:numCache>
                <c:formatCode>0%</c:formatCode>
                <c:ptCount val="10"/>
                <c:pt idx="0">
                  <c:v>0.81</c:v>
                </c:pt>
                <c:pt idx="1">
                  <c:v>0.44</c:v>
                </c:pt>
                <c:pt idx="2">
                  <c:v>0.36</c:v>
                </c:pt>
                <c:pt idx="3">
                  <c:v>0.2</c:v>
                </c:pt>
                <c:pt idx="4">
                  <c:v>0.12</c:v>
                </c:pt>
                <c:pt idx="5">
                  <c:v>0.03</c:v>
                </c:pt>
                <c:pt idx="6">
                  <c:v>0.02</c:v>
                </c:pt>
                <c:pt idx="7">
                  <c:v>0.01</c:v>
                </c:pt>
                <c:pt idx="8">
                  <c:v>0.01</c:v>
                </c:pt>
                <c:pt idx="9">
                  <c:v>0.03</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Abgabe direkt durch Arzt/Ärztin (auch im Spital)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Tabelle1!$B$2:$B$6</c:f>
              <c:numCache>
                <c:formatCode>0%</c:formatCode>
                <c:ptCount val="5"/>
                <c:pt idx="1">
                  <c:v>0.68</c:v>
                </c:pt>
                <c:pt idx="2">
                  <c:v>0.6</c:v>
                </c:pt>
                <c:pt idx="3">
                  <c:v>0.59</c:v>
                </c:pt>
                <c:pt idx="4">
                  <c:v>0.59</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Abgabe direkt durch Arzt/Ärztin in der Praxis</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36-488C-8AC9-A26D2A390F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Tabelle1!$C$2:$C$6</c:f>
              <c:numCache>
                <c:formatCode>General</c:formatCode>
                <c:ptCount val="5"/>
                <c:pt idx="0" formatCode="0%">
                  <c:v>0.31</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Abgabe direkt durch Arzt/Ärztin im Spital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Tabelle1!$D$2:$D$6</c:f>
              <c:numCache>
                <c:formatCode>General</c:formatCode>
                <c:ptCount val="5"/>
                <c:pt idx="0" formatCode="0%">
                  <c:v>0.16</c:v>
                </c:pt>
              </c:numCache>
            </c:numRef>
          </c:val>
          <c:extLst>
            <c:ext xmlns:c16="http://schemas.microsoft.com/office/drawing/2014/chart" uri="{C3380CC4-5D6E-409C-BE32-E72D297353CC}">
              <c16:uniqueId val="{00000002-3ADE-4FC1-BE83-0045F24E3A0D}"/>
            </c:ext>
          </c:extLst>
        </c:ser>
        <c:ser>
          <c:idx val="3"/>
          <c:order val="3"/>
          <c:tx>
            <c:strRef>
              <c:f>Tabelle1!$E$1</c:f>
              <c:strCache>
                <c:ptCount val="1"/>
                <c:pt idx="0">
                  <c:v>Auf ärztliche Verschreibung in Apotheke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Tabelle1!$E$2:$E$6</c:f>
              <c:numCache>
                <c:formatCode>0%</c:formatCode>
                <c:ptCount val="5"/>
                <c:pt idx="0">
                  <c:v>0.47</c:v>
                </c:pt>
                <c:pt idx="1">
                  <c:v>0.26</c:v>
                </c:pt>
                <c:pt idx="2">
                  <c:v>0.35</c:v>
                </c:pt>
                <c:pt idx="3">
                  <c:v>0.38</c:v>
                </c:pt>
                <c:pt idx="4">
                  <c:v>0.38</c:v>
                </c:pt>
              </c:numCache>
            </c:numRef>
          </c:val>
          <c:extLst>
            <c:ext xmlns:c16="http://schemas.microsoft.com/office/drawing/2014/chart" uri="{C3380CC4-5D6E-409C-BE32-E72D297353CC}">
              <c16:uniqueId val="{00000001-FA29-47A7-9312-B6E68D9F1CC5}"/>
            </c:ext>
          </c:extLst>
        </c:ser>
        <c:ser>
          <c:idx val="4"/>
          <c:order val="4"/>
          <c:tx>
            <c:strRef>
              <c:f>Tabelle1!$F$1</c:f>
              <c:strCache>
                <c:ptCount val="1"/>
                <c:pt idx="0">
                  <c:v>Ohne Verschreibung in der Apotheke</c:v>
                </c:pt>
              </c:strCache>
            </c:strRef>
          </c:tx>
          <c:spPr>
            <a:solidFill>
              <a:schemeClr val="accent5"/>
            </a:solidFill>
            <a:ln>
              <a:noFill/>
            </a:ln>
            <a:effectLst/>
          </c:spPr>
          <c:invertIfNegative val="0"/>
          <c:dLbls>
            <c:dLbl>
              <c:idx val="2"/>
              <c:layout>
                <c:manualLayout>
                  <c:x val="-2.3363089078675663E-3"/>
                  <c:y val="3.0917757216596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4E-4609-935F-0502E9974A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Tabelle1!$F$2:$F$6</c:f>
              <c:numCache>
                <c:formatCode>0%</c:formatCode>
                <c:ptCount val="5"/>
                <c:pt idx="0">
                  <c:v>0.03</c:v>
                </c:pt>
                <c:pt idx="1">
                  <c:v>0.01</c:v>
                </c:pt>
                <c:pt idx="2">
                  <c:v>0.03</c:v>
                </c:pt>
                <c:pt idx="3">
                  <c:v>0.01</c:v>
                </c:pt>
                <c:pt idx="4">
                  <c:v>0.01</c:v>
                </c:pt>
              </c:numCache>
            </c:numRef>
          </c:val>
          <c:extLst>
            <c:ext xmlns:c16="http://schemas.microsoft.com/office/drawing/2014/chart" uri="{C3380CC4-5D6E-409C-BE32-E72D297353CC}">
              <c16:uniqueId val="{00000001-7862-4B0B-82C6-B99D80A8F166}"/>
            </c:ext>
          </c:extLst>
        </c:ser>
        <c:ser>
          <c:idx val="5"/>
          <c:order val="5"/>
          <c:tx>
            <c:strRef>
              <c:f>Tabelle1!$G$1</c:f>
              <c:strCache>
                <c:ptCount val="1"/>
                <c:pt idx="0">
                  <c:v>Übrig gebliebene Medikamente der letzten Kur</c:v>
                </c:pt>
              </c:strCache>
            </c:strRef>
          </c:tx>
          <c:spPr>
            <a:solidFill>
              <a:schemeClr val="accent6"/>
            </a:solidFill>
            <a:ln>
              <a:noFill/>
            </a:ln>
            <a:effectLst/>
          </c:spPr>
          <c:invertIfNegative val="0"/>
          <c:dLbls>
            <c:dLbl>
              <c:idx val="3"/>
              <c:layout>
                <c:manualLayout>
                  <c:x val="1.1681544539336119E-3"/>
                  <c:y val="2.248564161207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17-4BCA-A97B-E7918C3ED8F0}"/>
                </c:ext>
              </c:extLst>
            </c:dLbl>
            <c:dLbl>
              <c:idx val="4"/>
              <c:layout>
                <c:manualLayout>
                  <c:x val="1.1681544539336119E-3"/>
                  <c:y val="-5.0592693627157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17-4BCA-A97B-E7918C3ED8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Tabelle1!$G$2:$G$6</c:f>
              <c:numCache>
                <c:formatCode>General</c:formatCode>
                <c:ptCount val="5"/>
                <c:pt idx="0" formatCode="0%">
                  <c:v>0.03</c:v>
                </c:pt>
                <c:pt idx="2" formatCode="0%">
                  <c:v>0.01</c:v>
                </c:pt>
                <c:pt idx="4" formatCode="0%">
                  <c:v>0.01</c:v>
                </c:pt>
              </c:numCache>
            </c:numRef>
          </c:val>
          <c:extLst>
            <c:ext xmlns:c16="http://schemas.microsoft.com/office/drawing/2014/chart" uri="{C3380CC4-5D6E-409C-BE32-E72D297353CC}">
              <c16:uniqueId val="{00000002-7862-4B0B-82C6-B99D80A8F166}"/>
            </c:ext>
          </c:extLst>
        </c:ser>
        <c:ser>
          <c:idx val="6"/>
          <c:order val="6"/>
          <c:tx>
            <c:strRef>
              <c:f>Tabelle1!$H$1</c:f>
              <c:strCache>
                <c:ptCount val="1"/>
                <c:pt idx="0">
                  <c:v>Ohne Verschreibung von anderen Quellen</c:v>
                </c:pt>
              </c:strCache>
            </c:strRef>
          </c:tx>
          <c:spPr>
            <a:solidFill>
              <a:schemeClr val="accent1">
                <a:lumMod val="60000"/>
              </a:schemeClr>
            </a:solidFill>
            <a:ln>
              <a:noFill/>
            </a:ln>
            <a:effectLst/>
          </c:spPr>
          <c:invertIfNegative val="0"/>
          <c:dLbls>
            <c:dLbl>
              <c:idx val="3"/>
              <c:layout>
                <c:manualLayout>
                  <c:x val="3.5044633618013495E-3"/>
                  <c:y val="-3.934943019038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17-4BCA-A97B-E7918C3ED8F0}"/>
                </c:ext>
              </c:extLst>
            </c:dLbl>
            <c:dLbl>
              <c:idx val="4"/>
              <c:layout>
                <c:manualLayout>
                  <c:x val="3.5044633618013495E-3"/>
                  <c:y val="4.497128322414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17-4BCA-A97B-E7918C3ED8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Tabelle1!$H$2:$H$6</c:f>
              <c:numCache>
                <c:formatCode>0%</c:formatCode>
                <c:ptCount val="5"/>
                <c:pt idx="1">
                  <c:v>0.04</c:v>
                </c:pt>
                <c:pt idx="3">
                  <c:v>0.01</c:v>
                </c:pt>
                <c:pt idx="4">
                  <c:v>0.01</c:v>
                </c:pt>
              </c:numCache>
            </c:numRef>
          </c:val>
          <c:extLst>
            <c:ext xmlns:c16="http://schemas.microsoft.com/office/drawing/2014/chart" uri="{C3380CC4-5D6E-409C-BE32-E72D297353CC}">
              <c16:uniqueId val="{00000000-2036-488C-8AC9-A26D2A390F45}"/>
            </c:ext>
          </c:extLst>
        </c:ser>
        <c:ser>
          <c:idx val="7"/>
          <c:order val="7"/>
          <c:tx>
            <c:strRef>
              <c:f>Tabelle1!$I$1</c:f>
              <c:strCache>
                <c:ptCount val="1"/>
                <c:pt idx="0">
                  <c:v>Weiss nicht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Tabelle1!$I$2:$I$6</c:f>
              <c:numCache>
                <c:formatCode>0%</c:formatCode>
                <c:ptCount val="5"/>
                <c:pt idx="0">
                  <c:v>0.01</c:v>
                </c:pt>
                <c:pt idx="1">
                  <c:v>0.01</c:v>
                </c:pt>
                <c:pt idx="4">
                  <c:v>0.01</c:v>
                </c:pt>
              </c:numCache>
            </c:numRef>
          </c:val>
          <c:extLst>
            <c:ext xmlns:c16="http://schemas.microsoft.com/office/drawing/2014/chart" uri="{C3380CC4-5D6E-409C-BE32-E72D297353CC}">
              <c16:uniqueId val="{00000001-2036-488C-8AC9-A26D2A390F45}"/>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0.11284684759263605"/>
          <c:y val="0.84560929117334549"/>
          <c:w val="0.84070282426633902"/>
          <c:h val="9.2555194393461993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2601851851855"/>
          <c:y val="3.1091216615080425E-2"/>
          <c:w val="0.55317101851851846"/>
          <c:h val="0.77156367224185007"/>
        </c:manualLayout>
      </c:layout>
      <c:barChart>
        <c:barDir val="bar"/>
        <c:grouping val="clustered"/>
        <c:varyColors val="0"/>
        <c:ser>
          <c:idx val="0"/>
          <c:order val="0"/>
          <c:tx>
            <c:strRef>
              <c:f>Tabelle1!$B$1</c:f>
              <c:strCache>
                <c:ptCount val="1"/>
                <c:pt idx="0">
                  <c:v>2024 (2'801)</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Eine Ärztin/einen Arzt</c:v>
                </c:pt>
                <c:pt idx="1">
                  <c:v>Eine Apothekerin/einen Apotheker</c:v>
                </c:pt>
                <c:pt idx="2">
                  <c:v>Eine offizielle Gesundheitswebsite (z.B. eine Website der nationalen Regierung/ einer staatlichen Gesundheitsbehörde/der EU/der WHO)</c:v>
                </c:pt>
                <c:pt idx="3">
                  <c:v>Ein Krankenhaus</c:v>
                </c:pt>
                <c:pt idx="4">
                  <c:v>Eine Pflegefachperson (Krankenschwester/Krankenpfleger)</c:v>
                </c:pt>
                <c:pt idx="5">
                  <c:v>Familie oder Freunde</c:v>
                </c:pt>
                <c:pt idx="6">
                  <c:v>Fernsehen</c:v>
                </c:pt>
                <c:pt idx="7">
                  <c:v>Wissenschaftliche Publikation/ Institution (Pubmed, Arzneimittel Kompendium)</c:v>
                </c:pt>
                <c:pt idx="8">
                  <c:v>Eine andere Gesundheitseinrichtung</c:v>
                </c:pt>
                <c:pt idx="9">
                  <c:v>Keine davon</c:v>
                </c:pt>
                <c:pt idx="10">
                  <c:v>Weiss nicht/keine Angabe</c:v>
                </c:pt>
              </c:strCache>
            </c:strRef>
          </c:cat>
          <c:val>
            <c:numRef>
              <c:f>Tabelle1!$B$2:$B$12</c:f>
              <c:numCache>
                <c:formatCode>0%</c:formatCode>
                <c:ptCount val="11"/>
                <c:pt idx="0">
                  <c:v>0.81</c:v>
                </c:pt>
                <c:pt idx="1">
                  <c:v>0.44</c:v>
                </c:pt>
                <c:pt idx="2">
                  <c:v>0.36</c:v>
                </c:pt>
                <c:pt idx="3">
                  <c:v>0.2</c:v>
                </c:pt>
                <c:pt idx="4">
                  <c:v>0.12</c:v>
                </c:pt>
                <c:pt idx="5">
                  <c:v>0.03</c:v>
                </c:pt>
                <c:pt idx="6">
                  <c:v>0.02</c:v>
                </c:pt>
                <c:pt idx="7">
                  <c:v>0.01</c:v>
                </c:pt>
                <c:pt idx="9">
                  <c:v>0.01</c:v>
                </c:pt>
                <c:pt idx="10">
                  <c:v>0.03</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(638)</c:v>
                </c:pt>
              </c:strCache>
            </c:strRef>
          </c:tx>
          <c:spPr>
            <a:solidFill>
              <a:schemeClr val="accent2"/>
            </a:solidFill>
            <a:ln>
              <a:noFill/>
            </a:ln>
            <a:effectLst/>
          </c:spPr>
          <c:invertIfNegative val="0"/>
          <c:dPt>
            <c:idx val="16"/>
            <c:invertIfNegative val="0"/>
            <c:bubble3D val="0"/>
            <c:spPr>
              <a:solidFill>
                <a:schemeClr val="tx2"/>
              </a:solidFill>
              <a:ln>
                <a:noFill/>
              </a:ln>
              <a:effectLst/>
            </c:spPr>
            <c:extLst>
              <c:ext xmlns:c16="http://schemas.microsoft.com/office/drawing/2014/chart" uri="{C3380CC4-5D6E-409C-BE32-E72D297353CC}">
                <c16:uniqueId val="{00000004-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Eine Ärztin/einen Arzt</c:v>
                </c:pt>
                <c:pt idx="1">
                  <c:v>Eine Apothekerin/einen Apotheker</c:v>
                </c:pt>
                <c:pt idx="2">
                  <c:v>Eine offizielle Gesundheitswebsite (z.B. eine Website der nationalen Regierung/ einer staatlichen Gesundheitsbehörde/der EU/der WHO)</c:v>
                </c:pt>
                <c:pt idx="3">
                  <c:v>Ein Krankenhaus</c:v>
                </c:pt>
                <c:pt idx="4">
                  <c:v>Eine Pflegefachperson (Krankenschwester/Krankenpfleger)</c:v>
                </c:pt>
                <c:pt idx="5">
                  <c:v>Familie oder Freunde</c:v>
                </c:pt>
                <c:pt idx="6">
                  <c:v>Fernsehen</c:v>
                </c:pt>
                <c:pt idx="7">
                  <c:v>Wissenschaftliche Publikation/ Institution (Pubmed, Arzneimittel Kompendium)</c:v>
                </c:pt>
                <c:pt idx="8">
                  <c:v>Eine andere Gesundheitseinrichtung</c:v>
                </c:pt>
                <c:pt idx="9">
                  <c:v>Keine davon</c:v>
                </c:pt>
                <c:pt idx="10">
                  <c:v>Weiss nicht/keine Angabe</c:v>
                </c:pt>
              </c:strCache>
            </c:strRef>
          </c:cat>
          <c:val>
            <c:numRef>
              <c:f>Tabelle1!$C$2:$C$12</c:f>
              <c:numCache>
                <c:formatCode>0%</c:formatCode>
                <c:ptCount val="11"/>
                <c:pt idx="0">
                  <c:v>0.82</c:v>
                </c:pt>
                <c:pt idx="1">
                  <c:v>0.55000000000000004</c:v>
                </c:pt>
                <c:pt idx="2">
                  <c:v>0.39</c:v>
                </c:pt>
                <c:pt idx="3">
                  <c:v>0.38</c:v>
                </c:pt>
                <c:pt idx="4">
                  <c:v>0.33</c:v>
                </c:pt>
                <c:pt idx="5">
                  <c:v>0.13</c:v>
                </c:pt>
                <c:pt idx="6">
                  <c:v>0.09</c:v>
                </c:pt>
                <c:pt idx="8">
                  <c:v>0.25</c:v>
                </c:pt>
                <c:pt idx="9">
                  <c:v>0.02</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(649)</c:v>
                </c:pt>
              </c:strCache>
            </c:strRef>
          </c:tx>
          <c:spPr>
            <a:solidFill>
              <a:schemeClr val="accent3"/>
            </a:solidFill>
            <a:ln>
              <a:noFill/>
            </a:ln>
            <a:effectLst/>
          </c:spPr>
          <c:invertIfNegative val="0"/>
          <c:dPt>
            <c:idx val="16"/>
            <c:invertIfNegative val="0"/>
            <c:bubble3D val="0"/>
            <c:spPr>
              <a:solidFill>
                <a:schemeClr val="accent3"/>
              </a:solidFill>
              <a:ln>
                <a:noFill/>
              </a:ln>
              <a:effectLst/>
            </c:spPr>
            <c:extLst>
              <c:ext xmlns:c16="http://schemas.microsoft.com/office/drawing/2014/chart" uri="{C3380CC4-5D6E-409C-BE32-E72D297353CC}">
                <c16:uniqueId val="{00000007-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Eine Ärztin/einen Arzt</c:v>
                </c:pt>
                <c:pt idx="1">
                  <c:v>Eine Apothekerin/einen Apotheker</c:v>
                </c:pt>
                <c:pt idx="2">
                  <c:v>Eine offizielle Gesundheitswebsite (z.B. eine Website der nationalen Regierung/ einer staatlichen Gesundheitsbehörde/der EU/der WHO)</c:v>
                </c:pt>
                <c:pt idx="3">
                  <c:v>Ein Krankenhaus</c:v>
                </c:pt>
                <c:pt idx="4">
                  <c:v>Eine Pflegefachperson (Krankenschwester/Krankenpfleger)</c:v>
                </c:pt>
                <c:pt idx="5">
                  <c:v>Familie oder Freunde</c:v>
                </c:pt>
                <c:pt idx="6">
                  <c:v>Fernsehen</c:v>
                </c:pt>
                <c:pt idx="7">
                  <c:v>Wissenschaftliche Publikation/ Institution (Pubmed, Arzneimittel Kompendium)</c:v>
                </c:pt>
                <c:pt idx="8">
                  <c:v>Eine andere Gesundheitseinrichtung</c:v>
                </c:pt>
                <c:pt idx="9">
                  <c:v>Keine davon</c:v>
                </c:pt>
                <c:pt idx="10">
                  <c:v>Weiss nicht/keine Angabe</c:v>
                </c:pt>
              </c:strCache>
            </c:strRef>
          </c:cat>
          <c:val>
            <c:numRef>
              <c:f>Tabelle1!$D$2:$D$12</c:f>
              <c:numCache>
                <c:formatCode>0%</c:formatCode>
                <c:ptCount val="11"/>
                <c:pt idx="0">
                  <c:v>0.84</c:v>
                </c:pt>
                <c:pt idx="1">
                  <c:v>0.53</c:v>
                </c:pt>
                <c:pt idx="2">
                  <c:v>0.48</c:v>
                </c:pt>
                <c:pt idx="3">
                  <c:v>0.36</c:v>
                </c:pt>
                <c:pt idx="4">
                  <c:v>0.34</c:v>
                </c:pt>
                <c:pt idx="5">
                  <c:v>0.17</c:v>
                </c:pt>
                <c:pt idx="6">
                  <c:v>0.13</c:v>
                </c:pt>
                <c:pt idx="8">
                  <c:v>0.22</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(675)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Eine Ärztin/einen Arzt</c:v>
                </c:pt>
                <c:pt idx="1">
                  <c:v>Eine Apothekerin/einen Apotheker</c:v>
                </c:pt>
                <c:pt idx="2">
                  <c:v>Eine offizielle Gesundheitswebsite (z.B. eine Website der nationalen Regierung/ einer staatlichen Gesundheitsbehörde/der EU/der WHO)</c:v>
                </c:pt>
                <c:pt idx="3">
                  <c:v>Ein Krankenhaus</c:v>
                </c:pt>
                <c:pt idx="4">
                  <c:v>Eine Pflegefachperson (Krankenschwester/Krankenpfleger)</c:v>
                </c:pt>
                <c:pt idx="5">
                  <c:v>Familie oder Freunde</c:v>
                </c:pt>
                <c:pt idx="6">
                  <c:v>Fernsehen</c:v>
                </c:pt>
                <c:pt idx="7">
                  <c:v>Wissenschaftliche Publikation/ Institution (Pubmed, Arzneimittel Kompendium)</c:v>
                </c:pt>
                <c:pt idx="8">
                  <c:v>Eine andere Gesundheitseinrichtung</c:v>
                </c:pt>
                <c:pt idx="9">
                  <c:v>Keine davon</c:v>
                </c:pt>
                <c:pt idx="10">
                  <c:v>Weiss nicht/keine Angabe</c:v>
                </c:pt>
              </c:strCache>
            </c:strRef>
          </c:cat>
          <c:val>
            <c:numRef>
              <c:f>Tabelle1!$E$2:$E$12</c:f>
              <c:numCache>
                <c:formatCode>0%</c:formatCode>
                <c:ptCount val="11"/>
                <c:pt idx="0">
                  <c:v>0.85</c:v>
                </c:pt>
                <c:pt idx="1">
                  <c:v>0.56000000000000005</c:v>
                </c:pt>
                <c:pt idx="2">
                  <c:v>0.52</c:v>
                </c:pt>
                <c:pt idx="3">
                  <c:v>0.43</c:v>
                </c:pt>
                <c:pt idx="4">
                  <c:v>0.37</c:v>
                </c:pt>
                <c:pt idx="5">
                  <c:v>0.21</c:v>
                </c:pt>
                <c:pt idx="6">
                  <c:v>0.14000000000000001</c:v>
                </c:pt>
                <c:pt idx="8">
                  <c:v>0.27</c:v>
                </c:pt>
                <c:pt idx="9">
                  <c:v>0.02</c:v>
                </c:pt>
                <c:pt idx="10">
                  <c:v>0.01</c:v>
                </c:pt>
              </c:numCache>
            </c:numRef>
          </c:val>
          <c:extLst>
            <c:ext xmlns:c16="http://schemas.microsoft.com/office/drawing/2014/chart" uri="{C3380CC4-5D6E-409C-BE32-E72D297353CC}">
              <c16:uniqueId val="{00000006-34C1-4F25-8B60-1CC268A0D46E}"/>
            </c:ext>
          </c:extLst>
        </c:ser>
        <c:ser>
          <c:idx val="4"/>
          <c:order val="4"/>
          <c:tx>
            <c:strRef>
              <c:f>Tabelle1!$F$1</c:f>
              <c:strCache>
                <c:ptCount val="1"/>
                <c:pt idx="0">
                  <c:v>2016 (553)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Eine Ärztin/einen Arzt</c:v>
                </c:pt>
                <c:pt idx="1">
                  <c:v>Eine Apothekerin/einen Apotheker</c:v>
                </c:pt>
                <c:pt idx="2">
                  <c:v>Eine offizielle Gesundheitswebsite (z.B. eine Website der nationalen Regierung/ einer staatlichen Gesundheitsbehörde/der EU/der WHO)</c:v>
                </c:pt>
                <c:pt idx="3">
                  <c:v>Ein Krankenhaus</c:v>
                </c:pt>
                <c:pt idx="4">
                  <c:v>Eine Pflegefachperson (Krankenschwester/Krankenpfleger)</c:v>
                </c:pt>
                <c:pt idx="5">
                  <c:v>Familie oder Freunde</c:v>
                </c:pt>
                <c:pt idx="6">
                  <c:v>Fernsehen</c:v>
                </c:pt>
                <c:pt idx="7">
                  <c:v>Wissenschaftliche Publikation/ Institution (Pubmed, Arzneimittel Kompendium)</c:v>
                </c:pt>
                <c:pt idx="8">
                  <c:v>Eine andere Gesundheitseinrichtung</c:v>
                </c:pt>
                <c:pt idx="9">
                  <c:v>Keine davon</c:v>
                </c:pt>
                <c:pt idx="10">
                  <c:v>Weiss nicht/keine Angabe</c:v>
                </c:pt>
              </c:strCache>
            </c:strRef>
          </c:cat>
          <c:val>
            <c:numRef>
              <c:f>Tabelle1!$F$2:$F$12</c:f>
              <c:numCache>
                <c:formatCode>0%</c:formatCode>
                <c:ptCount val="11"/>
                <c:pt idx="0">
                  <c:v>0.83</c:v>
                </c:pt>
                <c:pt idx="1">
                  <c:v>0.5</c:v>
                </c:pt>
                <c:pt idx="2">
                  <c:v>0.43</c:v>
                </c:pt>
                <c:pt idx="3">
                  <c:v>0.39</c:v>
                </c:pt>
                <c:pt idx="4">
                  <c:v>0.32</c:v>
                </c:pt>
                <c:pt idx="5">
                  <c:v>0.17</c:v>
                </c:pt>
                <c:pt idx="6">
                  <c:v>0.16</c:v>
                </c:pt>
                <c:pt idx="8">
                  <c:v>0.23</c:v>
                </c:pt>
                <c:pt idx="9">
                  <c:v>0.01</c:v>
                </c:pt>
              </c:numCache>
            </c:numRef>
          </c:val>
          <c:extLst>
            <c:ext xmlns:c16="http://schemas.microsoft.com/office/drawing/2014/chart" uri="{C3380CC4-5D6E-409C-BE32-E72D297353CC}">
              <c16:uniqueId val="{00000006-8E42-43A7-A8C6-625F4AABA7CD}"/>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40577092592592595"/>
          <c:y val="0.88528179666315332"/>
          <c:w val="0.39928870370370373"/>
          <c:h val="4.7092540663196313E-2"/>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en-US" sz="10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1074381698333"/>
          <c:y val="7.5328282828282828E-2"/>
          <c:w val="0.34773805692668425"/>
          <c:h val="0.92310606060606049"/>
        </c:manualLayout>
      </c:layout>
      <c:doughnutChart>
        <c:varyColors val="1"/>
        <c:ser>
          <c:idx val="0"/>
          <c:order val="0"/>
          <c:tx>
            <c:strRef>
              <c:f>Tabelle1!$B$1</c:f>
              <c:strCache>
                <c:ptCount val="1"/>
                <c:pt idx="0">
                  <c:v>Datenreihe 1</c:v>
                </c:pt>
              </c:strCache>
            </c:strRef>
          </c:tx>
          <c:dPt>
            <c:idx val="2"/>
            <c:bubble3D val="0"/>
            <c:spPr>
              <a:solidFill>
                <a:schemeClr val="accent3">
                  <a:lumMod val="60000"/>
                  <a:lumOff val="40000"/>
                </a:schemeClr>
              </a:solidFill>
            </c:spPr>
            <c:extLst>
              <c:ext xmlns:c16="http://schemas.microsoft.com/office/drawing/2014/chart" uri="{C3380CC4-5D6E-409C-BE32-E72D297353CC}">
                <c16:uniqueId val="{00000004-EE62-49F4-A66E-B5A80832EE0A}"/>
              </c:ext>
            </c:extLst>
          </c:dPt>
          <c:dPt>
            <c:idx val="3"/>
            <c:bubble3D val="0"/>
            <c:spPr>
              <a:solidFill>
                <a:schemeClr val="accent3"/>
              </a:solidFill>
            </c:spPr>
            <c:extLst>
              <c:ext xmlns:c16="http://schemas.microsoft.com/office/drawing/2014/chart" uri="{C3380CC4-5D6E-409C-BE32-E72D297353CC}">
                <c16:uniqueId val="{00000005-EE62-49F4-A66E-B5A80832EE0A}"/>
              </c:ext>
            </c:extLst>
          </c:dPt>
          <c:dPt>
            <c:idx val="4"/>
            <c:bubble3D val="0"/>
            <c:spPr>
              <a:solidFill>
                <a:schemeClr val="bg1">
                  <a:lumMod val="75000"/>
                </a:schemeClr>
              </a:solidFill>
            </c:spPr>
            <c:extLst>
              <c:ext xmlns:c16="http://schemas.microsoft.com/office/drawing/2014/chart" uri="{C3380CC4-5D6E-409C-BE32-E72D297353CC}">
                <c16:uniqueId val="{00000006-EE62-49F4-A66E-B5A80832EE0A}"/>
              </c:ext>
            </c:extLst>
          </c:dPt>
          <c:dLbls>
            <c:dLbl>
              <c:idx val="0"/>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2-EE62-49F4-A66E-B5A80832EE0A}"/>
                </c:ext>
              </c:extLst>
            </c:dLbl>
            <c:dLbl>
              <c:idx val="1"/>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3-EE62-49F4-A66E-B5A80832EE0A}"/>
                </c:ext>
              </c:extLst>
            </c:dLbl>
            <c:dLbl>
              <c:idx val="2"/>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4-EE62-49F4-A66E-B5A80832EE0A}"/>
                </c:ext>
              </c:extLst>
            </c:dLbl>
            <c:dLbl>
              <c:idx val="3"/>
              <c:layout>
                <c:manualLayout>
                  <c:x val="-2.4162348915162412E-3"/>
                  <c:y val="-2.5656565656565655E-2"/>
                </c:manualLayout>
              </c:layout>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62-49F4-A66E-B5A80832EE0A}"/>
                </c:ext>
              </c:extLst>
            </c:dLbl>
            <c:dLbl>
              <c:idx val="4"/>
              <c:spPr>
                <a:noFill/>
                <a:ln>
                  <a:noFill/>
                </a:ln>
                <a:effectLst/>
              </c:spPr>
              <c:txPr>
                <a:bodyPr wrap="square" lIns="38100" tIns="19050" rIns="38100" bIns="19050" anchor="ctr">
                  <a:spAutoFit/>
                </a:bodyPr>
                <a:lstStyle/>
                <a:p>
                  <a:pPr>
                    <a:defRPr sz="1200">
                      <a:solidFill>
                        <a:schemeClr val="tx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6-EE62-49F4-A66E-B5A80832EE0A}"/>
                </c:ext>
              </c:extLst>
            </c:dLbl>
            <c:spPr>
              <a:noFill/>
              <a:ln>
                <a:noFill/>
              </a:ln>
              <a:effectLst/>
            </c:spPr>
            <c:txPr>
              <a:bodyPr wrap="square" lIns="38100" tIns="19050" rIns="38100" bIns="19050" anchor="ctr">
                <a:spAutoFit/>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Ich wäre vollkommen einverstanden (4)</c:v>
                </c:pt>
                <c:pt idx="1">
                  <c:v>Ich wäre eher einverstanden (3)</c:v>
                </c:pt>
                <c:pt idx="2">
                  <c:v>Ich wäre eher nicht einverstanden (2)</c:v>
                </c:pt>
                <c:pt idx="3">
                  <c:v>Ich wäre gar nicht einverstanden (1)</c:v>
                </c:pt>
                <c:pt idx="4">
                  <c:v>Weiss nicht/keine Angabe</c:v>
                </c:pt>
              </c:strCache>
            </c:strRef>
          </c:cat>
          <c:val>
            <c:numRef>
              <c:f>Tabelle1!$B$2:$B$6</c:f>
              <c:numCache>
                <c:formatCode>0%</c:formatCode>
                <c:ptCount val="5"/>
                <c:pt idx="0">
                  <c:v>0.82</c:v>
                </c:pt>
                <c:pt idx="1">
                  <c:v>0.1</c:v>
                </c:pt>
                <c:pt idx="2">
                  <c:v>0.01</c:v>
                </c:pt>
                <c:pt idx="3">
                  <c:v>0.01</c:v>
                </c:pt>
                <c:pt idx="4">
                  <c:v>0.05</c:v>
                </c:pt>
              </c:numCache>
            </c:numRef>
          </c:val>
          <c:extLst>
            <c:ext xmlns:c16="http://schemas.microsoft.com/office/drawing/2014/chart" uri="{C3380CC4-5D6E-409C-BE32-E72D297353CC}">
              <c16:uniqueId val="{00000007-EE62-49F4-A66E-B5A80832EE0A}"/>
            </c:ext>
          </c:extLst>
        </c:ser>
        <c:dLbls>
          <c:showLegendKey val="0"/>
          <c:showVal val="0"/>
          <c:showCatName val="1"/>
          <c:showSerName val="0"/>
          <c:showPercent val="0"/>
          <c:showBubbleSize val="0"/>
          <c:showLeaderLines val="1"/>
        </c:dLbls>
        <c:firstSliceAng val="0"/>
        <c:holeSize val="70"/>
      </c:doughnutChart>
      <c:spPr>
        <a:noFill/>
        <a:effectLst/>
      </c:spPr>
    </c:plotArea>
    <c:legend>
      <c:legendPos val="r"/>
      <c:layout>
        <c:manualLayout>
          <c:xMode val="edge"/>
          <c:yMode val="edge"/>
          <c:x val="0.72449509490047925"/>
          <c:y val="0.10954924242424242"/>
          <c:w val="0.17885550943886941"/>
          <c:h val="0.72958838383838387"/>
        </c:manualLayout>
      </c:layout>
      <c:overlay val="0"/>
      <c:txPr>
        <a:bodyPr/>
        <a:lstStyle/>
        <a:p>
          <a:pPr>
            <a:defRPr sz="1100"/>
          </a:pPr>
          <a:endParaRPr lang="de-DE"/>
        </a:p>
      </c:txPr>
    </c:legend>
    <c:plotVisOnly val="1"/>
    <c:dispBlanksAs val="zero"/>
    <c:showDLblsOverMax val="0"/>
  </c:chart>
  <c:txPr>
    <a:bodyPr/>
    <a:lstStyle/>
    <a:p>
      <a:pPr>
        <a:defRPr sz="1400"/>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6.9473159316133418E-2"/>
          <c:w val="0.93540790335871971"/>
          <c:h val="0.66118899431914702"/>
        </c:manualLayout>
      </c:layout>
      <c:barChart>
        <c:barDir val="col"/>
        <c:grouping val="percentStacked"/>
        <c:varyColors val="0"/>
        <c:ser>
          <c:idx val="0"/>
          <c:order val="0"/>
          <c:tx>
            <c:strRef>
              <c:f>Tabelle1!$A$3</c:f>
              <c:strCache>
                <c:ptCount val="1"/>
                <c:pt idx="0">
                  <c:v>Ich wäre vollkommen einverstanden (4)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Tabelle1!$B$3:$D$3</c:f>
              <c:numCache>
                <c:formatCode>0%</c:formatCode>
                <c:ptCount val="3"/>
                <c:pt idx="0">
                  <c:v>0.84</c:v>
                </c:pt>
                <c:pt idx="1">
                  <c:v>0.79</c:v>
                </c:pt>
                <c:pt idx="2">
                  <c:v>0.8</c:v>
                </c:pt>
              </c:numCache>
            </c:numRef>
          </c:val>
          <c:extLst xmlns:c15="http://schemas.microsoft.com/office/drawing/2012/chart">
            <c:ext xmlns:c16="http://schemas.microsoft.com/office/drawing/2014/chart" uri="{C3380CC4-5D6E-409C-BE32-E72D297353CC}">
              <c16:uniqueId val="{00000000-C3A4-4211-BD19-10EC80824991}"/>
            </c:ext>
          </c:extLst>
        </c:ser>
        <c:ser>
          <c:idx val="1"/>
          <c:order val="1"/>
          <c:tx>
            <c:strRef>
              <c:f>Tabelle1!$A$4</c:f>
              <c:strCache>
                <c:ptCount val="1"/>
                <c:pt idx="0">
                  <c:v>Ich wäre eher einverstanden (3)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Tabelle1!$B$4:$D$4</c:f>
              <c:numCache>
                <c:formatCode>0%</c:formatCode>
                <c:ptCount val="3"/>
                <c:pt idx="0">
                  <c:v>0.09</c:v>
                </c:pt>
                <c:pt idx="1">
                  <c:v>0.12</c:v>
                </c:pt>
                <c:pt idx="2">
                  <c:v>0.13</c:v>
                </c:pt>
              </c:numCache>
            </c:numRef>
          </c:val>
          <c:extLst>
            <c:ext xmlns:c16="http://schemas.microsoft.com/office/drawing/2014/chart" uri="{C3380CC4-5D6E-409C-BE32-E72D297353CC}">
              <c16:uniqueId val="{00000001-C3A4-4211-BD19-10EC80824991}"/>
            </c:ext>
          </c:extLst>
        </c:ser>
        <c:ser>
          <c:idx val="2"/>
          <c:order val="2"/>
          <c:tx>
            <c:strRef>
              <c:f>Tabelle1!$A$5</c:f>
              <c:strCache>
                <c:ptCount val="1"/>
                <c:pt idx="0">
                  <c:v>Ich wäre eher nicht einverstanden (2)</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Tabelle1!$B$5:$D$5</c:f>
              <c:numCache>
                <c:formatCode>0%</c:formatCode>
                <c:ptCount val="3"/>
                <c:pt idx="0">
                  <c:v>0.01</c:v>
                </c:pt>
                <c:pt idx="1">
                  <c:v>0.01</c:v>
                </c:pt>
                <c:pt idx="2">
                  <c:v>0.01</c:v>
                </c:pt>
              </c:numCache>
            </c:numRef>
          </c:val>
          <c:extLst>
            <c:ext xmlns:c16="http://schemas.microsoft.com/office/drawing/2014/chart" uri="{C3380CC4-5D6E-409C-BE32-E72D297353CC}">
              <c16:uniqueId val="{00000002-C3A4-4211-BD19-10EC80824991}"/>
            </c:ext>
          </c:extLst>
        </c:ser>
        <c:ser>
          <c:idx val="3"/>
          <c:order val="3"/>
          <c:tx>
            <c:strRef>
              <c:f>Tabelle1!$A$6</c:f>
              <c:strCache>
                <c:ptCount val="1"/>
                <c:pt idx="0">
                  <c:v>Ich wäre gar nicht einverstanden (1)</c:v>
                </c:pt>
              </c:strCache>
            </c:strRef>
          </c:tx>
          <c:spPr>
            <a:solidFill>
              <a:schemeClr val="accent3"/>
            </a:solidFill>
            <a:ln>
              <a:noFill/>
            </a:ln>
            <a:effectLst/>
          </c:spPr>
          <c:invertIfNegative val="0"/>
          <c:dLbls>
            <c:dLbl>
              <c:idx val="0"/>
              <c:layout>
                <c:manualLayout>
                  <c:x val="-1.8929397260789547E-2"/>
                  <c:y val="-3.09523501973273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1-4C45-A02C-A4AB2BFA1FB2}"/>
                </c:ext>
              </c:extLst>
            </c:dLbl>
            <c:dLbl>
              <c:idx val="1"/>
              <c:layout>
                <c:manualLayout>
                  <c:x val="-1.77463099319901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A1-4C45-A02C-A4AB2BFA1FB2}"/>
                </c:ext>
              </c:extLst>
            </c:dLbl>
            <c:dLbl>
              <c:idx val="2"/>
              <c:layout>
                <c:manualLayout>
                  <c:x val="-2.4844833904786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A1-4C45-A02C-A4AB2BFA1FB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Tabelle1!$B$6:$D$6</c:f>
              <c:numCache>
                <c:formatCode>0%</c:formatCode>
                <c:ptCount val="3"/>
                <c:pt idx="0">
                  <c:v>0.01</c:v>
                </c:pt>
                <c:pt idx="1">
                  <c:v>0.02</c:v>
                </c:pt>
                <c:pt idx="2">
                  <c:v>0.01</c:v>
                </c:pt>
              </c:numCache>
            </c:numRef>
          </c:val>
          <c:extLst>
            <c:ext xmlns:c16="http://schemas.microsoft.com/office/drawing/2014/chart" uri="{C3380CC4-5D6E-409C-BE32-E72D297353CC}">
              <c16:uniqueId val="{00000003-C3A4-4211-BD19-10EC80824991}"/>
            </c:ext>
          </c:extLst>
        </c:ser>
        <c:ser>
          <c:idx val="4"/>
          <c:order val="4"/>
          <c:tx>
            <c:strRef>
              <c:f>Tabelle1!$A$7</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Tabelle1!$B$7:$D$7</c:f>
              <c:numCache>
                <c:formatCode>0%</c:formatCode>
                <c:ptCount val="3"/>
                <c:pt idx="0">
                  <c:v>0.05</c:v>
                </c:pt>
                <c:pt idx="1">
                  <c:v>0.06</c:v>
                </c:pt>
                <c:pt idx="2">
                  <c:v>0.06</c:v>
                </c:pt>
              </c:numCache>
            </c:numRef>
          </c:val>
          <c:extLst>
            <c:ext xmlns:c16="http://schemas.microsoft.com/office/drawing/2014/chart" uri="{C3380CC4-5D6E-409C-BE32-E72D297353CC}">
              <c16:uniqueId val="{00000004-C3A4-4211-BD19-10EC80824991}"/>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6.0341686185768663E-2"/>
          <c:y val="0.90770155402732722"/>
          <c:w val="0.89207296570196848"/>
          <c:h val="8.30127409134745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66584366857669208"/>
        </c:manualLayout>
      </c:layout>
      <c:barChart>
        <c:barDir val="bar"/>
        <c:grouping val="percentStacked"/>
        <c:varyColors val="0"/>
        <c:ser>
          <c:idx val="0"/>
          <c:order val="0"/>
          <c:tx>
            <c:strRef>
              <c:f>Tabelle1!$B$1</c:f>
              <c:strCache>
                <c:ptCount val="1"/>
                <c:pt idx="0">
                  <c:v>Auf individueller Ebene oder innerhalb der Familie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Tabelle1!$B$2:$B$5</c:f>
              <c:numCache>
                <c:formatCode>0%</c:formatCode>
                <c:ptCount val="4"/>
                <c:pt idx="0">
                  <c:v>0.15</c:v>
                </c:pt>
                <c:pt idx="1">
                  <c:v>0.14000000000000001</c:v>
                </c:pt>
                <c:pt idx="2">
                  <c:v>0.11</c:v>
                </c:pt>
                <c:pt idx="3">
                  <c:v>0.17</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Auf regionaler Ebene / nationaler Ebene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Tabelle1!$C$2:$C$5</c:f>
              <c:numCache>
                <c:formatCode>0%</c:formatCode>
                <c:ptCount val="4"/>
                <c:pt idx="0">
                  <c:v>0.1</c:v>
                </c:pt>
                <c:pt idx="1">
                  <c:v>0.12</c:v>
                </c:pt>
                <c:pt idx="2">
                  <c:v>0.1</c:v>
                </c:pt>
                <c:pt idx="3">
                  <c:v>0.11</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Auf europäischer Ebene / weltweit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Tabelle1!$D$2:$D$5</c:f>
              <c:numCache>
                <c:formatCode>0%</c:formatCode>
                <c:ptCount val="4"/>
                <c:pt idx="0">
                  <c:v>0.13</c:v>
                </c:pt>
                <c:pt idx="1">
                  <c:v>0.13</c:v>
                </c:pt>
                <c:pt idx="2">
                  <c:v>0.14000000000000001</c:v>
                </c:pt>
                <c:pt idx="3">
                  <c:v>0.16</c:v>
                </c:pt>
              </c:numCache>
            </c:numRef>
          </c:val>
          <c:extLst>
            <c:ext xmlns:c16="http://schemas.microsoft.com/office/drawing/2014/chart" uri="{C3380CC4-5D6E-409C-BE32-E72D297353CC}">
              <c16:uniqueId val="{00000002-3ADE-4FC1-BE83-0045F24E3A0D}"/>
            </c:ext>
          </c:extLst>
        </c:ser>
        <c:ser>
          <c:idx val="3"/>
          <c:order val="3"/>
          <c:tx>
            <c:strRef>
              <c:f>Tabelle1!$E$1</c:f>
              <c:strCache>
                <c:ptCount val="1"/>
                <c:pt idx="0">
                  <c:v>Massnahmen auf allen Ebenen sind erforderlich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Tabelle1!$E$2:$E$5</c:f>
              <c:numCache>
                <c:formatCode>0%</c:formatCode>
                <c:ptCount val="4"/>
                <c:pt idx="0">
                  <c:v>0.53</c:v>
                </c:pt>
                <c:pt idx="1">
                  <c:v>0.5</c:v>
                </c:pt>
                <c:pt idx="2">
                  <c:v>0.56000000000000005</c:v>
                </c:pt>
                <c:pt idx="3">
                  <c:v>0.47</c:v>
                </c:pt>
              </c:numCache>
            </c:numRef>
          </c:val>
          <c:extLst>
            <c:ext xmlns:c16="http://schemas.microsoft.com/office/drawing/2014/chart" uri="{C3380CC4-5D6E-409C-BE32-E72D297353CC}">
              <c16:uniqueId val="{00000001-FA29-47A7-9312-B6E68D9F1CC5}"/>
            </c:ext>
          </c:extLst>
        </c:ser>
        <c:ser>
          <c:idx val="4"/>
          <c:order val="4"/>
          <c:tx>
            <c:strRef>
              <c:f>Tabelle1!$F$1</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Tabelle1!$F$2:$F$5</c:f>
              <c:numCache>
                <c:formatCode>0%</c:formatCode>
                <c:ptCount val="4"/>
                <c:pt idx="0">
                  <c:v>0.09</c:v>
                </c:pt>
                <c:pt idx="1">
                  <c:v>0.11</c:v>
                </c:pt>
                <c:pt idx="2">
                  <c:v>0.09</c:v>
                </c:pt>
                <c:pt idx="3">
                  <c:v>0.09</c:v>
                </c:pt>
              </c:numCache>
            </c:numRef>
          </c:val>
          <c:extLst>
            <c:ext xmlns:c16="http://schemas.microsoft.com/office/drawing/2014/chart" uri="{C3380CC4-5D6E-409C-BE32-E72D297353CC}">
              <c16:uniqueId val="{00000001-1351-4B01-B887-95CAB470D9B4}"/>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0.10466976641509952"/>
          <c:y val="0.82874505996429293"/>
          <c:w val="0.86095678288423771"/>
          <c:h val="9.6951624222436097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952365795362071"/>
        </c:manualLayout>
      </c:layout>
      <c:barChart>
        <c:barDir val="col"/>
        <c:grouping val="percentStacked"/>
        <c:varyColors val="0"/>
        <c:ser>
          <c:idx val="0"/>
          <c:order val="0"/>
          <c:tx>
            <c:strRef>
              <c:f>Tabelle1!$A$3</c:f>
              <c:strCache>
                <c:ptCount val="1"/>
                <c:pt idx="0">
                  <c:v>Auf individueller Ebene oder innerhalb der Familie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lvl>
                <c:lvl>
                  <c:pt idx="0">
                    <c:v>2016</c:v>
                  </c:pt>
                  <c:pt idx="3">
                    <c:v>2018</c:v>
                  </c:pt>
                  <c:pt idx="6">
                    <c:v>2020</c:v>
                  </c:pt>
                  <c:pt idx="9">
                    <c:v>2022</c:v>
                  </c:pt>
                </c:lvl>
              </c:multiLvlStrCache>
            </c:multiLvlStrRef>
          </c:cat>
          <c:val>
            <c:numRef>
              <c:f>Tabelle1!$B$3:$M$3</c:f>
              <c:numCache>
                <c:formatCode>0%</c:formatCode>
                <c:ptCount val="12"/>
                <c:pt idx="0">
                  <c:v>0.17</c:v>
                </c:pt>
                <c:pt idx="1">
                  <c:v>0.16</c:v>
                </c:pt>
                <c:pt idx="2">
                  <c:v>0.23</c:v>
                </c:pt>
                <c:pt idx="3">
                  <c:v>0.11</c:v>
                </c:pt>
                <c:pt idx="4">
                  <c:v>0.09</c:v>
                </c:pt>
                <c:pt idx="5">
                  <c:v>0.21</c:v>
                </c:pt>
                <c:pt idx="6">
                  <c:v>0.14000000000000001</c:v>
                </c:pt>
                <c:pt idx="7">
                  <c:v>0.16</c:v>
                </c:pt>
                <c:pt idx="8">
                  <c:v>0.15</c:v>
                </c:pt>
                <c:pt idx="9">
                  <c:v>0.15</c:v>
                </c:pt>
                <c:pt idx="10">
                  <c:v>0.13</c:v>
                </c:pt>
                <c:pt idx="11">
                  <c:v>0.3</c:v>
                </c:pt>
              </c:numCache>
            </c:numRef>
          </c:val>
          <c:extLst xmlns:c15="http://schemas.microsoft.com/office/drawing/2012/chart">
            <c:ext xmlns:c16="http://schemas.microsoft.com/office/drawing/2014/chart" uri="{C3380CC4-5D6E-409C-BE32-E72D297353CC}">
              <c16:uniqueId val="{00000003-4DCD-4DE2-8BEB-25586ABBEA0A}"/>
            </c:ext>
          </c:extLst>
        </c:ser>
        <c:ser>
          <c:idx val="1"/>
          <c:order val="1"/>
          <c:tx>
            <c:strRef>
              <c:f>Tabelle1!$A$4</c:f>
              <c:strCache>
                <c:ptCount val="1"/>
                <c:pt idx="0">
                  <c:v>Auf regionaler Ebene / nationaler Ebene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lvl>
                <c:lvl>
                  <c:pt idx="0">
                    <c:v>2016</c:v>
                  </c:pt>
                  <c:pt idx="3">
                    <c:v>2018</c:v>
                  </c:pt>
                  <c:pt idx="6">
                    <c:v>2020</c:v>
                  </c:pt>
                  <c:pt idx="9">
                    <c:v>2022</c:v>
                  </c:pt>
                </c:lvl>
              </c:multiLvlStrCache>
            </c:multiLvlStrRef>
          </c:cat>
          <c:val>
            <c:numRef>
              <c:f>Tabelle1!$B$4:$M$4</c:f>
              <c:numCache>
                <c:formatCode>0%</c:formatCode>
                <c:ptCount val="12"/>
                <c:pt idx="0">
                  <c:v>0.12</c:v>
                </c:pt>
                <c:pt idx="1">
                  <c:v>0.06</c:v>
                </c:pt>
                <c:pt idx="2">
                  <c:v>0.09</c:v>
                </c:pt>
                <c:pt idx="3">
                  <c:v>0.1</c:v>
                </c:pt>
                <c:pt idx="4">
                  <c:v>0.1</c:v>
                </c:pt>
                <c:pt idx="5">
                  <c:v>7.0000000000000007E-2</c:v>
                </c:pt>
                <c:pt idx="6">
                  <c:v>0.13</c:v>
                </c:pt>
                <c:pt idx="7">
                  <c:v>0.09</c:v>
                </c:pt>
                <c:pt idx="8">
                  <c:v>0.06</c:v>
                </c:pt>
                <c:pt idx="9">
                  <c:v>0.1</c:v>
                </c:pt>
                <c:pt idx="10">
                  <c:v>0.09</c:v>
                </c:pt>
                <c:pt idx="11">
                  <c:v>0.11</c:v>
                </c:pt>
              </c:numCache>
            </c:numRef>
          </c:val>
          <c:extLst>
            <c:ext xmlns:c16="http://schemas.microsoft.com/office/drawing/2014/chart" uri="{C3380CC4-5D6E-409C-BE32-E72D297353CC}">
              <c16:uniqueId val="{00000000-4DCD-4DE2-8BEB-25586ABBEA0A}"/>
            </c:ext>
          </c:extLst>
        </c:ser>
        <c:ser>
          <c:idx val="2"/>
          <c:order val="2"/>
          <c:tx>
            <c:strRef>
              <c:f>Tabelle1!$A$5</c:f>
              <c:strCache>
                <c:ptCount val="1"/>
                <c:pt idx="0">
                  <c:v>Auf europäischer Ebene / weltweit</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lvl>
                <c:lvl>
                  <c:pt idx="0">
                    <c:v>2016</c:v>
                  </c:pt>
                  <c:pt idx="3">
                    <c:v>2018</c:v>
                  </c:pt>
                  <c:pt idx="6">
                    <c:v>2020</c:v>
                  </c:pt>
                  <c:pt idx="9">
                    <c:v>2022</c:v>
                  </c:pt>
                </c:lvl>
              </c:multiLvlStrCache>
            </c:multiLvlStrRef>
          </c:cat>
          <c:val>
            <c:numRef>
              <c:f>Tabelle1!$B$5:$M$5</c:f>
              <c:numCache>
                <c:formatCode>0%</c:formatCode>
                <c:ptCount val="12"/>
                <c:pt idx="0">
                  <c:v>0.16</c:v>
                </c:pt>
                <c:pt idx="1">
                  <c:v>0.18</c:v>
                </c:pt>
                <c:pt idx="2">
                  <c:v>0.13</c:v>
                </c:pt>
                <c:pt idx="3">
                  <c:v>0.15</c:v>
                </c:pt>
                <c:pt idx="4">
                  <c:v>0.1</c:v>
                </c:pt>
                <c:pt idx="5">
                  <c:v>0.17</c:v>
                </c:pt>
                <c:pt idx="6">
                  <c:v>0.14000000000000001</c:v>
                </c:pt>
                <c:pt idx="7">
                  <c:v>0.13</c:v>
                </c:pt>
                <c:pt idx="8">
                  <c:v>7.0000000000000007E-2</c:v>
                </c:pt>
                <c:pt idx="9">
                  <c:v>0.14000000000000001</c:v>
                </c:pt>
                <c:pt idx="10">
                  <c:v>0.12</c:v>
                </c:pt>
                <c:pt idx="11">
                  <c:v>0.08</c:v>
                </c:pt>
              </c:numCache>
            </c:numRef>
          </c:val>
          <c:extLst>
            <c:ext xmlns:c16="http://schemas.microsoft.com/office/drawing/2014/chart" uri="{C3380CC4-5D6E-409C-BE32-E72D297353CC}">
              <c16:uniqueId val="{00000001-4DCD-4DE2-8BEB-25586ABBEA0A}"/>
            </c:ext>
          </c:extLst>
        </c:ser>
        <c:ser>
          <c:idx val="3"/>
          <c:order val="3"/>
          <c:tx>
            <c:strRef>
              <c:f>Tabelle1!$A$6</c:f>
              <c:strCache>
                <c:ptCount val="1"/>
                <c:pt idx="0">
                  <c:v>Massnahmen auf allen Ebenen sind erforderlich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lvl>
                <c:lvl>
                  <c:pt idx="0">
                    <c:v>2016</c:v>
                  </c:pt>
                  <c:pt idx="3">
                    <c:v>2018</c:v>
                  </c:pt>
                  <c:pt idx="6">
                    <c:v>2020</c:v>
                  </c:pt>
                  <c:pt idx="9">
                    <c:v>2022</c:v>
                  </c:pt>
                </c:lvl>
              </c:multiLvlStrCache>
            </c:multiLvlStrRef>
          </c:cat>
          <c:val>
            <c:numRef>
              <c:f>Tabelle1!$B$6:$M$6</c:f>
              <c:numCache>
                <c:formatCode>0%</c:formatCode>
                <c:ptCount val="12"/>
                <c:pt idx="0">
                  <c:v>0.44</c:v>
                </c:pt>
                <c:pt idx="1">
                  <c:v>0.55000000000000004</c:v>
                </c:pt>
                <c:pt idx="2">
                  <c:v>0.42</c:v>
                </c:pt>
                <c:pt idx="3">
                  <c:v>0.56000000000000005</c:v>
                </c:pt>
                <c:pt idx="4">
                  <c:v>0.57999999999999996</c:v>
                </c:pt>
                <c:pt idx="5">
                  <c:v>0.42</c:v>
                </c:pt>
                <c:pt idx="6">
                  <c:v>0.46</c:v>
                </c:pt>
                <c:pt idx="7">
                  <c:v>0.6</c:v>
                </c:pt>
                <c:pt idx="8">
                  <c:v>0.51</c:v>
                </c:pt>
                <c:pt idx="9">
                  <c:v>0.52</c:v>
                </c:pt>
                <c:pt idx="10">
                  <c:v>0.59</c:v>
                </c:pt>
                <c:pt idx="11">
                  <c:v>0.45</c:v>
                </c:pt>
              </c:numCache>
            </c:numRef>
          </c:val>
          <c:extLst>
            <c:ext xmlns:c16="http://schemas.microsoft.com/office/drawing/2014/chart" uri="{C3380CC4-5D6E-409C-BE32-E72D297353CC}">
              <c16:uniqueId val="{00000002-4DCD-4DE2-8BEB-25586ABBEA0A}"/>
            </c:ext>
          </c:extLst>
        </c:ser>
        <c:ser>
          <c:idx val="4"/>
          <c:order val="4"/>
          <c:tx>
            <c:strRef>
              <c:f>Tabelle1!$A$7</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lvl>
                <c:lvl>
                  <c:pt idx="0">
                    <c:v>2016</c:v>
                  </c:pt>
                  <c:pt idx="3">
                    <c:v>2018</c:v>
                  </c:pt>
                  <c:pt idx="6">
                    <c:v>2020</c:v>
                  </c:pt>
                  <c:pt idx="9">
                    <c:v>2022</c:v>
                  </c:pt>
                </c:lvl>
              </c:multiLvlStrCache>
            </c:multiLvlStrRef>
          </c:cat>
          <c:val>
            <c:numRef>
              <c:f>Tabelle1!$B$7:$M$7</c:f>
              <c:numCache>
                <c:formatCode>0%</c:formatCode>
                <c:ptCount val="12"/>
                <c:pt idx="0">
                  <c:v>0.11</c:v>
                </c:pt>
                <c:pt idx="1">
                  <c:v>0.05</c:v>
                </c:pt>
                <c:pt idx="2">
                  <c:v>0.13</c:v>
                </c:pt>
                <c:pt idx="3">
                  <c:v>0.08</c:v>
                </c:pt>
                <c:pt idx="4">
                  <c:v>0.13</c:v>
                </c:pt>
                <c:pt idx="5">
                  <c:v>0.13</c:v>
                </c:pt>
                <c:pt idx="6">
                  <c:v>0.13</c:v>
                </c:pt>
                <c:pt idx="7">
                  <c:v>0.03</c:v>
                </c:pt>
                <c:pt idx="8">
                  <c:v>0.21</c:v>
                </c:pt>
                <c:pt idx="9">
                  <c:v>0.09</c:v>
                </c:pt>
                <c:pt idx="10">
                  <c:v>7.0000000000000007E-2</c:v>
                </c:pt>
                <c:pt idx="11">
                  <c:v>0.06</c:v>
                </c:pt>
              </c:numCache>
            </c:numRef>
          </c:val>
          <c:extLst>
            <c:ext xmlns:c16="http://schemas.microsoft.com/office/drawing/2014/chart" uri="{C3380CC4-5D6E-409C-BE32-E72D297353CC}">
              <c16:uniqueId val="{00000001-10E2-4A53-9CFF-2639807676EF}"/>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6.0341686185768663E-2"/>
          <c:y val="0.90770155402732722"/>
          <c:w val="0.89207296570196848"/>
          <c:h val="8.30127409134745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1074381698333"/>
          <c:y val="7.5328282828282828E-2"/>
          <c:w val="0.34773805692668425"/>
          <c:h val="0.92310606060606049"/>
        </c:manualLayout>
      </c:layout>
      <c:doughnutChart>
        <c:varyColors val="1"/>
        <c:ser>
          <c:idx val="0"/>
          <c:order val="0"/>
          <c:tx>
            <c:strRef>
              <c:f>Tabelle1!$B$1</c:f>
              <c:strCache>
                <c:ptCount val="1"/>
                <c:pt idx="0">
                  <c:v>Datenreihe 1</c:v>
                </c:pt>
              </c:strCache>
            </c:strRef>
          </c:tx>
          <c:dPt>
            <c:idx val="2"/>
            <c:bubble3D val="0"/>
            <c:spPr>
              <a:solidFill>
                <a:schemeClr val="accent3">
                  <a:lumMod val="60000"/>
                  <a:lumOff val="40000"/>
                </a:schemeClr>
              </a:solidFill>
            </c:spPr>
            <c:extLst>
              <c:ext xmlns:c16="http://schemas.microsoft.com/office/drawing/2014/chart" uri="{C3380CC4-5D6E-409C-BE32-E72D297353CC}">
                <c16:uniqueId val="{00000002-CC19-4869-B6AC-8DFEFF806579}"/>
              </c:ext>
            </c:extLst>
          </c:dPt>
          <c:dPt>
            <c:idx val="3"/>
            <c:bubble3D val="0"/>
            <c:spPr>
              <a:solidFill>
                <a:schemeClr val="accent3"/>
              </a:solidFill>
            </c:spPr>
            <c:extLst>
              <c:ext xmlns:c16="http://schemas.microsoft.com/office/drawing/2014/chart" uri="{C3380CC4-5D6E-409C-BE32-E72D297353CC}">
                <c16:uniqueId val="{00000002-72E5-4F3D-964B-0FBB2636B1C5}"/>
              </c:ext>
            </c:extLst>
          </c:dPt>
          <c:dPt>
            <c:idx val="4"/>
            <c:bubble3D val="0"/>
            <c:spPr>
              <a:solidFill>
                <a:schemeClr val="bg1">
                  <a:lumMod val="75000"/>
                </a:schemeClr>
              </a:solidFill>
            </c:spPr>
            <c:extLst>
              <c:ext xmlns:c16="http://schemas.microsoft.com/office/drawing/2014/chart" uri="{C3380CC4-5D6E-409C-BE32-E72D297353CC}">
                <c16:uniqueId val="{00000000-E569-4DAD-9B58-C10E1DFB17B1}"/>
              </c:ext>
            </c:extLst>
          </c:dPt>
          <c:dLbls>
            <c:dLbl>
              <c:idx val="0"/>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0-CC19-4869-B6AC-8DFEFF806579}"/>
                </c:ext>
              </c:extLst>
            </c:dLbl>
            <c:dLbl>
              <c:idx val="1"/>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CC19-4869-B6AC-8DFEFF806579}"/>
                </c:ext>
              </c:extLst>
            </c:dLbl>
            <c:dLbl>
              <c:idx val="2"/>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2-CC19-4869-B6AC-8DFEFF806579}"/>
                </c:ext>
              </c:extLst>
            </c:dLbl>
            <c:dLbl>
              <c:idx val="3"/>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2-72E5-4F3D-964B-0FBB2636B1C5}"/>
                </c:ext>
              </c:extLst>
            </c:dLbl>
            <c:spPr>
              <a:noFill/>
              <a:ln>
                <a:noFill/>
              </a:ln>
              <a:effectLst/>
            </c:spPr>
            <c:txPr>
              <a:bodyPr wrap="square" lIns="38100" tIns="19050" rIns="38100" bIns="19050" anchor="ctr">
                <a:spAutoFit/>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Ja</c:v>
                </c:pt>
                <c:pt idx="1">
                  <c:v>Eher ja</c:v>
                </c:pt>
                <c:pt idx="2">
                  <c:v>Eher nein</c:v>
                </c:pt>
                <c:pt idx="3">
                  <c:v>Nein</c:v>
                </c:pt>
                <c:pt idx="4">
                  <c:v>Weiss nicht/keine Angabe</c:v>
                </c:pt>
              </c:strCache>
            </c:strRef>
          </c:cat>
          <c:val>
            <c:numRef>
              <c:f>Tabelle1!$B$2:$B$6</c:f>
              <c:numCache>
                <c:formatCode>0%</c:formatCode>
                <c:ptCount val="5"/>
                <c:pt idx="0">
                  <c:v>0.16</c:v>
                </c:pt>
                <c:pt idx="1">
                  <c:v>0.18</c:v>
                </c:pt>
                <c:pt idx="2">
                  <c:v>0.24</c:v>
                </c:pt>
                <c:pt idx="3">
                  <c:v>0.31</c:v>
                </c:pt>
                <c:pt idx="4">
                  <c:v>0.1</c:v>
                </c:pt>
              </c:numCache>
            </c:numRef>
          </c:val>
          <c:extLst>
            <c:ext xmlns:c16="http://schemas.microsoft.com/office/drawing/2014/chart" uri="{C3380CC4-5D6E-409C-BE32-E72D297353CC}">
              <c16:uniqueId val="{00000003-CC19-4869-B6AC-8DFEFF806579}"/>
            </c:ext>
          </c:extLst>
        </c:ser>
        <c:dLbls>
          <c:showLegendKey val="0"/>
          <c:showVal val="0"/>
          <c:showCatName val="1"/>
          <c:showSerName val="0"/>
          <c:showPercent val="0"/>
          <c:showBubbleSize val="0"/>
          <c:showLeaderLines val="1"/>
        </c:dLbls>
        <c:firstSliceAng val="0"/>
        <c:holeSize val="70"/>
      </c:doughnutChart>
      <c:spPr>
        <a:noFill/>
        <a:effectLst/>
      </c:spPr>
    </c:plotArea>
    <c:legend>
      <c:legendPos val="r"/>
      <c:layout>
        <c:manualLayout>
          <c:xMode val="edge"/>
          <c:yMode val="edge"/>
          <c:x val="0.72449509490047925"/>
          <c:y val="0.10954924242424242"/>
          <c:w val="0.18610421411341826"/>
          <c:h val="0.72958838383838387"/>
        </c:manualLayout>
      </c:layout>
      <c:overlay val="0"/>
      <c:txPr>
        <a:bodyPr/>
        <a:lstStyle/>
        <a:p>
          <a:pPr>
            <a:defRPr sz="1100"/>
          </a:pPr>
          <a:endParaRPr lang="de-DE"/>
        </a:p>
      </c:txPr>
    </c:legend>
    <c:plotVisOnly val="1"/>
    <c:dispBlanksAs val="zero"/>
    <c:showDLblsOverMax val="0"/>
  </c:chart>
  <c:txPr>
    <a:bodyPr/>
    <a:lstStyle/>
    <a:p>
      <a:pPr>
        <a:defRPr sz="1400"/>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574099073355E-2"/>
          <c:w val="0.93540790335871971"/>
          <c:h val="0.73547463479273256"/>
        </c:manualLayout>
      </c:layout>
      <c:barChart>
        <c:barDir val="col"/>
        <c:grouping val="percentStacked"/>
        <c:varyColors val="0"/>
        <c:ser>
          <c:idx val="0"/>
          <c:order val="0"/>
          <c:tx>
            <c:strRef>
              <c:f>Tabelle1!$A$3</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Tabelle1!$B$3:$D$3</c:f>
              <c:numCache>
                <c:formatCode>0%</c:formatCode>
                <c:ptCount val="3"/>
                <c:pt idx="0">
                  <c:v>0.17</c:v>
                </c:pt>
                <c:pt idx="1">
                  <c:v>0.13</c:v>
                </c:pt>
                <c:pt idx="2">
                  <c:v>0.16</c:v>
                </c:pt>
              </c:numCache>
            </c:numRef>
          </c:val>
          <c:extLst xmlns:c15="http://schemas.microsoft.com/office/drawing/2012/chart">
            <c:ext xmlns:c16="http://schemas.microsoft.com/office/drawing/2014/chart" uri="{C3380CC4-5D6E-409C-BE32-E72D297353CC}">
              <c16:uniqueId val="{00000000-3A11-4535-8AD4-43FA952B2A5E}"/>
            </c:ext>
          </c:extLst>
        </c:ser>
        <c:ser>
          <c:idx val="1"/>
          <c:order val="1"/>
          <c:tx>
            <c:strRef>
              <c:f>Tabelle1!$A$4</c:f>
              <c:strCache>
                <c:ptCount val="1"/>
                <c:pt idx="0">
                  <c:v>Eher ja</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Tabelle1!$B$4:$D$4</c:f>
              <c:numCache>
                <c:formatCode>0%</c:formatCode>
                <c:ptCount val="3"/>
                <c:pt idx="0">
                  <c:v>0.19</c:v>
                </c:pt>
                <c:pt idx="1">
                  <c:v>0.14000000000000001</c:v>
                </c:pt>
                <c:pt idx="2">
                  <c:v>0.15</c:v>
                </c:pt>
              </c:numCache>
            </c:numRef>
          </c:val>
          <c:extLst>
            <c:ext xmlns:c16="http://schemas.microsoft.com/office/drawing/2014/chart" uri="{C3380CC4-5D6E-409C-BE32-E72D297353CC}">
              <c16:uniqueId val="{00000001-3A11-4535-8AD4-43FA952B2A5E}"/>
            </c:ext>
          </c:extLst>
        </c:ser>
        <c:ser>
          <c:idx val="2"/>
          <c:order val="2"/>
          <c:tx>
            <c:strRef>
              <c:f>Tabelle1!$A$5</c:f>
              <c:strCache>
                <c:ptCount val="1"/>
                <c:pt idx="0">
                  <c:v>Eher nein</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Tabelle1!$B$5:$D$5</c:f>
              <c:numCache>
                <c:formatCode>0%</c:formatCode>
                <c:ptCount val="3"/>
                <c:pt idx="0">
                  <c:v>0.25</c:v>
                </c:pt>
                <c:pt idx="1">
                  <c:v>0.22</c:v>
                </c:pt>
                <c:pt idx="2">
                  <c:v>0.18</c:v>
                </c:pt>
              </c:numCache>
            </c:numRef>
          </c:val>
          <c:extLst>
            <c:ext xmlns:c16="http://schemas.microsoft.com/office/drawing/2014/chart" uri="{C3380CC4-5D6E-409C-BE32-E72D297353CC}">
              <c16:uniqueId val="{00000002-3A11-4535-8AD4-43FA952B2A5E}"/>
            </c:ext>
          </c:extLst>
        </c:ser>
        <c:ser>
          <c:idx val="3"/>
          <c:order val="3"/>
          <c:tx>
            <c:strRef>
              <c:f>Tabelle1!$A$6</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Tabelle1!$B$6:$D$6</c:f>
              <c:numCache>
                <c:formatCode>0%</c:formatCode>
                <c:ptCount val="3"/>
                <c:pt idx="0">
                  <c:v>0.28999999999999998</c:v>
                </c:pt>
                <c:pt idx="1">
                  <c:v>0.36</c:v>
                </c:pt>
                <c:pt idx="2">
                  <c:v>0.38</c:v>
                </c:pt>
              </c:numCache>
            </c:numRef>
          </c:val>
          <c:extLst>
            <c:ext xmlns:c16="http://schemas.microsoft.com/office/drawing/2014/chart" uri="{C3380CC4-5D6E-409C-BE32-E72D297353CC}">
              <c16:uniqueId val="{00000003-3A11-4535-8AD4-43FA952B2A5E}"/>
            </c:ext>
          </c:extLst>
        </c:ser>
        <c:ser>
          <c:idx val="4"/>
          <c:order val="4"/>
          <c:tx>
            <c:strRef>
              <c:f>Tabelle1!$A$7</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D-CH (2'480)</c:v>
                </c:pt>
                <c:pt idx="1">
                  <c:v>W-CH (856)</c:v>
                </c:pt>
                <c:pt idx="2">
                  <c:v>Tessin (150)</c:v>
                </c:pt>
              </c:strCache>
            </c:strRef>
          </c:cat>
          <c:val>
            <c:numRef>
              <c:f>Tabelle1!$B$7:$D$7</c:f>
              <c:numCache>
                <c:formatCode>0%</c:formatCode>
                <c:ptCount val="3"/>
                <c:pt idx="0">
                  <c:v>0.09</c:v>
                </c:pt>
                <c:pt idx="1">
                  <c:v>0.15</c:v>
                </c:pt>
                <c:pt idx="2">
                  <c:v>0.13</c:v>
                </c:pt>
              </c:numCache>
            </c:numRef>
          </c:val>
          <c:extLst>
            <c:ext xmlns:c16="http://schemas.microsoft.com/office/drawing/2014/chart" uri="{C3380CC4-5D6E-409C-BE32-E72D297353CC}">
              <c16:uniqueId val="{00000004-3A11-4535-8AD4-43FA952B2A5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6.0341686185768663E-2"/>
          <c:y val="0.90770155402732722"/>
          <c:w val="0.89207296570196848"/>
          <c:h val="8.30127409134745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6656918247788"/>
          <c:y val="9.830168920457133E-2"/>
          <c:w val="0.78540474868237498"/>
          <c:h val="0.71812548376815555"/>
        </c:manualLayout>
      </c:layout>
      <c:barChart>
        <c:barDir val="bar"/>
        <c:grouping val="percentStacked"/>
        <c:varyColors val="0"/>
        <c:ser>
          <c:idx val="0"/>
          <c:order val="0"/>
          <c:tx>
            <c:strRef>
              <c:f>Tabelle1!$B$1</c:f>
              <c:strCache>
                <c:ptCount val="1"/>
                <c:pt idx="0">
                  <c:v>Stimme vollkommen zu (4)</c:v>
                </c:pt>
              </c:strCache>
            </c:strRef>
          </c:tx>
          <c:spPr>
            <a:solidFill>
              <a:schemeClr val="accent1"/>
            </a:solidFill>
            <a:effectLst/>
          </c:spPr>
          <c:invertIfNegative val="0"/>
          <c:dLbls>
            <c:numFmt formatCode="0%" sourceLinked="0"/>
            <c:spPr>
              <a:noFill/>
              <a:ln>
                <a:noFill/>
              </a:ln>
              <a:effectLst/>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Tabelle1!$B$2:$B$6</c:f>
              <c:numCache>
                <c:formatCode>0%</c:formatCode>
                <c:ptCount val="5"/>
                <c:pt idx="0">
                  <c:v>0.17</c:v>
                </c:pt>
                <c:pt idx="1">
                  <c:v>0.18</c:v>
                </c:pt>
                <c:pt idx="2">
                  <c:v>0.22</c:v>
                </c:pt>
                <c:pt idx="3">
                  <c:v>0.18</c:v>
                </c:pt>
                <c:pt idx="4">
                  <c:v>0.19</c:v>
                </c:pt>
              </c:numCache>
            </c:numRef>
          </c:val>
          <c:extLst>
            <c:ext xmlns:c16="http://schemas.microsoft.com/office/drawing/2014/chart" uri="{C3380CC4-5D6E-409C-BE32-E72D297353CC}">
              <c16:uniqueId val="{00000000-9255-43B9-80EA-A002BB55A68A}"/>
            </c:ext>
          </c:extLst>
        </c:ser>
        <c:ser>
          <c:idx val="1"/>
          <c:order val="1"/>
          <c:tx>
            <c:strRef>
              <c:f>Tabelle1!$C$1</c:f>
              <c:strCache>
                <c:ptCount val="1"/>
                <c:pt idx="0">
                  <c:v>Stimme eher zu (3)</c:v>
                </c:pt>
              </c:strCache>
            </c:strRef>
          </c:tx>
          <c:spPr>
            <a:solidFill>
              <a:schemeClr val="tx2"/>
            </a:solidFill>
            <a:effectLst/>
          </c:spPr>
          <c:invertIfNegative val="0"/>
          <c:dLbls>
            <c:numFmt formatCode="0%" sourceLinked="0"/>
            <c:spPr>
              <a:noFill/>
              <a:ln>
                <a:noFill/>
              </a:ln>
              <a:effectLst/>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Tabelle1!$C$2:$C$6</c:f>
              <c:numCache>
                <c:formatCode>0%</c:formatCode>
                <c:ptCount val="5"/>
                <c:pt idx="0">
                  <c:v>0.41</c:v>
                </c:pt>
                <c:pt idx="1">
                  <c:v>0.45</c:v>
                </c:pt>
                <c:pt idx="2">
                  <c:v>0.37</c:v>
                </c:pt>
                <c:pt idx="3">
                  <c:v>0.41</c:v>
                </c:pt>
                <c:pt idx="4">
                  <c:v>0.38</c:v>
                </c:pt>
              </c:numCache>
            </c:numRef>
          </c:val>
          <c:extLst>
            <c:ext xmlns:c16="http://schemas.microsoft.com/office/drawing/2014/chart" uri="{C3380CC4-5D6E-409C-BE32-E72D297353CC}">
              <c16:uniqueId val="{00000001-9255-43B9-80EA-A002BB55A68A}"/>
            </c:ext>
          </c:extLst>
        </c:ser>
        <c:ser>
          <c:idx val="2"/>
          <c:order val="2"/>
          <c:tx>
            <c:strRef>
              <c:f>Tabelle1!$D$1</c:f>
              <c:strCache>
                <c:ptCount val="1"/>
                <c:pt idx="0">
                  <c:v>Stimme eher nicht zu (2)</c:v>
                </c:pt>
              </c:strCache>
            </c:strRef>
          </c:tx>
          <c:spPr>
            <a:solidFill>
              <a:schemeClr val="accent3">
                <a:lumMod val="60000"/>
                <a:lumOff val="40000"/>
              </a:schemeClr>
            </a:solidFill>
            <a:effectLst/>
          </c:spPr>
          <c:invertIfNegative val="0"/>
          <c:dLbls>
            <c:numFmt formatCode="0%" sourceLinked="0"/>
            <c:spPr>
              <a:noFill/>
              <a:ln>
                <a:noFill/>
              </a:ln>
              <a:effectLst/>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Tabelle1!$D$2:$D$6</c:f>
              <c:numCache>
                <c:formatCode>0%</c:formatCode>
                <c:ptCount val="5"/>
                <c:pt idx="0">
                  <c:v>0.18</c:v>
                </c:pt>
                <c:pt idx="1">
                  <c:v>0.21</c:v>
                </c:pt>
                <c:pt idx="2">
                  <c:v>0.21</c:v>
                </c:pt>
                <c:pt idx="3">
                  <c:v>0.22</c:v>
                </c:pt>
                <c:pt idx="4">
                  <c:v>0.24</c:v>
                </c:pt>
              </c:numCache>
            </c:numRef>
          </c:val>
          <c:extLst>
            <c:ext xmlns:c16="http://schemas.microsoft.com/office/drawing/2014/chart" uri="{C3380CC4-5D6E-409C-BE32-E72D297353CC}">
              <c16:uniqueId val="{00000002-9255-43B9-80EA-A002BB55A68A}"/>
            </c:ext>
          </c:extLst>
        </c:ser>
        <c:ser>
          <c:idx val="3"/>
          <c:order val="3"/>
          <c:tx>
            <c:strRef>
              <c:f>Tabelle1!$E$1</c:f>
              <c:strCache>
                <c:ptCount val="1"/>
                <c:pt idx="0">
                  <c:v>Stimme überhaupt nicht zu (1)</c:v>
                </c:pt>
              </c:strCache>
            </c:strRef>
          </c:tx>
          <c:spPr>
            <a:solidFill>
              <a:schemeClr val="accent3"/>
            </a:solidFill>
            <a:effectLst/>
          </c:spPr>
          <c:invertIfNegative val="0"/>
          <c:dLbls>
            <c:numFmt formatCode="0%" sourceLinked="0"/>
            <c:spPr>
              <a:noFill/>
              <a:ln>
                <a:noFill/>
              </a:ln>
              <a:effectLst/>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Tabelle1!$E$2:$E$6</c:f>
              <c:numCache>
                <c:formatCode>0%</c:formatCode>
                <c:ptCount val="5"/>
                <c:pt idx="0">
                  <c:v>0.08</c:v>
                </c:pt>
                <c:pt idx="1">
                  <c:v>0.11</c:v>
                </c:pt>
                <c:pt idx="2">
                  <c:v>0.14000000000000001</c:v>
                </c:pt>
                <c:pt idx="3">
                  <c:v>0.15</c:v>
                </c:pt>
                <c:pt idx="4">
                  <c:v>0.15</c:v>
                </c:pt>
              </c:numCache>
            </c:numRef>
          </c:val>
          <c:extLst>
            <c:ext xmlns:c16="http://schemas.microsoft.com/office/drawing/2014/chart" uri="{C3380CC4-5D6E-409C-BE32-E72D297353CC}">
              <c16:uniqueId val="{00000003-9255-43B9-80EA-A002BB55A68A}"/>
            </c:ext>
          </c:extLst>
        </c:ser>
        <c:ser>
          <c:idx val="4"/>
          <c:order val="4"/>
          <c:tx>
            <c:strRef>
              <c:f>Tabelle1!$F$1</c:f>
              <c:strCache>
                <c:ptCount val="1"/>
                <c:pt idx="0">
                  <c:v>Weiss nicht/keine Angabe</c:v>
                </c:pt>
              </c:strCache>
            </c:strRef>
          </c:tx>
          <c:spPr>
            <a:solidFill>
              <a:schemeClr val="bg1">
                <a:lumMod val="75000"/>
              </a:schemeClr>
            </a:solidFill>
            <a:effectLst/>
          </c:spPr>
          <c:invertIfNegative val="0"/>
          <c:dLbls>
            <c:numFmt formatCode="0%" sourceLinked="0"/>
            <c:spPr>
              <a:noFill/>
              <a:ln>
                <a:noFill/>
              </a:ln>
              <a:effectLst/>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Tabelle1!$F$2:$F$6</c:f>
              <c:numCache>
                <c:formatCode>0%</c:formatCode>
                <c:ptCount val="5"/>
                <c:pt idx="0">
                  <c:v>0.16</c:v>
                </c:pt>
                <c:pt idx="1">
                  <c:v>0.06</c:v>
                </c:pt>
                <c:pt idx="2">
                  <c:v>0.05</c:v>
                </c:pt>
                <c:pt idx="3">
                  <c:v>0.04</c:v>
                </c:pt>
                <c:pt idx="4">
                  <c:v>0.03</c:v>
                </c:pt>
              </c:numCache>
            </c:numRef>
          </c:val>
          <c:extLst>
            <c:ext xmlns:c16="http://schemas.microsoft.com/office/drawing/2014/chart" uri="{C3380CC4-5D6E-409C-BE32-E72D297353CC}">
              <c16:uniqueId val="{00000004-9255-43B9-80EA-A002BB55A68A}"/>
            </c:ext>
          </c:extLst>
        </c:ser>
        <c:dLbls>
          <c:showLegendKey val="0"/>
          <c:showVal val="0"/>
          <c:showCatName val="0"/>
          <c:showSerName val="0"/>
          <c:showPercent val="0"/>
          <c:showBubbleSize val="0"/>
        </c:dLbls>
        <c:gapWidth val="70"/>
        <c:overlap val="100"/>
        <c:axId val="1359319040"/>
        <c:axId val="1359320576"/>
      </c:barChart>
      <c:catAx>
        <c:axId val="1359319040"/>
        <c:scaling>
          <c:orientation val="maxMin"/>
        </c:scaling>
        <c:delete val="0"/>
        <c:axPos val="l"/>
        <c:numFmt formatCode="General" sourceLinked="0"/>
        <c:majorTickMark val="none"/>
        <c:minorTickMark val="none"/>
        <c:tickLblPos val="nextTo"/>
        <c:spPr>
          <a:ln w="6350">
            <a:solidFill>
              <a:schemeClr val="tx1"/>
            </a:solidFill>
          </a:ln>
        </c:spPr>
        <c:txPr>
          <a:bodyPr/>
          <a:lstStyle/>
          <a:p>
            <a:pPr algn="r">
              <a:defRPr sz="1200">
                <a:solidFill>
                  <a:schemeClr val="tx1"/>
                </a:solidFill>
              </a:defRPr>
            </a:pPr>
            <a:endParaRPr lang="de-DE"/>
          </a:p>
        </c:txPr>
        <c:crossAx val="1359320576"/>
        <c:crosses val="autoZero"/>
        <c:auto val="1"/>
        <c:lblAlgn val="ctr"/>
        <c:lblOffset val="100"/>
        <c:noMultiLvlLbl val="0"/>
      </c:catAx>
      <c:valAx>
        <c:axId val="1359320576"/>
        <c:scaling>
          <c:orientation val="minMax"/>
          <c:max val="1"/>
          <c:min val="0"/>
        </c:scaling>
        <c:delete val="0"/>
        <c:axPos val="t"/>
        <c:numFmt formatCode="0%" sourceLinked="0"/>
        <c:majorTickMark val="out"/>
        <c:minorTickMark val="none"/>
        <c:tickLblPos val="high"/>
        <c:spPr>
          <a:ln>
            <a:noFill/>
          </a:ln>
        </c:spPr>
        <c:txPr>
          <a:bodyPr/>
          <a:lstStyle/>
          <a:p>
            <a:pPr>
              <a:defRPr sz="1000"/>
            </a:pPr>
            <a:endParaRPr lang="de-DE"/>
          </a:p>
        </c:txPr>
        <c:crossAx val="1359319040"/>
        <c:crosses val="autoZero"/>
        <c:crossBetween val="between"/>
        <c:majorUnit val="0.2"/>
      </c:valAx>
      <c:spPr>
        <a:noFill/>
        <a:ln>
          <a:noFill/>
        </a:ln>
      </c:spPr>
    </c:plotArea>
    <c:legend>
      <c:legendPos val="r"/>
      <c:layout>
        <c:manualLayout>
          <c:xMode val="edge"/>
          <c:yMode val="edge"/>
          <c:x val="0.12485586171247604"/>
          <c:y val="0.93064040404040416"/>
          <c:w val="0.79441975314279012"/>
          <c:h val="4.9121021718344496E-2"/>
        </c:manualLayout>
      </c:layout>
      <c:overlay val="0"/>
      <c:txPr>
        <a:bodyPr/>
        <a:lstStyle/>
        <a:p>
          <a:pPr>
            <a:defRPr sz="1000">
              <a:solidFill>
                <a:schemeClr val="tx1"/>
              </a:solidFill>
            </a:defRPr>
          </a:pPr>
          <a:endParaRPr lang="de-DE"/>
        </a:p>
      </c:txPr>
    </c:legend>
    <c:plotVisOnly val="1"/>
    <c:dispBlanksAs val="gap"/>
    <c:showDLblsOverMax val="0"/>
  </c:chart>
  <c:txPr>
    <a:bodyPr/>
    <a:lstStyle/>
    <a:p>
      <a:pPr>
        <a:defRPr sz="1400">
          <a:solidFill>
            <a:schemeClr val="tx1"/>
          </a:solidFill>
        </a:defRPr>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6.9473159316133418E-2"/>
          <c:w val="0.93540790335871971"/>
          <c:h val="0.66118899431914702"/>
        </c:manualLayout>
      </c:layout>
      <c:barChart>
        <c:barDir val="col"/>
        <c:grouping val="percentStacked"/>
        <c:varyColors val="0"/>
        <c:ser>
          <c:idx val="0"/>
          <c:order val="0"/>
          <c:tx>
            <c:strRef>
              <c:f>Tabelle1!$A$3</c:f>
              <c:strCache>
                <c:ptCount val="1"/>
                <c:pt idx="0">
                  <c:v>Stimme vollkommen zu (4)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Tabelle1!$B$3:$P$3</c:f>
              <c:numCache>
                <c:formatCode>0%</c:formatCode>
                <c:ptCount val="15"/>
                <c:pt idx="0">
                  <c:v>0.19</c:v>
                </c:pt>
                <c:pt idx="1">
                  <c:v>0.19</c:v>
                </c:pt>
                <c:pt idx="2">
                  <c:v>0.22</c:v>
                </c:pt>
                <c:pt idx="3">
                  <c:v>0.17</c:v>
                </c:pt>
                <c:pt idx="4">
                  <c:v>0.21</c:v>
                </c:pt>
                <c:pt idx="5">
                  <c:v>0.14000000000000001</c:v>
                </c:pt>
                <c:pt idx="6">
                  <c:v>0.22</c:v>
                </c:pt>
                <c:pt idx="7">
                  <c:v>0.21</c:v>
                </c:pt>
                <c:pt idx="8">
                  <c:v>0.22</c:v>
                </c:pt>
                <c:pt idx="9">
                  <c:v>0.19</c:v>
                </c:pt>
                <c:pt idx="10">
                  <c:v>0.15</c:v>
                </c:pt>
                <c:pt idx="11">
                  <c:v>0.17</c:v>
                </c:pt>
                <c:pt idx="12">
                  <c:v>0.18</c:v>
                </c:pt>
                <c:pt idx="13">
                  <c:v>0.13</c:v>
                </c:pt>
                <c:pt idx="14">
                  <c:v>0.18</c:v>
                </c:pt>
              </c:numCache>
            </c:numRef>
          </c:val>
          <c:extLst xmlns:c15="http://schemas.microsoft.com/office/drawing/2012/chart">
            <c:ext xmlns:c16="http://schemas.microsoft.com/office/drawing/2014/chart" uri="{C3380CC4-5D6E-409C-BE32-E72D297353CC}">
              <c16:uniqueId val="{00000000-B243-430C-BE6C-8B3DFF0BB3DE}"/>
            </c:ext>
          </c:extLst>
        </c:ser>
        <c:ser>
          <c:idx val="1"/>
          <c:order val="1"/>
          <c:tx>
            <c:strRef>
              <c:f>Tabelle1!$A$4</c:f>
              <c:strCache>
                <c:ptCount val="1"/>
                <c:pt idx="0">
                  <c:v>Stimme eher zu (3)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Tabelle1!$B$4:$P$4</c:f>
              <c:numCache>
                <c:formatCode>0%</c:formatCode>
                <c:ptCount val="15"/>
                <c:pt idx="0">
                  <c:v>0.4</c:v>
                </c:pt>
                <c:pt idx="1">
                  <c:v>0.35</c:v>
                </c:pt>
                <c:pt idx="2">
                  <c:v>0.25</c:v>
                </c:pt>
                <c:pt idx="3">
                  <c:v>0.41</c:v>
                </c:pt>
                <c:pt idx="4">
                  <c:v>0.41</c:v>
                </c:pt>
                <c:pt idx="5">
                  <c:v>0.34</c:v>
                </c:pt>
                <c:pt idx="6">
                  <c:v>0.36</c:v>
                </c:pt>
                <c:pt idx="7">
                  <c:v>0.38</c:v>
                </c:pt>
                <c:pt idx="8">
                  <c:v>0.48</c:v>
                </c:pt>
                <c:pt idx="9">
                  <c:v>0.42</c:v>
                </c:pt>
                <c:pt idx="10">
                  <c:v>0.5</c:v>
                </c:pt>
                <c:pt idx="11">
                  <c:v>0.53</c:v>
                </c:pt>
                <c:pt idx="12">
                  <c:v>0.4</c:v>
                </c:pt>
                <c:pt idx="13">
                  <c:v>0.45</c:v>
                </c:pt>
                <c:pt idx="14">
                  <c:v>0.34</c:v>
                </c:pt>
              </c:numCache>
            </c:numRef>
          </c:val>
          <c:extLst>
            <c:ext xmlns:c16="http://schemas.microsoft.com/office/drawing/2014/chart" uri="{C3380CC4-5D6E-409C-BE32-E72D297353CC}">
              <c16:uniqueId val="{00000001-B243-430C-BE6C-8B3DFF0BB3DE}"/>
            </c:ext>
          </c:extLst>
        </c:ser>
        <c:ser>
          <c:idx val="2"/>
          <c:order val="2"/>
          <c:tx>
            <c:strRef>
              <c:f>Tabelle1!$A$5</c:f>
              <c:strCache>
                <c:ptCount val="1"/>
                <c:pt idx="0">
                  <c:v>Stimme eher nicht zu (2)</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Tabelle1!$B$5:$P$5</c:f>
              <c:numCache>
                <c:formatCode>0%</c:formatCode>
                <c:ptCount val="15"/>
                <c:pt idx="0">
                  <c:v>0.26</c:v>
                </c:pt>
                <c:pt idx="1">
                  <c:v>0.22</c:v>
                </c:pt>
                <c:pt idx="2">
                  <c:v>0.18</c:v>
                </c:pt>
                <c:pt idx="3">
                  <c:v>0.25</c:v>
                </c:pt>
                <c:pt idx="4">
                  <c:v>0.14000000000000001</c:v>
                </c:pt>
                <c:pt idx="5">
                  <c:v>0.24</c:v>
                </c:pt>
                <c:pt idx="6">
                  <c:v>0.24</c:v>
                </c:pt>
                <c:pt idx="7">
                  <c:v>0.17</c:v>
                </c:pt>
                <c:pt idx="8">
                  <c:v>0.13</c:v>
                </c:pt>
                <c:pt idx="9">
                  <c:v>0.24</c:v>
                </c:pt>
                <c:pt idx="10">
                  <c:v>0.13</c:v>
                </c:pt>
                <c:pt idx="11">
                  <c:v>0.14000000000000001</c:v>
                </c:pt>
                <c:pt idx="12">
                  <c:v>0.19</c:v>
                </c:pt>
                <c:pt idx="13">
                  <c:v>0.16</c:v>
                </c:pt>
                <c:pt idx="14">
                  <c:v>0.16</c:v>
                </c:pt>
              </c:numCache>
            </c:numRef>
          </c:val>
          <c:extLst>
            <c:ext xmlns:c16="http://schemas.microsoft.com/office/drawing/2014/chart" uri="{C3380CC4-5D6E-409C-BE32-E72D297353CC}">
              <c16:uniqueId val="{00000002-B243-430C-BE6C-8B3DFF0BB3DE}"/>
            </c:ext>
          </c:extLst>
        </c:ser>
        <c:ser>
          <c:idx val="3"/>
          <c:order val="3"/>
          <c:tx>
            <c:strRef>
              <c:f>Tabelle1!$A$6</c:f>
              <c:strCache>
                <c:ptCount val="1"/>
                <c:pt idx="0">
                  <c:v>Stimme überhaupt nicht zu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Tabelle1!$B$6:$P$6</c:f>
              <c:numCache>
                <c:formatCode>0%</c:formatCode>
                <c:ptCount val="15"/>
                <c:pt idx="0">
                  <c:v>0.14000000000000001</c:v>
                </c:pt>
                <c:pt idx="1">
                  <c:v>0.19</c:v>
                </c:pt>
                <c:pt idx="2">
                  <c:v>0.25</c:v>
                </c:pt>
                <c:pt idx="3">
                  <c:v>0.15</c:v>
                </c:pt>
                <c:pt idx="4">
                  <c:v>0.17</c:v>
                </c:pt>
                <c:pt idx="5">
                  <c:v>0.17</c:v>
                </c:pt>
                <c:pt idx="6">
                  <c:v>0.15</c:v>
                </c:pt>
                <c:pt idx="7">
                  <c:v>0.13</c:v>
                </c:pt>
                <c:pt idx="8">
                  <c:v>0.13</c:v>
                </c:pt>
                <c:pt idx="9">
                  <c:v>0.1</c:v>
                </c:pt>
                <c:pt idx="10">
                  <c:v>0.14000000000000001</c:v>
                </c:pt>
                <c:pt idx="11">
                  <c:v>0.09</c:v>
                </c:pt>
                <c:pt idx="12">
                  <c:v>7.0000000000000007E-2</c:v>
                </c:pt>
                <c:pt idx="13">
                  <c:v>0.09</c:v>
                </c:pt>
                <c:pt idx="14">
                  <c:v>0.14000000000000001</c:v>
                </c:pt>
              </c:numCache>
            </c:numRef>
          </c:val>
          <c:extLst>
            <c:ext xmlns:c16="http://schemas.microsoft.com/office/drawing/2014/chart" uri="{C3380CC4-5D6E-409C-BE32-E72D297353CC}">
              <c16:uniqueId val="{00000003-B243-430C-BE6C-8B3DFF0BB3DE}"/>
            </c:ext>
          </c:extLst>
        </c:ser>
        <c:ser>
          <c:idx val="4"/>
          <c:order val="4"/>
          <c:tx>
            <c:strRef>
              <c:f>Tabelle1!$A$7</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(718)</c:v>
                  </c:pt>
                  <c:pt idx="1">
                    <c:v>W-CH (238)</c:v>
                  </c:pt>
                  <c:pt idx="2">
                    <c:v>Tessin (44)</c:v>
                  </c:pt>
                  <c:pt idx="3">
                    <c:v>D-CH (718)</c:v>
                  </c:pt>
                  <c:pt idx="4">
                    <c:v>W-CH (238)</c:v>
                  </c:pt>
                  <c:pt idx="5">
                    <c:v>Tessin (44)</c:v>
                  </c:pt>
                  <c:pt idx="6">
                    <c:v>D-CH (720)</c:v>
                  </c:pt>
                  <c:pt idx="7">
                    <c:v>W-CH (239)</c:v>
                  </c:pt>
                  <c:pt idx="8">
                    <c:v>Tessin (44)</c:v>
                  </c:pt>
                  <c:pt idx="9">
                    <c:v>D-CH (709)</c:v>
                  </c:pt>
                  <c:pt idx="10">
                    <c:v>W-CH (246)</c:v>
                  </c:pt>
                  <c:pt idx="11">
                    <c:v>Tessin (45)</c:v>
                  </c:pt>
                  <c:pt idx="12">
                    <c:v>D-CH (2'480)</c:v>
                  </c:pt>
                  <c:pt idx="13">
                    <c:v>W-CH (856)</c:v>
                  </c:pt>
                  <c:pt idx="14">
                    <c:v>Tessin (150)</c:v>
                  </c:pt>
                </c:lvl>
                <c:lvl>
                  <c:pt idx="0">
                    <c:v>2016</c:v>
                  </c:pt>
                  <c:pt idx="3">
                    <c:v>2018</c:v>
                  </c:pt>
                  <c:pt idx="6">
                    <c:v>2020</c:v>
                  </c:pt>
                  <c:pt idx="9">
                    <c:v>2022</c:v>
                  </c:pt>
                  <c:pt idx="12">
                    <c:v>2024</c:v>
                  </c:pt>
                </c:lvl>
              </c:multiLvlStrCache>
            </c:multiLvlStrRef>
          </c:cat>
          <c:val>
            <c:numRef>
              <c:f>Tabelle1!$B$7:$P$7</c:f>
              <c:numCache>
                <c:formatCode>0%</c:formatCode>
                <c:ptCount val="15"/>
                <c:pt idx="0">
                  <c:v>0.02</c:v>
                </c:pt>
                <c:pt idx="1">
                  <c:v>0.05</c:v>
                </c:pt>
                <c:pt idx="2">
                  <c:v>0.11</c:v>
                </c:pt>
                <c:pt idx="3">
                  <c:v>0.03</c:v>
                </c:pt>
                <c:pt idx="4">
                  <c:v>0.08</c:v>
                </c:pt>
                <c:pt idx="5">
                  <c:v>0.11</c:v>
                </c:pt>
                <c:pt idx="6">
                  <c:v>0.04</c:v>
                </c:pt>
                <c:pt idx="7">
                  <c:v>0.12</c:v>
                </c:pt>
                <c:pt idx="8">
                  <c:v>0.04</c:v>
                </c:pt>
                <c:pt idx="9">
                  <c:v>0.05</c:v>
                </c:pt>
                <c:pt idx="10">
                  <c:v>0.08</c:v>
                </c:pt>
                <c:pt idx="11">
                  <c:v>7.0000000000000007E-2</c:v>
                </c:pt>
                <c:pt idx="12">
                  <c:v>0.16</c:v>
                </c:pt>
                <c:pt idx="13">
                  <c:v>0.17</c:v>
                </c:pt>
                <c:pt idx="14">
                  <c:v>0.19</c:v>
                </c:pt>
              </c:numCache>
            </c:numRef>
          </c:val>
          <c:extLst>
            <c:ext xmlns:c16="http://schemas.microsoft.com/office/drawing/2014/chart" uri="{C3380CC4-5D6E-409C-BE32-E72D297353CC}">
              <c16:uniqueId val="{00000004-B243-430C-BE6C-8B3DFF0BB3D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6.0341686185768663E-2"/>
          <c:y val="0.90770155402732722"/>
          <c:w val="0.89207296570196848"/>
          <c:h val="8.30127409134745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(925)</c:v>
                </c:pt>
                <c:pt idx="1">
                  <c:v>2022 (318)</c:v>
                </c:pt>
                <c:pt idx="2">
                  <c:v>2020 (359)</c:v>
                </c:pt>
                <c:pt idx="3">
                  <c:v>2018 (374)</c:v>
                </c:pt>
                <c:pt idx="4">
                  <c:v>2016 (399)</c:v>
                </c:pt>
              </c:strCache>
            </c:strRef>
          </c:cat>
          <c:val>
            <c:numRef>
              <c:f>Tabelle1!$B$2:$B$6</c:f>
              <c:numCache>
                <c:formatCode>0%</c:formatCode>
                <c:ptCount val="5"/>
                <c:pt idx="0">
                  <c:v>0.23</c:v>
                </c:pt>
                <c:pt idx="1">
                  <c:v>0.36</c:v>
                </c:pt>
                <c:pt idx="2">
                  <c:v>0.44</c:v>
                </c:pt>
                <c:pt idx="3">
                  <c:v>0.51</c:v>
                </c:pt>
                <c:pt idx="4">
                  <c:v>0.44</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(925)</c:v>
                </c:pt>
                <c:pt idx="1">
                  <c:v>2022 (318)</c:v>
                </c:pt>
                <c:pt idx="2">
                  <c:v>2020 (359)</c:v>
                </c:pt>
                <c:pt idx="3">
                  <c:v>2018 (374)</c:v>
                </c:pt>
                <c:pt idx="4">
                  <c:v>2016 (399)</c:v>
                </c:pt>
              </c:strCache>
            </c:strRef>
          </c:cat>
          <c:val>
            <c:numRef>
              <c:f>Tabelle1!$C$2:$C$6</c:f>
              <c:numCache>
                <c:formatCode>0%</c:formatCode>
                <c:ptCount val="5"/>
                <c:pt idx="0">
                  <c:v>0.53</c:v>
                </c:pt>
                <c:pt idx="1">
                  <c:v>0.48</c:v>
                </c:pt>
                <c:pt idx="2">
                  <c:v>0.44</c:v>
                </c:pt>
                <c:pt idx="3">
                  <c:v>0.46</c:v>
                </c:pt>
                <c:pt idx="4">
                  <c:v>0.48</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(925)</c:v>
                </c:pt>
                <c:pt idx="1">
                  <c:v>2022 (318)</c:v>
                </c:pt>
                <c:pt idx="2">
                  <c:v>2020 (359)</c:v>
                </c:pt>
                <c:pt idx="3">
                  <c:v>2018 (374)</c:v>
                </c:pt>
                <c:pt idx="4">
                  <c:v>2016 (399)</c:v>
                </c:pt>
              </c:strCache>
            </c:strRef>
          </c:cat>
          <c:val>
            <c:numRef>
              <c:f>Tabelle1!$D$2:$D$6</c:f>
              <c:numCache>
                <c:formatCode>0%</c:formatCode>
                <c:ptCount val="5"/>
                <c:pt idx="0">
                  <c:v>0.23</c:v>
                </c:pt>
                <c:pt idx="1">
                  <c:v>0.15</c:v>
                </c:pt>
                <c:pt idx="2">
                  <c:v>0.12</c:v>
                </c:pt>
                <c:pt idx="3">
                  <c:v>0.03</c:v>
                </c:pt>
                <c:pt idx="4">
                  <c:v>0.08</c:v>
                </c:pt>
              </c:numCache>
            </c:numRef>
          </c:val>
          <c:extLst>
            <c:ext xmlns:c16="http://schemas.microsoft.com/office/drawing/2014/chart" uri="{C3380CC4-5D6E-409C-BE32-E72D297353CC}">
              <c16:uniqueId val="{00000002-3ADE-4FC1-BE83-0045F24E3A0D}"/>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8.4811140698225235E-2"/>
          <c:y val="0.89339127959899411"/>
          <c:w val="0.86796570960784059"/>
          <c:h val="5.47910461998048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44083333333333"/>
          <c:y val="3.1091216615080425E-2"/>
          <c:w val="0.66135620370370374"/>
          <c:h val="0.77997795251279989"/>
        </c:manualLayout>
      </c:layout>
      <c:barChart>
        <c:barDir val="bar"/>
        <c:grouping val="clustered"/>
        <c:varyColors val="0"/>
        <c:ser>
          <c:idx val="0"/>
          <c:order val="0"/>
          <c:tx>
            <c:strRef>
              <c:f>Tabelle1!$B$1</c:f>
              <c:strCache>
                <c:ptCount val="1"/>
                <c:pt idx="0">
                  <c:v>2024 (773)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Tabelle1!$A$2:$A$21</c:f>
              <c:strCache>
                <c:ptCount val="20"/>
                <c:pt idx="0">
                  <c:v>Harnwegsinfekt (Blasenentzündung)</c:v>
                </c:pt>
                <c:pt idx="1">
                  <c:v>Chirurgische Eingriffe</c:v>
                </c:pt>
                <c:pt idx="2">
                  <c:v>Halsschmerzen, Angina, Scharlach</c:v>
                </c:pt>
                <c:pt idx="3">
                  <c:v>Haut- oder Wundinfektion</c:v>
                </c:pt>
                <c:pt idx="4">
                  <c:v>Zahninfektionen</c:v>
                </c:pt>
                <c:pt idx="5">
                  <c:v>Lungenentzündung</c:v>
                </c:pt>
                <c:pt idx="6">
                  <c:v>Erkältung</c:v>
                </c:pt>
                <c:pt idx="7">
                  <c:v>Bronchitis</c:v>
                </c:pt>
                <c:pt idx="8">
                  <c:v>Grippe</c:v>
                </c:pt>
                <c:pt idx="9">
                  <c:v>Schnupfen &amp; Rachenentzündung (Rhinopharyngitis)</c:v>
                </c:pt>
                <c:pt idx="10">
                  <c:v>Kopfschmerzen</c:v>
                </c:pt>
                <c:pt idx="11">
                  <c:v>Andere Entzündungen / Infekte</c:v>
                </c:pt>
                <c:pt idx="12">
                  <c:v>Prophylaktisch gegen Sekundärinfektionen</c:v>
                </c:pt>
                <c:pt idx="13">
                  <c:v>Fieber</c:v>
                </c:pt>
                <c:pt idx="14">
                  <c:v>Ohrenentzündung</c:v>
                </c:pt>
                <c:pt idx="15">
                  <c:v>Diarrhöe/Durchfall</c:v>
                </c:pt>
                <c:pt idx="16">
                  <c:v>Gelenk-/Sehnen-/Muskelentzündungen (GSM)</c:v>
                </c:pt>
                <c:pt idx="17">
                  <c:v>Zeckenstich (Borreliose…)</c:v>
                </c:pt>
                <c:pt idx="18">
                  <c:v>andere</c:v>
                </c:pt>
                <c:pt idx="19">
                  <c:v>Weiss nicht/keine Angabe</c:v>
                </c:pt>
              </c:strCache>
            </c:strRef>
          </c:cat>
          <c:val>
            <c:numRef>
              <c:f>Tabelle1!$B$2:$B$21</c:f>
              <c:numCache>
                <c:formatCode>0%</c:formatCode>
                <c:ptCount val="20"/>
                <c:pt idx="0">
                  <c:v>0.19</c:v>
                </c:pt>
                <c:pt idx="1">
                  <c:v>0.13</c:v>
                </c:pt>
                <c:pt idx="2">
                  <c:v>0.12</c:v>
                </c:pt>
                <c:pt idx="3">
                  <c:v>0.08</c:v>
                </c:pt>
                <c:pt idx="4">
                  <c:v>7.0000000000000007E-2</c:v>
                </c:pt>
                <c:pt idx="5">
                  <c:v>7.0000000000000007E-2</c:v>
                </c:pt>
                <c:pt idx="6">
                  <c:v>0.06</c:v>
                </c:pt>
                <c:pt idx="7">
                  <c:v>0.06</c:v>
                </c:pt>
                <c:pt idx="8">
                  <c:v>0.06</c:v>
                </c:pt>
                <c:pt idx="9">
                  <c:v>0.06</c:v>
                </c:pt>
                <c:pt idx="10">
                  <c:v>0.04</c:v>
                </c:pt>
                <c:pt idx="11">
                  <c:v>0.04</c:v>
                </c:pt>
                <c:pt idx="12">
                  <c:v>0.04</c:v>
                </c:pt>
                <c:pt idx="13">
                  <c:v>0.04</c:v>
                </c:pt>
                <c:pt idx="14">
                  <c:v>0.03</c:v>
                </c:pt>
                <c:pt idx="15">
                  <c:v>0.03</c:v>
                </c:pt>
                <c:pt idx="16">
                  <c:v>0.03</c:v>
                </c:pt>
                <c:pt idx="17">
                  <c:v>0.02</c:v>
                </c:pt>
                <c:pt idx="18">
                  <c:v>0.03</c:v>
                </c:pt>
                <c:pt idx="19">
                  <c:v>0.03</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5.000000000000001E-2"/>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952365795362071"/>
        </c:manualLayout>
      </c:layout>
      <c:barChart>
        <c:barDir val="col"/>
        <c:grouping val="percentStacked"/>
        <c:varyColors val="0"/>
        <c:ser>
          <c:idx val="0"/>
          <c:order val="0"/>
          <c:tx>
            <c:strRef>
              <c:f>Tabelle1!$A$3</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(283)</c:v>
                  </c:pt>
                  <c:pt idx="1">
                    <c:v>W-CH (98)</c:v>
                  </c:pt>
                  <c:pt idx="2">
                    <c:v>Tessin (19)</c:v>
                  </c:pt>
                  <c:pt idx="3">
                    <c:v>D-CH (282)</c:v>
                  </c:pt>
                  <c:pt idx="4">
                    <c:v>W-CH (74)</c:v>
                  </c:pt>
                  <c:pt idx="5">
                    <c:v>Tessin (18)</c:v>
                  </c:pt>
                  <c:pt idx="6">
                    <c:v>D-CH (277)</c:v>
                  </c:pt>
                  <c:pt idx="7">
                    <c:v>W-CH (70)</c:v>
                  </c:pt>
                  <c:pt idx="8">
                    <c:v>Tessin (12)</c:v>
                  </c:pt>
                  <c:pt idx="9">
                    <c:v>D-CH (239)</c:v>
                  </c:pt>
                  <c:pt idx="10">
                    <c:v>W-CH (68)</c:v>
                  </c:pt>
                  <c:pt idx="11">
                    <c:v>Tessin (10)</c:v>
                  </c:pt>
                  <c:pt idx="12">
                    <c:v>D-CH (664)</c:v>
                  </c:pt>
                  <c:pt idx="13">
                    <c:v>W-CH (216)</c:v>
                  </c:pt>
                  <c:pt idx="14">
                    <c:v>Tessin (44)</c:v>
                  </c:pt>
                </c:lvl>
                <c:lvl>
                  <c:pt idx="0">
                    <c:v>2016</c:v>
                  </c:pt>
                  <c:pt idx="3">
                    <c:v>2018</c:v>
                  </c:pt>
                  <c:pt idx="6">
                    <c:v>2020</c:v>
                  </c:pt>
                  <c:pt idx="9">
                    <c:v>2022</c:v>
                  </c:pt>
                  <c:pt idx="12">
                    <c:v>2024</c:v>
                  </c:pt>
                </c:lvl>
              </c:multiLvlStrCache>
            </c:multiLvlStrRef>
          </c:cat>
          <c:val>
            <c:numRef>
              <c:f>Tabelle1!$B$3:$P$3</c:f>
              <c:numCache>
                <c:formatCode>0%</c:formatCode>
                <c:ptCount val="15"/>
                <c:pt idx="0">
                  <c:v>0.44</c:v>
                </c:pt>
                <c:pt idx="1">
                  <c:v>0.41</c:v>
                </c:pt>
                <c:pt idx="2">
                  <c:v>0.54</c:v>
                </c:pt>
                <c:pt idx="3">
                  <c:v>0.54</c:v>
                </c:pt>
                <c:pt idx="4">
                  <c:v>0.39</c:v>
                </c:pt>
                <c:pt idx="5">
                  <c:v>0.45</c:v>
                </c:pt>
                <c:pt idx="6">
                  <c:v>0.44</c:v>
                </c:pt>
                <c:pt idx="7">
                  <c:v>0.44</c:v>
                </c:pt>
                <c:pt idx="8">
                  <c:v>0.38</c:v>
                </c:pt>
                <c:pt idx="9">
                  <c:v>0.35</c:v>
                </c:pt>
                <c:pt idx="10">
                  <c:v>0.39</c:v>
                </c:pt>
                <c:pt idx="11">
                  <c:v>0.44</c:v>
                </c:pt>
                <c:pt idx="12">
                  <c:v>0.25</c:v>
                </c:pt>
                <c:pt idx="13">
                  <c:v>0.17</c:v>
                </c:pt>
                <c:pt idx="14">
                  <c:v>0.25</c:v>
                </c:pt>
              </c:numCache>
            </c:numRef>
          </c:val>
          <c:extLst xmlns:c15="http://schemas.microsoft.com/office/drawing/2012/chart">
            <c:ext xmlns:c16="http://schemas.microsoft.com/office/drawing/2014/chart" uri="{C3380CC4-5D6E-409C-BE32-E72D297353CC}">
              <c16:uniqueId val="{00000003-ECD6-4876-9F6C-1C598D6542E4}"/>
            </c:ext>
          </c:extLst>
        </c:ser>
        <c:ser>
          <c:idx val="1"/>
          <c:order val="1"/>
          <c:tx>
            <c:strRef>
              <c:f>Tabelle1!$A$4</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(283)</c:v>
                  </c:pt>
                  <c:pt idx="1">
                    <c:v>W-CH (98)</c:v>
                  </c:pt>
                  <c:pt idx="2">
                    <c:v>Tessin (19)</c:v>
                  </c:pt>
                  <c:pt idx="3">
                    <c:v>D-CH (282)</c:v>
                  </c:pt>
                  <c:pt idx="4">
                    <c:v>W-CH (74)</c:v>
                  </c:pt>
                  <c:pt idx="5">
                    <c:v>Tessin (18)</c:v>
                  </c:pt>
                  <c:pt idx="6">
                    <c:v>D-CH (277)</c:v>
                  </c:pt>
                  <c:pt idx="7">
                    <c:v>W-CH (70)</c:v>
                  </c:pt>
                  <c:pt idx="8">
                    <c:v>Tessin (12)</c:v>
                  </c:pt>
                  <c:pt idx="9">
                    <c:v>D-CH (239)</c:v>
                  </c:pt>
                  <c:pt idx="10">
                    <c:v>W-CH (68)</c:v>
                  </c:pt>
                  <c:pt idx="11">
                    <c:v>Tessin (10)</c:v>
                  </c:pt>
                  <c:pt idx="12">
                    <c:v>D-CH (664)</c:v>
                  </c:pt>
                  <c:pt idx="13">
                    <c:v>W-CH (216)</c:v>
                  </c:pt>
                  <c:pt idx="14">
                    <c:v>Tessin (44)</c:v>
                  </c:pt>
                </c:lvl>
                <c:lvl>
                  <c:pt idx="0">
                    <c:v>2016</c:v>
                  </c:pt>
                  <c:pt idx="3">
                    <c:v>2018</c:v>
                  </c:pt>
                  <c:pt idx="6">
                    <c:v>2020</c:v>
                  </c:pt>
                  <c:pt idx="9">
                    <c:v>2022</c:v>
                  </c:pt>
                  <c:pt idx="12">
                    <c:v>2024</c:v>
                  </c:pt>
                </c:lvl>
              </c:multiLvlStrCache>
            </c:multiLvlStrRef>
          </c:cat>
          <c:val>
            <c:numRef>
              <c:f>Tabelle1!$B$4:$P$4</c:f>
              <c:numCache>
                <c:formatCode>0%</c:formatCode>
                <c:ptCount val="15"/>
                <c:pt idx="0">
                  <c:v>0.49</c:v>
                </c:pt>
                <c:pt idx="1">
                  <c:v>0.49</c:v>
                </c:pt>
                <c:pt idx="2">
                  <c:v>0.4</c:v>
                </c:pt>
                <c:pt idx="3">
                  <c:v>0.44</c:v>
                </c:pt>
                <c:pt idx="4">
                  <c:v>0.55000000000000004</c:v>
                </c:pt>
                <c:pt idx="5">
                  <c:v>0.51</c:v>
                </c:pt>
                <c:pt idx="6">
                  <c:v>0.43</c:v>
                </c:pt>
                <c:pt idx="7">
                  <c:v>0.48</c:v>
                </c:pt>
                <c:pt idx="8">
                  <c:v>0.51</c:v>
                </c:pt>
                <c:pt idx="9">
                  <c:v>0.52</c:v>
                </c:pt>
                <c:pt idx="10">
                  <c:v>0.37</c:v>
                </c:pt>
                <c:pt idx="11">
                  <c:v>0.43</c:v>
                </c:pt>
                <c:pt idx="12">
                  <c:v>0.51</c:v>
                </c:pt>
                <c:pt idx="13">
                  <c:v>0.6</c:v>
                </c:pt>
                <c:pt idx="14">
                  <c:v>0.49</c:v>
                </c:pt>
              </c:numCache>
            </c:numRef>
          </c:val>
          <c:extLst>
            <c:ext xmlns:c16="http://schemas.microsoft.com/office/drawing/2014/chart" uri="{C3380CC4-5D6E-409C-BE32-E72D297353CC}">
              <c16:uniqueId val="{00000000-ECD6-4876-9F6C-1C598D6542E4}"/>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D-CH (283)</c:v>
                  </c:pt>
                  <c:pt idx="1">
                    <c:v>W-CH (98)</c:v>
                  </c:pt>
                  <c:pt idx="2">
                    <c:v>Tessin (19)</c:v>
                  </c:pt>
                  <c:pt idx="3">
                    <c:v>D-CH (282)</c:v>
                  </c:pt>
                  <c:pt idx="4">
                    <c:v>W-CH (74)</c:v>
                  </c:pt>
                  <c:pt idx="5">
                    <c:v>Tessin (18)</c:v>
                  </c:pt>
                  <c:pt idx="6">
                    <c:v>D-CH (277)</c:v>
                  </c:pt>
                  <c:pt idx="7">
                    <c:v>W-CH (70)</c:v>
                  </c:pt>
                  <c:pt idx="8">
                    <c:v>Tessin (12)</c:v>
                  </c:pt>
                  <c:pt idx="9">
                    <c:v>D-CH (239)</c:v>
                  </c:pt>
                  <c:pt idx="10">
                    <c:v>W-CH (68)</c:v>
                  </c:pt>
                  <c:pt idx="11">
                    <c:v>Tessin (10)</c:v>
                  </c:pt>
                  <c:pt idx="12">
                    <c:v>D-CH (664)</c:v>
                  </c:pt>
                  <c:pt idx="13">
                    <c:v>W-CH (216)</c:v>
                  </c:pt>
                  <c:pt idx="14">
                    <c:v>Tessin (44)</c:v>
                  </c:pt>
                </c:lvl>
                <c:lvl>
                  <c:pt idx="0">
                    <c:v>2016</c:v>
                  </c:pt>
                  <c:pt idx="3">
                    <c:v>2018</c:v>
                  </c:pt>
                  <c:pt idx="6">
                    <c:v>2020</c:v>
                  </c:pt>
                  <c:pt idx="9">
                    <c:v>2022</c:v>
                  </c:pt>
                  <c:pt idx="12">
                    <c:v>2024</c:v>
                  </c:pt>
                </c:lvl>
              </c:multiLvlStrCache>
            </c:multiLvlStrRef>
          </c:cat>
          <c:val>
            <c:numRef>
              <c:f>Tabelle1!$B$5:$P$5</c:f>
              <c:numCache>
                <c:formatCode>0%</c:formatCode>
                <c:ptCount val="15"/>
                <c:pt idx="0">
                  <c:v>7.0000000000000007E-2</c:v>
                </c:pt>
                <c:pt idx="1">
                  <c:v>0.1</c:v>
                </c:pt>
                <c:pt idx="2">
                  <c:v>0.06</c:v>
                </c:pt>
                <c:pt idx="3">
                  <c:v>0.02</c:v>
                </c:pt>
                <c:pt idx="4">
                  <c:v>0.06</c:v>
                </c:pt>
                <c:pt idx="5">
                  <c:v>0.04</c:v>
                </c:pt>
                <c:pt idx="6">
                  <c:v>0.13</c:v>
                </c:pt>
                <c:pt idx="7">
                  <c:v>0.08</c:v>
                </c:pt>
                <c:pt idx="8">
                  <c:v>0.11</c:v>
                </c:pt>
                <c:pt idx="9">
                  <c:v>0.13</c:v>
                </c:pt>
                <c:pt idx="10">
                  <c:v>0.24</c:v>
                </c:pt>
                <c:pt idx="11">
                  <c:v>0.13</c:v>
                </c:pt>
                <c:pt idx="12">
                  <c:v>0.23</c:v>
                </c:pt>
                <c:pt idx="13">
                  <c:v>0.23</c:v>
                </c:pt>
                <c:pt idx="14">
                  <c:v>0.26</c:v>
                </c:pt>
              </c:numCache>
            </c:numRef>
          </c:val>
          <c:extLst>
            <c:ext xmlns:c16="http://schemas.microsoft.com/office/drawing/2014/chart" uri="{C3380CC4-5D6E-409C-BE32-E72D297353CC}">
              <c16:uniqueId val="{00000001-ECD6-4876-9F6C-1C598D6542E4}"/>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6737946435861251"/>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Tabelle1!$B$1:$F$2</c:f>
              <c:multiLvlStrCache>
                <c:ptCount val="5"/>
                <c:lvl>
                  <c:pt idx="0">
                    <c:v>2024 (3'485)</c:v>
                  </c:pt>
                  <c:pt idx="1">
                    <c:v>2024 (3'485)</c:v>
                  </c:pt>
                  <c:pt idx="2">
                    <c:v>2024 (3'485)</c:v>
                  </c:pt>
                  <c:pt idx="3">
                    <c:v>2024 (3'485)</c:v>
                  </c:pt>
                  <c:pt idx="4">
                    <c:v>2024 (3'485)</c:v>
                  </c:pt>
                </c:lvl>
                <c:lvl>
                  <c:pt idx="0">
                    <c:v>«Der Einsatz von Antibiotika als Wachstumsförderer bei landwirtschaftlichen Nutztieren in der Schweiz ist verboten»</c:v>
                  </c:pt>
                  <c:pt idx="1">
                    <c:v>«In der Schweiz ist der Antibiotika-Einsatz bei Tieren stark rückläufig»</c:v>
                  </c:pt>
                  <c:pt idx="2">
                    <c:v>«Die Gefahr sich beim Verzehr von Fleisch mit resistenten Bakterien zu infizieren, ist gross»</c:v>
                  </c:pt>
                  <c:pt idx="3">
                    <c:v>«Tierhalter können nur über den Tierarzt Antibiotika für ihre Tiere erhalten»</c:v>
                  </c:pt>
                  <c:pt idx="4">
                    <c:v>«Tiere können gegen Antibiotika resistent werden»</c:v>
                  </c:pt>
                </c:lvl>
              </c:multiLvlStrCache>
            </c:multiLvlStrRef>
          </c:cat>
          <c:val>
            <c:numRef>
              <c:f>Tabelle1!$B$3:$F$3</c:f>
              <c:numCache>
                <c:formatCode>0%</c:formatCode>
                <c:ptCount val="5"/>
                <c:pt idx="0">
                  <c:v>0.48</c:v>
                </c:pt>
                <c:pt idx="1">
                  <c:v>0.27</c:v>
                </c:pt>
                <c:pt idx="2">
                  <c:v>0.33</c:v>
                </c:pt>
                <c:pt idx="3">
                  <c:v>0.55000000000000004</c:v>
                </c:pt>
                <c:pt idx="4">
                  <c:v>0.2</c:v>
                </c:pt>
              </c:numCache>
            </c:numRef>
          </c:val>
          <c:extLst xmlns:c15="http://schemas.microsoft.com/office/drawing/2012/chart">
            <c:ext xmlns:c16="http://schemas.microsoft.com/office/drawing/2014/chart" uri="{C3380CC4-5D6E-409C-BE32-E72D297353CC}">
              <c16:uniqueId val="{00000000-6D40-4D84-BE94-427B6EA1F779}"/>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Tabelle1!$B$1:$F$2</c:f>
              <c:multiLvlStrCache>
                <c:ptCount val="5"/>
                <c:lvl>
                  <c:pt idx="0">
                    <c:v>2024 (3'485)</c:v>
                  </c:pt>
                  <c:pt idx="1">
                    <c:v>2024 (3'485)</c:v>
                  </c:pt>
                  <c:pt idx="2">
                    <c:v>2024 (3'485)</c:v>
                  </c:pt>
                  <c:pt idx="3">
                    <c:v>2024 (3'485)</c:v>
                  </c:pt>
                  <c:pt idx="4">
                    <c:v>2024 (3'485)</c:v>
                  </c:pt>
                </c:lvl>
                <c:lvl>
                  <c:pt idx="0">
                    <c:v>«Der Einsatz von Antibiotika als Wachstumsförderer bei landwirtschaftlichen Nutztieren in der Schweiz ist verboten»</c:v>
                  </c:pt>
                  <c:pt idx="1">
                    <c:v>«In der Schweiz ist der Antibiotika-Einsatz bei Tieren stark rückläufig»</c:v>
                  </c:pt>
                  <c:pt idx="2">
                    <c:v>«Die Gefahr sich beim Verzehr von Fleisch mit resistenten Bakterien zu infizieren, ist gross»</c:v>
                  </c:pt>
                  <c:pt idx="3">
                    <c:v>«Tierhalter können nur über den Tierarzt Antibiotika für ihre Tiere erhalten»</c:v>
                  </c:pt>
                  <c:pt idx="4">
                    <c:v>«Tiere können gegen Antibiotika resistent werden»</c:v>
                  </c:pt>
                </c:lvl>
              </c:multiLvlStrCache>
            </c:multiLvlStrRef>
          </c:cat>
          <c:val>
            <c:numRef>
              <c:f>Tabelle1!$B$4:$F$4</c:f>
              <c:numCache>
                <c:formatCode>0%</c:formatCode>
                <c:ptCount val="5"/>
                <c:pt idx="0">
                  <c:v>0.08</c:v>
                </c:pt>
                <c:pt idx="1">
                  <c:v>0.15</c:v>
                </c:pt>
                <c:pt idx="2">
                  <c:v>0.26</c:v>
                </c:pt>
                <c:pt idx="3">
                  <c:v>0.09</c:v>
                </c:pt>
                <c:pt idx="4">
                  <c:v>0.56999999999999995</c:v>
                </c:pt>
              </c:numCache>
            </c:numRef>
          </c:val>
          <c:extLst>
            <c:ext xmlns:c16="http://schemas.microsoft.com/office/drawing/2014/chart" uri="{C3380CC4-5D6E-409C-BE32-E72D297353CC}">
              <c16:uniqueId val="{00000001-6D40-4D84-BE94-427B6EA1F779}"/>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Tabelle1!$B$1:$F$2</c:f>
              <c:multiLvlStrCache>
                <c:ptCount val="5"/>
                <c:lvl>
                  <c:pt idx="0">
                    <c:v>2024 (3'485)</c:v>
                  </c:pt>
                  <c:pt idx="1">
                    <c:v>2024 (3'485)</c:v>
                  </c:pt>
                  <c:pt idx="2">
                    <c:v>2024 (3'485)</c:v>
                  </c:pt>
                  <c:pt idx="3">
                    <c:v>2024 (3'485)</c:v>
                  </c:pt>
                  <c:pt idx="4">
                    <c:v>2024 (3'485)</c:v>
                  </c:pt>
                </c:lvl>
                <c:lvl>
                  <c:pt idx="0">
                    <c:v>«Der Einsatz von Antibiotika als Wachstumsförderer bei landwirtschaftlichen Nutztieren in der Schweiz ist verboten»</c:v>
                  </c:pt>
                  <c:pt idx="1">
                    <c:v>«In der Schweiz ist der Antibiotika-Einsatz bei Tieren stark rückläufig»</c:v>
                  </c:pt>
                  <c:pt idx="2">
                    <c:v>«Die Gefahr sich beim Verzehr von Fleisch mit resistenten Bakterien zu infizieren, ist gross»</c:v>
                  </c:pt>
                  <c:pt idx="3">
                    <c:v>«Tierhalter können nur über den Tierarzt Antibiotika für ihre Tiere erhalten»</c:v>
                  </c:pt>
                  <c:pt idx="4">
                    <c:v>«Tiere können gegen Antibiotika resistent werden»</c:v>
                  </c:pt>
                </c:lvl>
              </c:multiLvlStrCache>
            </c:multiLvlStrRef>
          </c:cat>
          <c:val>
            <c:numRef>
              <c:f>Tabelle1!$B$5:$F$5</c:f>
              <c:numCache>
                <c:formatCode>0%</c:formatCode>
                <c:ptCount val="5"/>
                <c:pt idx="0">
                  <c:v>0.44</c:v>
                </c:pt>
                <c:pt idx="1">
                  <c:v>0.57999999999999996</c:v>
                </c:pt>
                <c:pt idx="2">
                  <c:v>0.4</c:v>
                </c:pt>
                <c:pt idx="3">
                  <c:v>0.36</c:v>
                </c:pt>
                <c:pt idx="4">
                  <c:v>0.24</c:v>
                </c:pt>
              </c:numCache>
            </c:numRef>
          </c:val>
          <c:extLst>
            <c:ext xmlns:c16="http://schemas.microsoft.com/office/drawing/2014/chart" uri="{C3380CC4-5D6E-409C-BE32-E72D297353CC}">
              <c16:uniqueId val="{00000002-6D40-4D84-BE94-427B6EA1F779}"/>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Tabelle1!$B$3:$D$3</c:f>
              <c:numCache>
                <c:formatCode>0%</c:formatCode>
                <c:ptCount val="3"/>
                <c:pt idx="0">
                  <c:v>0.5</c:v>
                </c:pt>
                <c:pt idx="1">
                  <c:v>0.46</c:v>
                </c:pt>
                <c:pt idx="2">
                  <c:v>0.41</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Tabelle1!$B$4:$D$4</c:f>
              <c:numCache>
                <c:formatCode>0%</c:formatCode>
                <c:ptCount val="3"/>
                <c:pt idx="0">
                  <c:v>0.08</c:v>
                </c:pt>
                <c:pt idx="1">
                  <c:v>7.0000000000000007E-2</c:v>
                </c:pt>
                <c:pt idx="2">
                  <c:v>0.13</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Tabelle1!$B$5:$D$5</c:f>
              <c:numCache>
                <c:formatCode>0%</c:formatCode>
                <c:ptCount val="3"/>
                <c:pt idx="0">
                  <c:v>0.42</c:v>
                </c:pt>
                <c:pt idx="1">
                  <c:v>0.47</c:v>
                </c:pt>
                <c:pt idx="2">
                  <c:v>0.46</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Tabelle1!$B$3:$D$3</c:f>
              <c:numCache>
                <c:formatCode>0%</c:formatCode>
                <c:ptCount val="3"/>
                <c:pt idx="0">
                  <c:v>0.28000000000000003</c:v>
                </c:pt>
                <c:pt idx="1">
                  <c:v>0.25</c:v>
                </c:pt>
                <c:pt idx="2">
                  <c:v>0.24</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Tabelle1!$B$4:$D$4</c:f>
              <c:numCache>
                <c:formatCode>0%</c:formatCode>
                <c:ptCount val="3"/>
                <c:pt idx="0">
                  <c:v>0.16</c:v>
                </c:pt>
                <c:pt idx="1">
                  <c:v>0.12</c:v>
                </c:pt>
                <c:pt idx="2">
                  <c:v>0.14000000000000001</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Tabelle1!$B$5:$D$5</c:f>
              <c:numCache>
                <c:formatCode>0%</c:formatCode>
                <c:ptCount val="3"/>
                <c:pt idx="0">
                  <c:v>0.56000000000000005</c:v>
                </c:pt>
                <c:pt idx="1">
                  <c:v>0.63</c:v>
                </c:pt>
                <c:pt idx="2">
                  <c:v>0.63</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Tabelle1!$B$3:$D$3</c:f>
              <c:numCache>
                <c:formatCode>0%</c:formatCode>
                <c:ptCount val="3"/>
                <c:pt idx="0">
                  <c:v>0.32</c:v>
                </c:pt>
                <c:pt idx="1">
                  <c:v>0.36</c:v>
                </c:pt>
                <c:pt idx="2">
                  <c:v>0.41</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Tabelle1!$B$4:$D$4</c:f>
              <c:numCache>
                <c:formatCode>0%</c:formatCode>
                <c:ptCount val="3"/>
                <c:pt idx="0">
                  <c:v>0.26</c:v>
                </c:pt>
                <c:pt idx="1">
                  <c:v>0.28000000000000003</c:v>
                </c:pt>
                <c:pt idx="2">
                  <c:v>0.23</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Tabelle1!$B$5:$D$5</c:f>
              <c:numCache>
                <c:formatCode>0%</c:formatCode>
                <c:ptCount val="3"/>
                <c:pt idx="0">
                  <c:v>0.41</c:v>
                </c:pt>
                <c:pt idx="1">
                  <c:v>0.37</c:v>
                </c:pt>
                <c:pt idx="2">
                  <c:v>0.36</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Tabelle1!$B$3:$D$3</c:f>
              <c:numCache>
                <c:formatCode>0%</c:formatCode>
                <c:ptCount val="3"/>
                <c:pt idx="0">
                  <c:v>0.53</c:v>
                </c:pt>
                <c:pt idx="1">
                  <c:v>0.6</c:v>
                </c:pt>
                <c:pt idx="2">
                  <c:v>0.56000000000000005</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Tabelle1!$B$4:$D$4</c:f>
              <c:numCache>
                <c:formatCode>0%</c:formatCode>
                <c:ptCount val="3"/>
                <c:pt idx="0">
                  <c:v>0.09</c:v>
                </c:pt>
                <c:pt idx="1">
                  <c:v>0.08</c:v>
                </c:pt>
                <c:pt idx="2">
                  <c:v>7.0000000000000007E-2</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Tabelle1!$B$5:$D$5</c:f>
              <c:numCache>
                <c:formatCode>0%</c:formatCode>
                <c:ptCount val="3"/>
                <c:pt idx="0">
                  <c:v>0.38</c:v>
                </c:pt>
                <c:pt idx="1">
                  <c:v>0.32</c:v>
                </c:pt>
                <c:pt idx="2">
                  <c:v>0.37</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Tabelle1!$B$3:$D$3</c:f>
              <c:numCache>
                <c:formatCode>0%</c:formatCode>
                <c:ptCount val="3"/>
                <c:pt idx="0">
                  <c:v>0.2</c:v>
                </c:pt>
                <c:pt idx="1">
                  <c:v>0.2</c:v>
                </c:pt>
                <c:pt idx="2">
                  <c:v>0.14000000000000001</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Tabelle1!$B$4:$D$4</c:f>
              <c:numCache>
                <c:formatCode>0%</c:formatCode>
                <c:ptCount val="3"/>
                <c:pt idx="0">
                  <c:v>0.56999999999999995</c:v>
                </c:pt>
                <c:pt idx="1">
                  <c:v>0.54</c:v>
                </c:pt>
                <c:pt idx="2">
                  <c:v>0.6</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Deutschschweiz</c:v>
                  </c:pt>
                  <c:pt idx="1">
                    <c:v>Westschweiz</c:v>
                  </c:pt>
                  <c:pt idx="2">
                    <c:v>Tessin</c:v>
                  </c:pt>
                </c:lvl>
              </c:multiLvlStrCache>
            </c:multiLvlStrRef>
          </c:cat>
          <c:val>
            <c:numRef>
              <c:f>Tabelle1!$B$5:$D$5</c:f>
              <c:numCache>
                <c:formatCode>0%</c:formatCode>
                <c:ptCount val="3"/>
                <c:pt idx="0">
                  <c:v>0.22</c:v>
                </c:pt>
                <c:pt idx="1">
                  <c:v>0.27</c:v>
                </c:pt>
                <c:pt idx="2">
                  <c:v>0.26</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1074381698333"/>
          <c:y val="7.5328282828282828E-2"/>
          <c:w val="0.34773805692668425"/>
          <c:h val="0.92310606060606049"/>
        </c:manualLayout>
      </c:layout>
      <c:doughnutChart>
        <c:varyColors val="1"/>
        <c:ser>
          <c:idx val="0"/>
          <c:order val="0"/>
          <c:tx>
            <c:strRef>
              <c:f>Tabelle1!$B$1</c:f>
              <c:strCache>
                <c:ptCount val="1"/>
                <c:pt idx="0">
                  <c:v>Datenreihe 1</c:v>
                </c:pt>
              </c:strCache>
            </c:strRef>
          </c:tx>
          <c:spPr>
            <a:effectLst/>
          </c:spPr>
          <c:dPt>
            <c:idx val="0"/>
            <c:bubble3D val="0"/>
            <c:spPr>
              <a:solidFill>
                <a:schemeClr val="accent1"/>
              </a:solidFill>
              <a:effectLst/>
            </c:spPr>
            <c:extLst>
              <c:ext xmlns:c16="http://schemas.microsoft.com/office/drawing/2014/chart" uri="{C3380CC4-5D6E-409C-BE32-E72D297353CC}">
                <c16:uniqueId val="{00000001-45C3-4A3E-956A-32890AC30ED1}"/>
              </c:ext>
            </c:extLst>
          </c:dPt>
          <c:dPt>
            <c:idx val="2"/>
            <c:bubble3D val="0"/>
            <c:spPr>
              <a:solidFill>
                <a:schemeClr val="accent3"/>
              </a:solidFill>
              <a:effectLst/>
            </c:spPr>
            <c:extLst>
              <c:ext xmlns:c16="http://schemas.microsoft.com/office/drawing/2014/chart" uri="{C3380CC4-5D6E-409C-BE32-E72D297353CC}">
                <c16:uniqueId val="{00000005-45C3-4A3E-956A-32890AC30ED1}"/>
              </c:ext>
            </c:extLst>
          </c:dPt>
          <c:dPt>
            <c:idx val="3"/>
            <c:bubble3D val="0"/>
            <c:spPr>
              <a:solidFill>
                <a:schemeClr val="accent5"/>
              </a:solidFill>
              <a:effectLst/>
            </c:spPr>
            <c:extLst>
              <c:ext xmlns:c16="http://schemas.microsoft.com/office/drawing/2014/chart" uri="{C3380CC4-5D6E-409C-BE32-E72D297353CC}">
                <c16:uniqueId val="{00000007-A18D-46FE-8662-7B950399A85D}"/>
              </c:ext>
            </c:extLst>
          </c:dPt>
          <c:dPt>
            <c:idx val="4"/>
            <c:bubble3D val="0"/>
            <c:spPr>
              <a:solidFill>
                <a:schemeClr val="bg1">
                  <a:lumMod val="75000"/>
                </a:schemeClr>
              </a:solidFill>
              <a:effectLst/>
            </c:spPr>
            <c:extLst>
              <c:ext xmlns:c16="http://schemas.microsoft.com/office/drawing/2014/chart" uri="{C3380CC4-5D6E-409C-BE32-E72D297353CC}">
                <c16:uniqueId val="{00000006-A18D-46FE-8662-7B950399A85D}"/>
              </c:ext>
            </c:extLst>
          </c:dPt>
          <c:dLbls>
            <c:dLbl>
              <c:idx val="0"/>
              <c:tx>
                <c:rich>
                  <a:bodyPr/>
                  <a:lstStyle/>
                  <a:p>
                    <a:fld id="{36F3B86E-6A58-44F0-8667-712C3E17E1E5}"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5C3-4A3E-956A-32890AC30ED1}"/>
                </c:ext>
              </c:extLst>
            </c:dLbl>
            <c:dLbl>
              <c:idx val="1"/>
              <c:tx>
                <c:rich>
                  <a:bodyPr/>
                  <a:lstStyle/>
                  <a:p>
                    <a:fld id="{C2E5B27C-0273-4B05-89F5-38E3D1C871BB}"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5C3-4A3E-956A-32890AC30ED1}"/>
                </c:ext>
              </c:extLst>
            </c:dLbl>
            <c:dLbl>
              <c:idx val="2"/>
              <c:tx>
                <c:rich>
                  <a:bodyPr/>
                  <a:lstStyle/>
                  <a:p>
                    <a:fld id="{EEC1B804-612C-41C7-9D68-5F8B51A2A076}"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5C3-4A3E-956A-32890AC30ED1}"/>
                </c:ext>
              </c:extLst>
            </c:dLbl>
            <c:dLbl>
              <c:idx val="3"/>
              <c:tx>
                <c:rich>
                  <a:bodyPr/>
                  <a:lstStyle/>
                  <a:p>
                    <a:fld id="{FB732ECD-0CDE-4B51-AAE7-18FEBC5CC500}"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18D-46FE-8662-7B950399A85D}"/>
                </c:ext>
              </c:extLst>
            </c:dLbl>
            <c:dLbl>
              <c:idx val="4"/>
              <c:tx>
                <c:rich>
                  <a:bodyPr wrap="square" lIns="38100" tIns="19050" rIns="38100" bIns="19050" anchor="ctr">
                    <a:spAutoFit/>
                  </a:bodyPr>
                  <a:lstStyle/>
                  <a:p>
                    <a:pPr>
                      <a:defRPr sz="1200">
                        <a:solidFill>
                          <a:schemeClr val="tx1"/>
                        </a:solidFill>
                      </a:defRPr>
                    </a:pPr>
                    <a:fld id="{54511040-7B04-46CD-BF56-989C8CD70616}" type="CELLRANGE">
                      <a:rPr lang="de-CH"/>
                      <a:pPr>
                        <a:defRPr sz="1200">
                          <a:solidFill>
                            <a:schemeClr val="tx1"/>
                          </a:solidFill>
                        </a:defRPr>
                      </a:pPr>
                      <a:t>[ZELLBEREICH]</a:t>
                    </a:fld>
                    <a:endParaRPr lang="de-CH"/>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18D-46FE-8662-7B950399A85D}"/>
                </c:ext>
              </c:extLst>
            </c:dLbl>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0"/>
            <c:showCatName val="0"/>
            <c:showSerName val="0"/>
            <c:showPercent val="0"/>
            <c:showBubbleSize val="0"/>
            <c:showLeaderLines val="1"/>
            <c:extLst>
              <c:ext xmlns:c15="http://schemas.microsoft.com/office/drawing/2012/chart" uri="{CE6537A1-D6FC-4f65-9D91-7224C49458BB}">
                <c15:showDataLabelsRange val="1"/>
              </c:ext>
            </c:extLst>
          </c:dLbls>
          <c:cat>
            <c:strRef>
              <c:f>Tabelle1!$A$2:$A$6</c:f>
              <c:strCache>
                <c:ptCount val="5"/>
                <c:pt idx="0">
                  <c:v>Ja, ich bin sicher, dass eine Ursachenabklärung erfolgt ist</c:v>
                </c:pt>
                <c:pt idx="1">
                  <c:v>Ja, aber ich kann mich nicht daran erinnern, wofür diese gemacht wurde</c:v>
                </c:pt>
                <c:pt idx="2">
                  <c:v>Nein</c:v>
                </c:pt>
                <c:pt idx="3">
                  <c:v>Ich kann mich daran nicht mehr erinnern</c:v>
                </c:pt>
                <c:pt idx="4">
                  <c:v>Weiss nicht/keine Angabe</c:v>
                </c:pt>
              </c:strCache>
            </c:strRef>
          </c:cat>
          <c:val>
            <c:numRef>
              <c:f>Tabelle1!$B$2:$B$6</c:f>
              <c:numCache>
                <c:formatCode>0%</c:formatCode>
                <c:ptCount val="5"/>
                <c:pt idx="0">
                  <c:v>0.55000000000000004</c:v>
                </c:pt>
                <c:pt idx="1">
                  <c:v>0.03</c:v>
                </c:pt>
                <c:pt idx="2">
                  <c:v>0.36</c:v>
                </c:pt>
                <c:pt idx="3">
                  <c:v>0.03</c:v>
                </c:pt>
                <c:pt idx="4">
                  <c:v>0.03</c:v>
                </c:pt>
              </c:numCache>
            </c:numRef>
          </c:val>
          <c:extLst>
            <c:ext xmlns:c15="http://schemas.microsoft.com/office/drawing/2012/chart" uri="{02D57815-91ED-43cb-92C2-25804820EDAC}">
              <c15:datalabelsRange>
                <c15:f>Tabelle1!$B$2:$B$6</c15:f>
                <c15:dlblRangeCache>
                  <c:ptCount val="5"/>
                  <c:pt idx="0">
                    <c:v>55%</c:v>
                  </c:pt>
                  <c:pt idx="1">
                    <c:v>3%</c:v>
                  </c:pt>
                  <c:pt idx="2">
                    <c:v>36%</c:v>
                  </c:pt>
                  <c:pt idx="3">
                    <c:v>3%</c:v>
                  </c:pt>
                  <c:pt idx="4">
                    <c:v>3%</c:v>
                  </c:pt>
                </c15:dlblRangeCache>
              </c15:datalabelsRange>
            </c:ext>
            <c:ext xmlns:c16="http://schemas.microsoft.com/office/drawing/2014/chart" uri="{C3380CC4-5D6E-409C-BE32-E72D297353CC}">
              <c16:uniqueId val="{0000000B-45C3-4A3E-956A-32890AC30ED1}"/>
            </c:ext>
          </c:extLst>
        </c:ser>
        <c:dLbls>
          <c:showLegendKey val="0"/>
          <c:showVal val="0"/>
          <c:showCatName val="1"/>
          <c:showSerName val="0"/>
          <c:showPercent val="0"/>
          <c:showBubbleSize val="0"/>
          <c:showLeaderLines val="1"/>
        </c:dLbls>
        <c:firstSliceAng val="0"/>
        <c:holeSize val="70"/>
      </c:doughnutChart>
      <c:spPr>
        <a:noFill/>
        <a:effectLst/>
      </c:spPr>
    </c:plotArea>
    <c:legend>
      <c:legendPos val="r"/>
      <c:layout>
        <c:manualLayout>
          <c:xMode val="edge"/>
          <c:yMode val="edge"/>
          <c:x val="0.6157645247822463"/>
          <c:y val="0.16727651515151515"/>
          <c:w val="0.37698677054320479"/>
          <c:h val="0.67186111111111113"/>
        </c:manualLayout>
      </c:layout>
      <c:overlay val="0"/>
      <c:txPr>
        <a:bodyPr/>
        <a:lstStyle/>
        <a:p>
          <a:pPr>
            <a:defRPr sz="1100"/>
          </a:pPr>
          <a:endParaRPr lang="de-DE"/>
        </a:p>
      </c:txPr>
    </c:legend>
    <c:plotVisOnly val="1"/>
    <c:dispBlanksAs val="zero"/>
    <c:showDLblsOverMax val="0"/>
  </c:chart>
  <c:txPr>
    <a:bodyPr/>
    <a:lstStyle/>
    <a:p>
      <a:pPr>
        <a:defRPr sz="14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Ja, ich bin sicher, dass eine Ursachenabklärung erfolgt ist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Tabelle1!$B$2:$B$4</c:f>
              <c:numCache>
                <c:formatCode>0%</c:formatCode>
                <c:ptCount val="3"/>
                <c:pt idx="0">
                  <c:v>0.55000000000000004</c:v>
                </c:pt>
                <c:pt idx="1">
                  <c:v>0.54</c:v>
                </c:pt>
                <c:pt idx="2">
                  <c:v>0.59</c:v>
                </c:pt>
              </c:numCache>
            </c:numRef>
          </c:val>
          <c:extLst>
            <c:ext xmlns:c16="http://schemas.microsoft.com/office/drawing/2014/chart" uri="{C3380CC4-5D6E-409C-BE32-E72D297353CC}">
              <c16:uniqueId val="{00000000-8518-4C78-AFFB-26A960A67CE2}"/>
            </c:ext>
          </c:extLst>
        </c:ser>
        <c:ser>
          <c:idx val="1"/>
          <c:order val="1"/>
          <c:tx>
            <c:strRef>
              <c:f>Tabelle1!$C$1</c:f>
              <c:strCache>
                <c:ptCount val="1"/>
                <c:pt idx="0">
                  <c:v>Ja, aber ich kann mich nicht daran erinnern, wofür diese gemacht wurde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Tabelle1!$C$2:$C$4</c:f>
              <c:numCache>
                <c:formatCode>General</c:formatCode>
                <c:ptCount val="3"/>
                <c:pt idx="0" formatCode="0%">
                  <c:v>0.03</c:v>
                </c:pt>
              </c:numCache>
            </c:numRef>
          </c:val>
          <c:extLst>
            <c:ext xmlns:c16="http://schemas.microsoft.com/office/drawing/2014/chart" uri="{C3380CC4-5D6E-409C-BE32-E72D297353CC}">
              <c16:uniqueId val="{00000001-8518-4C78-AFFB-26A960A67CE2}"/>
            </c:ext>
          </c:extLst>
        </c:ser>
        <c:ser>
          <c:idx val="2"/>
          <c:order val="2"/>
          <c:tx>
            <c:strRef>
              <c:f>Tabelle1!$D$1</c:f>
              <c:strCache>
                <c:ptCount val="1"/>
                <c:pt idx="0">
                  <c:v>Nein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Tabelle1!$D$2:$D$4</c:f>
              <c:numCache>
                <c:formatCode>0%</c:formatCode>
                <c:ptCount val="3"/>
                <c:pt idx="0">
                  <c:v>0.36</c:v>
                </c:pt>
                <c:pt idx="1">
                  <c:v>0.44</c:v>
                </c:pt>
                <c:pt idx="2">
                  <c:v>0.39</c:v>
                </c:pt>
              </c:numCache>
            </c:numRef>
          </c:val>
          <c:extLst>
            <c:ext xmlns:c16="http://schemas.microsoft.com/office/drawing/2014/chart" uri="{C3380CC4-5D6E-409C-BE32-E72D297353CC}">
              <c16:uniqueId val="{00000003-8518-4C78-AFFB-26A960A67CE2}"/>
            </c:ext>
          </c:extLst>
        </c:ser>
        <c:ser>
          <c:idx val="3"/>
          <c:order val="3"/>
          <c:tx>
            <c:strRef>
              <c:f>Tabelle1!$E$1</c:f>
              <c:strCache>
                <c:ptCount val="1"/>
                <c:pt idx="0">
                  <c:v>Ich kann mich daran nicht mehr erinnern</c:v>
                </c:pt>
              </c:strCache>
            </c:strRef>
          </c:tx>
          <c:spPr>
            <a:solidFill>
              <a:schemeClr val="accent5"/>
            </a:solidFill>
            <a:ln>
              <a:noFill/>
            </a:ln>
            <a:effectLst/>
          </c:spPr>
          <c:invertIfNegative val="0"/>
          <c:dLbls>
            <c:dLbl>
              <c:idx val="1"/>
              <c:layout>
                <c:manualLayout>
                  <c:x val="0"/>
                  <c:y val="-2.8102625707683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0-440A-BB17-75B1C4FCB2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Tabelle1!$E$2:$E$4</c:f>
              <c:numCache>
                <c:formatCode>0%</c:formatCode>
                <c:ptCount val="3"/>
                <c:pt idx="0">
                  <c:v>0.03</c:v>
                </c:pt>
                <c:pt idx="1">
                  <c:v>0.02</c:v>
                </c:pt>
                <c:pt idx="2">
                  <c:v>0.01</c:v>
                </c:pt>
              </c:numCache>
            </c:numRef>
          </c:val>
          <c:extLst>
            <c:ext xmlns:c16="http://schemas.microsoft.com/office/drawing/2014/chart" uri="{C3380CC4-5D6E-409C-BE32-E72D297353CC}">
              <c16:uniqueId val="{00000006-8518-4C78-AFFB-26A960A67CE2}"/>
            </c:ext>
          </c:extLst>
        </c:ser>
        <c:ser>
          <c:idx val="4"/>
          <c:order val="4"/>
          <c:tx>
            <c:strRef>
              <c:f>Tabelle1!$F$1</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Tabelle1!$F$2:$F$4</c:f>
              <c:numCache>
                <c:formatCode>General</c:formatCode>
                <c:ptCount val="3"/>
                <c:pt idx="0" formatCode="0%">
                  <c:v>0.03</c:v>
                </c:pt>
                <c:pt idx="2" formatCode="0%">
                  <c:v>0.01</c:v>
                </c:pt>
              </c:numCache>
            </c:numRef>
          </c:val>
          <c:extLst>
            <c:ext xmlns:c16="http://schemas.microsoft.com/office/drawing/2014/chart" uri="{C3380CC4-5D6E-409C-BE32-E72D297353CC}">
              <c16:uniqueId val="{00000000-D37A-4764-B3B8-AF4ACD23F028}"/>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0.11284684759263605"/>
          <c:y val="0.84560929117334549"/>
          <c:w val="0.84026527223977521"/>
          <c:h val="9.5365899594970743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205167653878888"/>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Tabelle1!$B$1:$V$2</c:f>
              <c:multiLvlStrCache>
                <c:ptCount val="21"/>
                <c:lvl>
                  <c:pt idx="0">
                    <c:v>2016 (1'000)</c:v>
                  </c:pt>
                  <c:pt idx="1">
                    <c:v>2018 (1'000)</c:v>
                  </c:pt>
                  <c:pt idx="2">
                    <c:v>2020 (1'004)</c:v>
                  </c:pt>
                  <c:pt idx="3">
                    <c:v>2022 (1'000)</c:v>
                  </c:pt>
                  <c:pt idx="4">
                    <c:v>2024 (3'485)</c:v>
                  </c:pt>
                  <c:pt idx="5">
                    <c:v>2016 (1'000)</c:v>
                  </c:pt>
                  <c:pt idx="6">
                    <c:v>2018 (1'000)</c:v>
                  </c:pt>
                  <c:pt idx="7">
                    <c:v>2020 (1'004)</c:v>
                  </c:pt>
                  <c:pt idx="8">
                    <c:v>2022 (1'000)</c:v>
                  </c:pt>
                  <c:pt idx="9">
                    <c:v>2024 (3'485)</c:v>
                  </c:pt>
                  <c:pt idx="10">
                    <c:v>2016 (1'000)</c:v>
                  </c:pt>
                  <c:pt idx="11">
                    <c:v>2018 (1'000)</c:v>
                  </c:pt>
                  <c:pt idx="12">
                    <c:v>2020 (1'004)</c:v>
                  </c:pt>
                  <c:pt idx="13">
                    <c:v>2022 (1'000)</c:v>
                  </c:pt>
                  <c:pt idx="14">
                    <c:v>2024 (3'485)</c:v>
                  </c:pt>
                  <c:pt idx="15">
                    <c:v>2016 (1'000)</c:v>
                  </c:pt>
                  <c:pt idx="16">
                    <c:v>2018 (1'000)</c:v>
                  </c:pt>
                  <c:pt idx="17">
                    <c:v>2020 (1'004)</c:v>
                  </c:pt>
                  <c:pt idx="18">
                    <c:v>2022 (1'000)</c:v>
                  </c:pt>
                  <c:pt idx="19">
                    <c:v>2024 (3'485)</c:v>
                  </c:pt>
                  <c:pt idx="20">
                    <c:v>2024 (3'485)</c:v>
                  </c:pt>
                </c:lvl>
                <c:lvl>
                  <c:pt idx="0">
                    <c:v>«Antibiotika zerstören Viren»</c:v>
                  </c:pt>
                  <c:pt idx="5">
                    <c:v>«Antibiotika sind ein effektives Mittel gegen Grippe und Erkältungen»</c:v>
                  </c:pt>
                  <c:pt idx="10">
                    <c:v>«Die unnötige Einnahme von Antibiotika verringert deren Wirksamkeit»</c:v>
                  </c:pt>
                  <c:pt idx="15">
                    <c:v>«Mit der Einnahme von Antibiotika gehen häufig Nebenwirkungen einher, z.B. Diarrhöe/Durchfall»</c:v>
                  </c:pt>
                  <c:pt idx="20">
                    <c:v>«Men- schen können gegen Anti- biotika resistent werden»</c:v>
                  </c:pt>
                </c:lvl>
              </c:multiLvlStrCache>
            </c:multiLvlStrRef>
          </c:cat>
          <c:val>
            <c:numRef>
              <c:f>Tabelle1!$B$3:$V$3</c:f>
              <c:numCache>
                <c:formatCode>0%</c:formatCode>
                <c:ptCount val="21"/>
                <c:pt idx="0">
                  <c:v>0.57999999999999996</c:v>
                </c:pt>
                <c:pt idx="1">
                  <c:v>0.56000000000000005</c:v>
                </c:pt>
                <c:pt idx="2">
                  <c:v>0.62</c:v>
                </c:pt>
                <c:pt idx="3">
                  <c:v>0.62</c:v>
                </c:pt>
                <c:pt idx="4">
                  <c:v>0.55000000000000004</c:v>
                </c:pt>
                <c:pt idx="5">
                  <c:v>0.79</c:v>
                </c:pt>
                <c:pt idx="6">
                  <c:v>0.83</c:v>
                </c:pt>
                <c:pt idx="7">
                  <c:v>0.78</c:v>
                </c:pt>
                <c:pt idx="8">
                  <c:v>0.87</c:v>
                </c:pt>
                <c:pt idx="9">
                  <c:v>0.73</c:v>
                </c:pt>
                <c:pt idx="10">
                  <c:v>0.87</c:v>
                </c:pt>
                <c:pt idx="11">
                  <c:v>0.86</c:v>
                </c:pt>
                <c:pt idx="12">
                  <c:v>0.86</c:v>
                </c:pt>
                <c:pt idx="13">
                  <c:v>0.86</c:v>
                </c:pt>
                <c:pt idx="14">
                  <c:v>0.81</c:v>
                </c:pt>
                <c:pt idx="15">
                  <c:v>0.73</c:v>
                </c:pt>
                <c:pt idx="16">
                  <c:v>0.76</c:v>
                </c:pt>
                <c:pt idx="17">
                  <c:v>0.67</c:v>
                </c:pt>
                <c:pt idx="18">
                  <c:v>0.68</c:v>
                </c:pt>
                <c:pt idx="19">
                  <c:v>0.59</c:v>
                </c:pt>
                <c:pt idx="20">
                  <c:v>0.08</c:v>
                </c:pt>
              </c:numCache>
            </c:numRef>
          </c:val>
          <c:extLst xmlns:c15="http://schemas.microsoft.com/office/drawing/2012/chart">
            <c:ext xmlns:c16="http://schemas.microsoft.com/office/drawing/2014/chart" uri="{C3380CC4-5D6E-409C-BE32-E72D297353CC}">
              <c16:uniqueId val="{00000005-2E23-4539-9316-C9AF6BF69482}"/>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Tabelle1!$B$1:$V$2</c:f>
              <c:multiLvlStrCache>
                <c:ptCount val="21"/>
                <c:lvl>
                  <c:pt idx="0">
                    <c:v>2016 (1'000)</c:v>
                  </c:pt>
                  <c:pt idx="1">
                    <c:v>2018 (1'000)</c:v>
                  </c:pt>
                  <c:pt idx="2">
                    <c:v>2020 (1'004)</c:v>
                  </c:pt>
                  <c:pt idx="3">
                    <c:v>2022 (1'000)</c:v>
                  </c:pt>
                  <c:pt idx="4">
                    <c:v>2024 (3'485)</c:v>
                  </c:pt>
                  <c:pt idx="5">
                    <c:v>2016 (1'000)</c:v>
                  </c:pt>
                  <c:pt idx="6">
                    <c:v>2018 (1'000)</c:v>
                  </c:pt>
                  <c:pt idx="7">
                    <c:v>2020 (1'004)</c:v>
                  </c:pt>
                  <c:pt idx="8">
                    <c:v>2022 (1'000)</c:v>
                  </c:pt>
                  <c:pt idx="9">
                    <c:v>2024 (3'485)</c:v>
                  </c:pt>
                  <c:pt idx="10">
                    <c:v>2016 (1'000)</c:v>
                  </c:pt>
                  <c:pt idx="11">
                    <c:v>2018 (1'000)</c:v>
                  </c:pt>
                  <c:pt idx="12">
                    <c:v>2020 (1'004)</c:v>
                  </c:pt>
                  <c:pt idx="13">
                    <c:v>2022 (1'000)</c:v>
                  </c:pt>
                  <c:pt idx="14">
                    <c:v>2024 (3'485)</c:v>
                  </c:pt>
                  <c:pt idx="15">
                    <c:v>2016 (1'000)</c:v>
                  </c:pt>
                  <c:pt idx="16">
                    <c:v>2018 (1'000)</c:v>
                  </c:pt>
                  <c:pt idx="17">
                    <c:v>2020 (1'004)</c:v>
                  </c:pt>
                  <c:pt idx="18">
                    <c:v>2022 (1'000)</c:v>
                  </c:pt>
                  <c:pt idx="19">
                    <c:v>2024 (3'485)</c:v>
                  </c:pt>
                  <c:pt idx="20">
                    <c:v>2024 (3'485)</c:v>
                  </c:pt>
                </c:lvl>
                <c:lvl>
                  <c:pt idx="0">
                    <c:v>«Antibiotika zerstören Viren»</c:v>
                  </c:pt>
                  <c:pt idx="5">
                    <c:v>«Antibiotika sind ein effektives Mittel gegen Grippe und Erkältungen»</c:v>
                  </c:pt>
                  <c:pt idx="10">
                    <c:v>«Die unnötige Einnahme von Antibiotika verringert deren Wirksamkeit»</c:v>
                  </c:pt>
                  <c:pt idx="15">
                    <c:v>«Mit der Einnahme von Antibiotika gehen häufig Nebenwirkungen einher, z.B. Diarrhöe/Durchfall»</c:v>
                  </c:pt>
                  <c:pt idx="20">
                    <c:v>«Men- schen können gegen Anti- biotika resistent werden»</c:v>
                  </c:pt>
                </c:lvl>
              </c:multiLvlStrCache>
            </c:multiLvlStrRef>
          </c:cat>
          <c:val>
            <c:numRef>
              <c:f>Tabelle1!$B$4:$V$4</c:f>
              <c:numCache>
                <c:formatCode>0%</c:formatCode>
                <c:ptCount val="21"/>
                <c:pt idx="0">
                  <c:v>0.36</c:v>
                </c:pt>
                <c:pt idx="1">
                  <c:v>0.35</c:v>
                </c:pt>
                <c:pt idx="2">
                  <c:v>0.28999999999999998</c:v>
                </c:pt>
                <c:pt idx="3">
                  <c:v>0.28000000000000003</c:v>
                </c:pt>
                <c:pt idx="4">
                  <c:v>0.25</c:v>
                </c:pt>
                <c:pt idx="5">
                  <c:v>0.2</c:v>
                </c:pt>
                <c:pt idx="6">
                  <c:v>0.15</c:v>
                </c:pt>
                <c:pt idx="7">
                  <c:v>0.18</c:v>
                </c:pt>
                <c:pt idx="8">
                  <c:v>0.1</c:v>
                </c:pt>
                <c:pt idx="9">
                  <c:v>0.13</c:v>
                </c:pt>
                <c:pt idx="10">
                  <c:v>0.1</c:v>
                </c:pt>
                <c:pt idx="11">
                  <c:v>0.1</c:v>
                </c:pt>
                <c:pt idx="12">
                  <c:v>0.11</c:v>
                </c:pt>
                <c:pt idx="13">
                  <c:v>0.1</c:v>
                </c:pt>
                <c:pt idx="14">
                  <c:v>0.06</c:v>
                </c:pt>
                <c:pt idx="15">
                  <c:v>0.19</c:v>
                </c:pt>
                <c:pt idx="16">
                  <c:v>0.17</c:v>
                </c:pt>
                <c:pt idx="17">
                  <c:v>0.22</c:v>
                </c:pt>
                <c:pt idx="18">
                  <c:v>0.22</c:v>
                </c:pt>
                <c:pt idx="19">
                  <c:v>0.11</c:v>
                </c:pt>
                <c:pt idx="20">
                  <c:v>0.8</c:v>
                </c:pt>
              </c:numCache>
            </c:numRef>
          </c:val>
          <c:extLst>
            <c:ext xmlns:c16="http://schemas.microsoft.com/office/drawing/2014/chart" uri="{C3380CC4-5D6E-409C-BE32-E72D297353CC}">
              <c16:uniqueId val="{00000000-2E23-4539-9316-C9AF6BF69482}"/>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Tabelle1!$B$1:$V$2</c:f>
              <c:multiLvlStrCache>
                <c:ptCount val="21"/>
                <c:lvl>
                  <c:pt idx="0">
                    <c:v>2016 (1'000)</c:v>
                  </c:pt>
                  <c:pt idx="1">
                    <c:v>2018 (1'000)</c:v>
                  </c:pt>
                  <c:pt idx="2">
                    <c:v>2020 (1'004)</c:v>
                  </c:pt>
                  <c:pt idx="3">
                    <c:v>2022 (1'000)</c:v>
                  </c:pt>
                  <c:pt idx="4">
                    <c:v>2024 (3'485)</c:v>
                  </c:pt>
                  <c:pt idx="5">
                    <c:v>2016 (1'000)</c:v>
                  </c:pt>
                  <c:pt idx="6">
                    <c:v>2018 (1'000)</c:v>
                  </c:pt>
                  <c:pt idx="7">
                    <c:v>2020 (1'004)</c:v>
                  </c:pt>
                  <c:pt idx="8">
                    <c:v>2022 (1'000)</c:v>
                  </c:pt>
                  <c:pt idx="9">
                    <c:v>2024 (3'485)</c:v>
                  </c:pt>
                  <c:pt idx="10">
                    <c:v>2016 (1'000)</c:v>
                  </c:pt>
                  <c:pt idx="11">
                    <c:v>2018 (1'000)</c:v>
                  </c:pt>
                  <c:pt idx="12">
                    <c:v>2020 (1'004)</c:v>
                  </c:pt>
                  <c:pt idx="13">
                    <c:v>2022 (1'000)</c:v>
                  </c:pt>
                  <c:pt idx="14">
                    <c:v>2024 (3'485)</c:v>
                  </c:pt>
                  <c:pt idx="15">
                    <c:v>2016 (1'000)</c:v>
                  </c:pt>
                  <c:pt idx="16">
                    <c:v>2018 (1'000)</c:v>
                  </c:pt>
                  <c:pt idx="17">
                    <c:v>2020 (1'004)</c:v>
                  </c:pt>
                  <c:pt idx="18">
                    <c:v>2022 (1'000)</c:v>
                  </c:pt>
                  <c:pt idx="19">
                    <c:v>2024 (3'485)</c:v>
                  </c:pt>
                  <c:pt idx="20">
                    <c:v>2024 (3'485)</c:v>
                  </c:pt>
                </c:lvl>
                <c:lvl>
                  <c:pt idx="0">
                    <c:v>«Antibiotika zerstören Viren»</c:v>
                  </c:pt>
                  <c:pt idx="5">
                    <c:v>«Antibiotika sind ein effektives Mittel gegen Grippe und Erkältungen»</c:v>
                  </c:pt>
                  <c:pt idx="10">
                    <c:v>«Die unnötige Einnahme von Antibiotika verringert deren Wirksamkeit»</c:v>
                  </c:pt>
                  <c:pt idx="15">
                    <c:v>«Mit der Einnahme von Antibiotika gehen häufig Nebenwirkungen einher, z.B. Diarrhöe/Durchfall»</c:v>
                  </c:pt>
                  <c:pt idx="20">
                    <c:v>«Men- schen können gegen Anti- biotika resistent werden»</c:v>
                  </c:pt>
                </c:lvl>
              </c:multiLvlStrCache>
            </c:multiLvlStrRef>
          </c:cat>
          <c:val>
            <c:numRef>
              <c:f>Tabelle1!$B$5:$V$5</c:f>
              <c:numCache>
                <c:formatCode>0%</c:formatCode>
                <c:ptCount val="21"/>
                <c:pt idx="0">
                  <c:v>0.06</c:v>
                </c:pt>
                <c:pt idx="1">
                  <c:v>0.09</c:v>
                </c:pt>
                <c:pt idx="2">
                  <c:v>0.1</c:v>
                </c:pt>
                <c:pt idx="3">
                  <c:v>0.1</c:v>
                </c:pt>
                <c:pt idx="4">
                  <c:v>0.19</c:v>
                </c:pt>
                <c:pt idx="5">
                  <c:v>0.02</c:v>
                </c:pt>
                <c:pt idx="6">
                  <c:v>0.03</c:v>
                </c:pt>
                <c:pt idx="7">
                  <c:v>0.04</c:v>
                </c:pt>
                <c:pt idx="8">
                  <c:v>0.04</c:v>
                </c:pt>
                <c:pt idx="9">
                  <c:v>0.13</c:v>
                </c:pt>
                <c:pt idx="10">
                  <c:v>0.02</c:v>
                </c:pt>
                <c:pt idx="11">
                  <c:v>0.04</c:v>
                </c:pt>
                <c:pt idx="12">
                  <c:v>0.03</c:v>
                </c:pt>
                <c:pt idx="13">
                  <c:v>0.04</c:v>
                </c:pt>
                <c:pt idx="14">
                  <c:v>0.13</c:v>
                </c:pt>
                <c:pt idx="15">
                  <c:v>0.08</c:v>
                </c:pt>
                <c:pt idx="16">
                  <c:v>7.0000000000000007E-2</c:v>
                </c:pt>
                <c:pt idx="17">
                  <c:v>0.11</c:v>
                </c:pt>
                <c:pt idx="18">
                  <c:v>0.1</c:v>
                </c:pt>
                <c:pt idx="19">
                  <c:v>0.28999999999999998</c:v>
                </c:pt>
                <c:pt idx="20">
                  <c:v>0.11</c:v>
                </c:pt>
              </c:numCache>
            </c:numRef>
          </c:val>
          <c:extLst>
            <c:ext xmlns:c16="http://schemas.microsoft.com/office/drawing/2014/chart" uri="{C3380CC4-5D6E-409C-BE32-E72D297353CC}">
              <c16:uniqueId val="{00000001-2E23-4539-9316-C9AF6BF6948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4256977465774967"/>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Tabelle1!$B$3:$P$3</c:f>
              <c:numCache>
                <c:formatCode>0%</c:formatCode>
                <c:ptCount val="15"/>
                <c:pt idx="0">
                  <c:v>0.56000000000000005</c:v>
                </c:pt>
                <c:pt idx="1">
                  <c:v>0.57999999999999996</c:v>
                </c:pt>
                <c:pt idx="2">
                  <c:v>0.64</c:v>
                </c:pt>
                <c:pt idx="3">
                  <c:v>0.61</c:v>
                </c:pt>
                <c:pt idx="4">
                  <c:v>0.56999999999999995</c:v>
                </c:pt>
                <c:pt idx="5">
                  <c:v>0.62</c:v>
                </c:pt>
                <c:pt idx="6">
                  <c:v>0.54</c:v>
                </c:pt>
                <c:pt idx="7">
                  <c:v>0.55000000000000004</c:v>
                </c:pt>
                <c:pt idx="8">
                  <c:v>0.66</c:v>
                </c:pt>
                <c:pt idx="9">
                  <c:v>0.51</c:v>
                </c:pt>
                <c:pt idx="10">
                  <c:v>0.54</c:v>
                </c:pt>
                <c:pt idx="11">
                  <c:v>0.36</c:v>
                </c:pt>
                <c:pt idx="12">
                  <c:v>0.59</c:v>
                </c:pt>
                <c:pt idx="13">
                  <c:v>0.52</c:v>
                </c:pt>
                <c:pt idx="14">
                  <c:v>0.52</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Tabelle1!$B$4:$P$4</c:f>
              <c:numCache>
                <c:formatCode>0%</c:formatCode>
                <c:ptCount val="15"/>
                <c:pt idx="0">
                  <c:v>0.39</c:v>
                </c:pt>
                <c:pt idx="1">
                  <c:v>0.34</c:v>
                </c:pt>
                <c:pt idx="2">
                  <c:v>0.27</c:v>
                </c:pt>
                <c:pt idx="3">
                  <c:v>0.28000000000000003</c:v>
                </c:pt>
                <c:pt idx="4">
                  <c:v>0.24</c:v>
                </c:pt>
                <c:pt idx="5">
                  <c:v>0.3</c:v>
                </c:pt>
                <c:pt idx="6">
                  <c:v>0.37</c:v>
                </c:pt>
                <c:pt idx="7">
                  <c:v>0.33</c:v>
                </c:pt>
                <c:pt idx="8">
                  <c:v>0.25</c:v>
                </c:pt>
                <c:pt idx="9">
                  <c:v>0.28000000000000003</c:v>
                </c:pt>
                <c:pt idx="10">
                  <c:v>0.38</c:v>
                </c:pt>
                <c:pt idx="11">
                  <c:v>0.51</c:v>
                </c:pt>
                <c:pt idx="12">
                  <c:v>0.3</c:v>
                </c:pt>
                <c:pt idx="13">
                  <c:v>0.39</c:v>
                </c:pt>
                <c:pt idx="14">
                  <c:v>0.27</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Tabelle1!$B$5:$P$5</c:f>
              <c:numCache>
                <c:formatCode>0%</c:formatCode>
                <c:ptCount val="15"/>
                <c:pt idx="0">
                  <c:v>0.06</c:v>
                </c:pt>
                <c:pt idx="1">
                  <c:v>0.09</c:v>
                </c:pt>
                <c:pt idx="2">
                  <c:v>0.09</c:v>
                </c:pt>
                <c:pt idx="3">
                  <c:v>0.11</c:v>
                </c:pt>
                <c:pt idx="4">
                  <c:v>0.19</c:v>
                </c:pt>
                <c:pt idx="5">
                  <c:v>0.08</c:v>
                </c:pt>
                <c:pt idx="6">
                  <c:v>0.08</c:v>
                </c:pt>
                <c:pt idx="7">
                  <c:v>0.11</c:v>
                </c:pt>
                <c:pt idx="8">
                  <c:v>0.09</c:v>
                </c:pt>
                <c:pt idx="9">
                  <c:v>0.2</c:v>
                </c:pt>
                <c:pt idx="10">
                  <c:v>0.09</c:v>
                </c:pt>
                <c:pt idx="11">
                  <c:v>0.12</c:v>
                </c:pt>
                <c:pt idx="12">
                  <c:v>0.11</c:v>
                </c:pt>
                <c:pt idx="13">
                  <c:v>0.09</c:v>
                </c:pt>
                <c:pt idx="14">
                  <c:v>0.22</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3981314849901694"/>
        </c:manualLayout>
      </c:layout>
      <c:barChart>
        <c:barDir val="col"/>
        <c:grouping val="percentStacked"/>
        <c:varyColors val="0"/>
        <c:ser>
          <c:idx val="0"/>
          <c:order val="0"/>
          <c:tx>
            <c:strRef>
              <c:f>Tabelle1!$A$3</c:f>
              <c:strCache>
                <c:ptCount val="1"/>
                <c:pt idx="0">
                  <c:v>Richtig beantwortet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Tabelle1!$B$3:$P$3</c:f>
              <c:numCache>
                <c:formatCode>0%</c:formatCode>
                <c:ptCount val="15"/>
                <c:pt idx="0">
                  <c:v>0.78</c:v>
                </c:pt>
                <c:pt idx="1">
                  <c:v>0.84</c:v>
                </c:pt>
                <c:pt idx="2">
                  <c:v>0.81</c:v>
                </c:pt>
                <c:pt idx="3">
                  <c:v>0.88</c:v>
                </c:pt>
                <c:pt idx="4">
                  <c:v>0.74</c:v>
                </c:pt>
                <c:pt idx="5">
                  <c:v>0.79</c:v>
                </c:pt>
                <c:pt idx="6">
                  <c:v>0.82</c:v>
                </c:pt>
                <c:pt idx="7">
                  <c:v>0.71</c:v>
                </c:pt>
                <c:pt idx="8">
                  <c:v>0.84</c:v>
                </c:pt>
                <c:pt idx="9">
                  <c:v>0.73</c:v>
                </c:pt>
                <c:pt idx="10">
                  <c:v>0.84</c:v>
                </c:pt>
                <c:pt idx="11">
                  <c:v>0.64</c:v>
                </c:pt>
                <c:pt idx="12">
                  <c:v>0.8</c:v>
                </c:pt>
                <c:pt idx="13">
                  <c:v>0.87</c:v>
                </c:pt>
                <c:pt idx="14">
                  <c:v>0.7</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Falsch beantwortet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Tabelle1!$B$4:$P$4</c:f>
              <c:numCache>
                <c:formatCode>0%</c:formatCode>
                <c:ptCount val="15"/>
                <c:pt idx="0">
                  <c:v>0.21</c:v>
                </c:pt>
                <c:pt idx="1">
                  <c:v>0.14000000000000001</c:v>
                </c:pt>
                <c:pt idx="2">
                  <c:v>0.16</c:v>
                </c:pt>
                <c:pt idx="3">
                  <c:v>0.09</c:v>
                </c:pt>
                <c:pt idx="4">
                  <c:v>0.14000000000000001</c:v>
                </c:pt>
                <c:pt idx="5">
                  <c:v>0.17</c:v>
                </c:pt>
                <c:pt idx="6">
                  <c:v>0.12</c:v>
                </c:pt>
                <c:pt idx="7">
                  <c:v>0.24</c:v>
                </c:pt>
                <c:pt idx="8">
                  <c:v>0.12</c:v>
                </c:pt>
                <c:pt idx="9">
                  <c:v>0.12</c:v>
                </c:pt>
                <c:pt idx="10">
                  <c:v>0.11</c:v>
                </c:pt>
                <c:pt idx="11">
                  <c:v>0.28999999999999998</c:v>
                </c:pt>
                <c:pt idx="12">
                  <c:v>0.13</c:v>
                </c:pt>
                <c:pt idx="13">
                  <c:v>0.09</c:v>
                </c:pt>
                <c:pt idx="14">
                  <c:v>0.14000000000000001</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Weiss nicht/keine Angabe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Deutschschweiz</c:v>
                  </c:pt>
                  <c:pt idx="5">
                    <c:v>Westschweiz</c:v>
                  </c:pt>
                  <c:pt idx="10">
                    <c:v>Tessin</c:v>
                  </c:pt>
                </c:lvl>
              </c:multiLvlStrCache>
            </c:multiLvlStrRef>
          </c:cat>
          <c:val>
            <c:numRef>
              <c:f>Tabelle1!$B$5:$P$5</c:f>
              <c:numCache>
                <c:formatCode>0%</c:formatCode>
                <c:ptCount val="15"/>
                <c:pt idx="0">
                  <c:v>0.01</c:v>
                </c:pt>
                <c:pt idx="1">
                  <c:v>0.02</c:v>
                </c:pt>
                <c:pt idx="2">
                  <c:v>0.03</c:v>
                </c:pt>
                <c:pt idx="3">
                  <c:v>0.03</c:v>
                </c:pt>
                <c:pt idx="4">
                  <c:v>0.13</c:v>
                </c:pt>
                <c:pt idx="5">
                  <c:v>0.04</c:v>
                </c:pt>
                <c:pt idx="6">
                  <c:v>0.05</c:v>
                </c:pt>
                <c:pt idx="7">
                  <c:v>0.05</c:v>
                </c:pt>
                <c:pt idx="8">
                  <c:v>0.04</c:v>
                </c:pt>
                <c:pt idx="9">
                  <c:v>0.15</c:v>
                </c:pt>
                <c:pt idx="10">
                  <c:v>0.05</c:v>
                </c:pt>
                <c:pt idx="11">
                  <c:v>7.0000000000000007E-2</c:v>
                </c:pt>
                <c:pt idx="12">
                  <c:v>7.0000000000000007E-2</c:v>
                </c:pt>
                <c:pt idx="13">
                  <c:v>0.04</c:v>
                </c:pt>
                <c:pt idx="14">
                  <c:v>0.17</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C8E7D620-BE77-45B5-8A73-78F1B2D78D03}"/>
              </a:ext>
            </a:extLst>
          </p:cNvPr>
          <p:cNvSpPr>
            <a:spLocks noGrp="1"/>
          </p:cNvSpPr>
          <p:nvPr>
            <p:ph type="hdr" sz="quarter"/>
          </p:nvPr>
        </p:nvSpPr>
        <p:spPr>
          <a:xfrm>
            <a:off x="472479" y="273049"/>
            <a:ext cx="4852933" cy="156325"/>
          </a:xfrm>
          <a:prstGeom prst="rect">
            <a:avLst/>
          </a:prstGeom>
        </p:spPr>
        <p:txBody>
          <a:bodyPr vert="horz" lIns="0" tIns="0" rIns="0" bIns="0" rtlCol="0"/>
          <a:lstStyle>
            <a:lvl1pPr algn="l">
              <a:defRPr sz="1000"/>
            </a:lvl1pPr>
          </a:lstStyle>
          <a:p>
            <a:endParaRPr lang="de-DE" dirty="0"/>
          </a:p>
        </p:txBody>
      </p:sp>
      <p:sp>
        <p:nvSpPr>
          <p:cNvPr id="7" name="Datumsplatzhalter 2">
            <a:extLst>
              <a:ext uri="{FF2B5EF4-FFF2-40B4-BE49-F238E27FC236}">
                <a16:creationId xmlns:a16="http://schemas.microsoft.com/office/drawing/2014/main" id="{010441EA-5C33-47C3-B44C-2EB736676D28}"/>
              </a:ext>
            </a:extLst>
          </p:cNvPr>
          <p:cNvSpPr>
            <a:spLocks noGrp="1"/>
          </p:cNvSpPr>
          <p:nvPr>
            <p:ph type="dt" idx="1"/>
          </p:nvPr>
        </p:nvSpPr>
        <p:spPr>
          <a:xfrm>
            <a:off x="5533228" y="273049"/>
            <a:ext cx="791956" cy="156325"/>
          </a:xfrm>
          <a:prstGeom prst="rect">
            <a:avLst/>
          </a:prstGeom>
        </p:spPr>
        <p:txBody>
          <a:bodyPr vert="horz" lIns="0" tIns="0" rIns="0" bIns="0" rtlCol="0"/>
          <a:lstStyle>
            <a:lvl1pPr algn="r">
              <a:defRPr sz="1000"/>
            </a:lvl1pPr>
          </a:lstStyle>
          <a:p>
            <a:fld id="{650AEF4C-8A8C-4E4D-A33F-3AD5E4CB6978}" type="datetimeFigureOut">
              <a:rPr lang="de-DE" smtClean="0"/>
              <a:pPr/>
              <a:t>08.10.2024</a:t>
            </a:fld>
            <a:endParaRPr lang="de-DE" dirty="0"/>
          </a:p>
        </p:txBody>
      </p:sp>
      <p:sp>
        <p:nvSpPr>
          <p:cNvPr id="8" name="Fußzeilenplatzhalter 5">
            <a:extLst>
              <a:ext uri="{FF2B5EF4-FFF2-40B4-BE49-F238E27FC236}">
                <a16:creationId xmlns:a16="http://schemas.microsoft.com/office/drawing/2014/main" id="{93D7B082-580A-4E07-B35E-D94D169645FF}"/>
              </a:ext>
            </a:extLst>
          </p:cNvPr>
          <p:cNvSpPr>
            <a:spLocks noGrp="1"/>
          </p:cNvSpPr>
          <p:nvPr>
            <p:ph type="ftr" sz="quarter" idx="2"/>
          </p:nvPr>
        </p:nvSpPr>
        <p:spPr>
          <a:xfrm>
            <a:off x="978935" y="9428584"/>
            <a:ext cx="3925167" cy="156325"/>
          </a:xfrm>
          <a:prstGeom prst="rect">
            <a:avLst/>
          </a:prstGeom>
        </p:spPr>
        <p:txBody>
          <a:bodyPr vert="horz" lIns="0" tIns="0" rIns="0" bIns="0" rtlCol="0" anchor="b"/>
          <a:lstStyle>
            <a:lvl1pPr algn="l">
              <a:defRPr sz="1000"/>
            </a:lvl1pPr>
          </a:lstStyle>
          <a:p>
            <a:endParaRPr lang="de-DE" dirty="0"/>
          </a:p>
        </p:txBody>
      </p:sp>
      <p:sp>
        <p:nvSpPr>
          <p:cNvPr id="9" name="Foliennummernplatzhalter 6">
            <a:extLst>
              <a:ext uri="{FF2B5EF4-FFF2-40B4-BE49-F238E27FC236}">
                <a16:creationId xmlns:a16="http://schemas.microsoft.com/office/drawing/2014/main" id="{ADBF9BF6-59ED-4FEA-9759-698128825AC8}"/>
              </a:ext>
            </a:extLst>
          </p:cNvPr>
          <p:cNvSpPr>
            <a:spLocks noGrp="1"/>
          </p:cNvSpPr>
          <p:nvPr>
            <p:ph type="sldNum" sz="quarter" idx="3"/>
          </p:nvPr>
        </p:nvSpPr>
        <p:spPr>
          <a:xfrm>
            <a:off x="472479" y="9428584"/>
            <a:ext cx="363708" cy="156325"/>
          </a:xfrm>
          <a:prstGeom prst="rect">
            <a:avLst/>
          </a:prstGeom>
        </p:spPr>
        <p:txBody>
          <a:bodyPr vert="horz" lIns="0" tIns="0" rIns="0" bIns="0" rtlCol="0" anchor="b"/>
          <a:lstStyle>
            <a:lvl1pPr algn="r">
              <a:defRPr sz="1000"/>
            </a:lvl1pPr>
          </a:lstStyle>
          <a:p>
            <a:fld id="{6B57AF94-57BE-4EB6-A918-883CFE1AF668}" type="slidenum">
              <a:rPr lang="de-DE" smtClean="0"/>
              <a:pPr/>
              <a:t>‹Nr.›</a:t>
            </a:fld>
            <a:endParaRPr lang="de-DE" dirty="0"/>
          </a:p>
        </p:txBody>
      </p:sp>
      <p:cxnSp>
        <p:nvCxnSpPr>
          <p:cNvPr id="10" name="Gerader Verbinder 9">
            <a:extLst>
              <a:ext uri="{FF2B5EF4-FFF2-40B4-BE49-F238E27FC236}">
                <a16:creationId xmlns:a16="http://schemas.microsoft.com/office/drawing/2014/main" id="{01C75BAB-AEA6-4BF6-8B84-04E580291E3A}"/>
              </a:ext>
            </a:extLst>
          </p:cNvPr>
          <p:cNvCxnSpPr>
            <a:cxnSpLocks/>
          </p:cNvCxnSpPr>
          <p:nvPr/>
        </p:nvCxnSpPr>
        <p:spPr>
          <a:xfrm>
            <a:off x="907562" y="9428584"/>
            <a:ext cx="0" cy="156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8">
            <a:extLst>
              <a:ext uri="{FF2B5EF4-FFF2-40B4-BE49-F238E27FC236}">
                <a16:creationId xmlns:a16="http://schemas.microsoft.com/office/drawing/2014/main" id="{26D90878-0C9C-4CAF-9471-D8F6C2D7B7E6}"/>
              </a:ext>
            </a:extLst>
          </p:cNvPr>
          <p:cNvPicPr>
            <a:picLocks noChangeAspect="1"/>
          </p:cNvPicPr>
          <p:nvPr/>
        </p:nvPicPr>
        <p:blipFill rotWithShape="1">
          <a:blip r:embed="rId2"/>
          <a:srcRect l="-312" r="1"/>
          <a:stretch/>
        </p:blipFill>
        <p:spPr>
          <a:xfrm>
            <a:off x="5158506" y="9202311"/>
            <a:ext cx="1166691" cy="382598"/>
          </a:xfrm>
          <a:prstGeom prst="rect">
            <a:avLst/>
          </a:prstGeom>
        </p:spPr>
      </p:pic>
    </p:spTree>
    <p:extLst>
      <p:ext uri="{BB962C8B-B14F-4D97-AF65-F5344CB8AC3E}">
        <p14:creationId xmlns:p14="http://schemas.microsoft.com/office/powerpoint/2010/main" val="743780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78194" y="273049"/>
            <a:ext cx="4433634" cy="156325"/>
          </a:xfrm>
          <a:prstGeom prst="rect">
            <a:avLst/>
          </a:prstGeom>
        </p:spPr>
        <p:txBody>
          <a:bodyPr vert="horz" lIns="0" tIns="0" rIns="0" bIns="0" rtlCol="0"/>
          <a:lstStyle>
            <a:lvl1pPr algn="l">
              <a:defRPr sz="1000"/>
            </a:lvl1pPr>
          </a:lstStyle>
          <a:p>
            <a:endParaRPr lang="de-DE" dirty="0"/>
          </a:p>
        </p:txBody>
      </p:sp>
      <p:sp>
        <p:nvSpPr>
          <p:cNvPr id="3" name="Datumsplatzhalter 2"/>
          <p:cNvSpPr>
            <a:spLocks noGrp="1"/>
          </p:cNvSpPr>
          <p:nvPr>
            <p:ph type="dt" idx="1"/>
          </p:nvPr>
        </p:nvSpPr>
        <p:spPr>
          <a:xfrm>
            <a:off x="5325952" y="273049"/>
            <a:ext cx="791956" cy="156325"/>
          </a:xfrm>
          <a:prstGeom prst="rect">
            <a:avLst/>
          </a:prstGeom>
        </p:spPr>
        <p:txBody>
          <a:bodyPr vert="horz" lIns="0" tIns="0" rIns="0" bIns="0" rtlCol="0"/>
          <a:lstStyle>
            <a:lvl1pPr algn="r">
              <a:defRPr sz="1000"/>
            </a:lvl1pPr>
          </a:lstStyle>
          <a:p>
            <a:fld id="{650AEF4C-8A8C-4E4D-A33F-3AD5E4CB6978}" type="datetimeFigureOut">
              <a:rPr lang="de-DE" smtClean="0"/>
              <a:pPr/>
              <a:t>08.10.2024</a:t>
            </a:fld>
            <a:endParaRPr lang="de-DE" dirty="0"/>
          </a:p>
        </p:txBody>
      </p:sp>
      <p:sp>
        <p:nvSpPr>
          <p:cNvPr id="4" name="Folienbildplatzhalter 3"/>
          <p:cNvSpPr>
            <a:spLocks noGrp="1" noRot="1" noChangeAspect="1"/>
          </p:cNvSpPr>
          <p:nvPr>
            <p:ph type="sldImg" idx="2"/>
          </p:nvPr>
        </p:nvSpPr>
        <p:spPr>
          <a:xfrm>
            <a:off x="420688" y="976313"/>
            <a:ext cx="5956300" cy="3351212"/>
          </a:xfrm>
          <a:prstGeom prst="rect">
            <a:avLst/>
          </a:prstGeom>
          <a:noFill/>
          <a:ln w="12700">
            <a:solidFill>
              <a:prstClr val="black"/>
            </a:solidFill>
          </a:ln>
        </p:spPr>
        <p:txBody>
          <a:bodyPr vert="horz" lIns="91429" tIns="45715" rIns="91429" bIns="45715" rtlCol="0" anchor="ctr"/>
          <a:lstStyle/>
          <a:p>
            <a:endParaRPr lang="de-DE" dirty="0"/>
          </a:p>
        </p:txBody>
      </p:sp>
      <p:sp>
        <p:nvSpPr>
          <p:cNvPr id="5" name="Notizenplatzhalter 4"/>
          <p:cNvSpPr>
            <a:spLocks noGrp="1"/>
          </p:cNvSpPr>
          <p:nvPr>
            <p:ph type="body" sz="quarter" idx="3"/>
          </p:nvPr>
        </p:nvSpPr>
        <p:spPr>
          <a:xfrm>
            <a:off x="679768" y="4806923"/>
            <a:ext cx="5438140" cy="3908614"/>
          </a:xfrm>
          <a:prstGeom prst="rect">
            <a:avLst/>
          </a:prstGeom>
        </p:spPr>
        <p:txBody>
          <a:bodyPr vert="horz" lIns="0" tIns="0" rIns="0" bIns="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p>
        </p:txBody>
      </p:sp>
      <p:sp>
        <p:nvSpPr>
          <p:cNvPr id="6" name="Fußzeilenplatzhalter 5"/>
          <p:cNvSpPr>
            <a:spLocks noGrp="1"/>
          </p:cNvSpPr>
          <p:nvPr>
            <p:ph type="ftr" sz="quarter" idx="4"/>
          </p:nvPr>
        </p:nvSpPr>
        <p:spPr>
          <a:xfrm>
            <a:off x="1186225" y="9428584"/>
            <a:ext cx="4931682" cy="156325"/>
          </a:xfrm>
          <a:prstGeom prst="rect">
            <a:avLst/>
          </a:prstGeom>
        </p:spPr>
        <p:txBody>
          <a:bodyPr vert="horz" lIns="0" tIns="0" rIns="0" bIns="0" rtlCol="0" anchor="b"/>
          <a:lstStyle>
            <a:lvl1pPr algn="l">
              <a:defRPr sz="1000"/>
            </a:lvl1pPr>
          </a:lstStyle>
          <a:p>
            <a:endParaRPr lang="de-DE" dirty="0"/>
          </a:p>
        </p:txBody>
      </p:sp>
      <p:sp>
        <p:nvSpPr>
          <p:cNvPr id="7" name="Foliennummernplatzhalter 6"/>
          <p:cNvSpPr>
            <a:spLocks noGrp="1"/>
          </p:cNvSpPr>
          <p:nvPr>
            <p:ph type="sldNum" sz="quarter" idx="5"/>
          </p:nvPr>
        </p:nvSpPr>
        <p:spPr>
          <a:xfrm>
            <a:off x="679768" y="9428584"/>
            <a:ext cx="363708" cy="156325"/>
          </a:xfrm>
          <a:prstGeom prst="rect">
            <a:avLst/>
          </a:prstGeom>
        </p:spPr>
        <p:txBody>
          <a:bodyPr vert="horz" lIns="0" tIns="0" rIns="0" bIns="0" rtlCol="0" anchor="b"/>
          <a:lstStyle>
            <a:lvl1pPr algn="r">
              <a:defRPr sz="1000"/>
            </a:lvl1pPr>
          </a:lstStyle>
          <a:p>
            <a:fld id="{6B57AF94-57BE-4EB6-A918-883CFE1AF668}" type="slidenum">
              <a:rPr lang="de-DE" smtClean="0"/>
              <a:pPr/>
              <a:t>‹Nr.›</a:t>
            </a:fld>
            <a:endParaRPr lang="de-DE" dirty="0"/>
          </a:p>
        </p:txBody>
      </p:sp>
      <p:cxnSp>
        <p:nvCxnSpPr>
          <p:cNvPr id="9" name="Gerader Verbinder 8">
            <a:extLst>
              <a:ext uri="{FF2B5EF4-FFF2-40B4-BE49-F238E27FC236}">
                <a16:creationId xmlns:a16="http://schemas.microsoft.com/office/drawing/2014/main" id="{3B30ECC1-3DD4-4433-9D8F-EE92BF62E488}"/>
              </a:ext>
            </a:extLst>
          </p:cNvPr>
          <p:cNvCxnSpPr>
            <a:cxnSpLocks/>
          </p:cNvCxnSpPr>
          <p:nvPr/>
        </p:nvCxnSpPr>
        <p:spPr>
          <a:xfrm>
            <a:off x="1114850" y="9428584"/>
            <a:ext cx="0" cy="156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5438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Aft>
        <a:spcPts val="600"/>
      </a:spcAft>
      <a:defRPr sz="1200" b="1" kern="1200">
        <a:solidFill>
          <a:schemeClr val="tx1"/>
        </a:solidFill>
        <a:latin typeface="+mn-lt"/>
        <a:ea typeface="+mn-ea"/>
        <a:cs typeface="+mn-cs"/>
      </a:defRPr>
    </a:lvl1pPr>
    <a:lvl2pPr marL="0" indent="0" algn="l" defTabSz="914400" rtl="0" eaLnBrk="1" latinLnBrk="0" hangingPunct="1">
      <a:lnSpc>
        <a:spcPct val="110000"/>
      </a:lnSpc>
      <a:spcAft>
        <a:spcPts val="600"/>
      </a:spcAft>
      <a:defRPr sz="1200" kern="1200">
        <a:solidFill>
          <a:schemeClr val="tx1"/>
        </a:solidFill>
        <a:latin typeface="+mn-lt"/>
        <a:ea typeface="+mn-ea"/>
        <a:cs typeface="+mn-cs"/>
      </a:defRPr>
    </a:lvl2pPr>
    <a:lvl3pPr marL="174625" indent="-174625" algn="l" defTabSz="914400" rtl="0" eaLnBrk="1" latinLnBrk="0" hangingPunct="1">
      <a:lnSpc>
        <a:spcPct val="110000"/>
      </a:lnSpc>
      <a:spcAft>
        <a:spcPts val="200"/>
      </a:spcAft>
      <a:buClr>
        <a:schemeClr val="tx1"/>
      </a:buClr>
      <a:buFont typeface="Tahoma" panose="020B0604030504040204" pitchFamily="34" charset="0"/>
      <a:buChar char="▪"/>
      <a:defRPr sz="1200" kern="1200">
        <a:solidFill>
          <a:schemeClr val="tx1"/>
        </a:solidFill>
        <a:latin typeface="+mn-lt"/>
        <a:ea typeface="+mn-ea"/>
        <a:cs typeface="+mn-cs"/>
      </a:defRPr>
    </a:lvl3pPr>
    <a:lvl4pPr marL="358775" indent="-184150" algn="l" defTabSz="914400" rtl="0" eaLnBrk="1" latinLnBrk="0" hangingPunct="1">
      <a:lnSpc>
        <a:spcPct val="110000"/>
      </a:lnSpc>
      <a:spcAft>
        <a:spcPts val="200"/>
      </a:spcAft>
      <a:buClr>
        <a:schemeClr val="tx1"/>
      </a:buClr>
      <a:buFont typeface="Tahoma" panose="020B0604030504040204" pitchFamily="34" charset="0"/>
      <a:buChar char="▪"/>
      <a:defRPr sz="1200" kern="1200">
        <a:solidFill>
          <a:schemeClr val="tx1"/>
        </a:solidFill>
        <a:latin typeface="+mn-lt"/>
        <a:ea typeface="+mn-ea"/>
        <a:cs typeface="+mn-cs"/>
      </a:defRPr>
    </a:lvl4pPr>
    <a:lvl5pPr marL="533400" indent="-174625" algn="l" defTabSz="914400" rtl="0" eaLnBrk="1" latinLnBrk="0" hangingPunct="1">
      <a:lnSpc>
        <a:spcPct val="110000"/>
      </a:lnSpc>
      <a:spcAft>
        <a:spcPts val="200"/>
      </a:spcAft>
      <a:buClr>
        <a:schemeClr val="tx1"/>
      </a:buClr>
      <a:buFont typeface="Tahoma" panose="020B0604030504040204" pitchFamily="34" charset="0"/>
      <a:buChar char="▪"/>
      <a:defRPr sz="1200" kern="1200">
        <a:solidFill>
          <a:schemeClr val="tx1"/>
        </a:solidFill>
        <a:latin typeface="+mn-lt"/>
        <a:ea typeface="+mn-ea"/>
        <a:cs typeface="+mn-cs"/>
      </a:defRPr>
    </a:lvl5pPr>
    <a:lvl6pPr marL="719138" indent="-185738" algn="l" defTabSz="914400" rtl="0" eaLnBrk="1" latinLnBrk="0" hangingPunct="1">
      <a:lnSpc>
        <a:spcPct val="110000"/>
      </a:lnSpc>
      <a:spcAft>
        <a:spcPts val="200"/>
      </a:spcAft>
      <a:buClr>
        <a:schemeClr val="tx1"/>
      </a:buClr>
      <a:buFont typeface="Tahoma" panose="020B0604030504040204" pitchFamily="34" charset="0"/>
      <a:buChar char="▪"/>
      <a:tabLst/>
      <a:defRPr sz="1200" kern="1200">
        <a:solidFill>
          <a:schemeClr val="tx1"/>
        </a:solidFill>
        <a:latin typeface="+mn-lt"/>
        <a:ea typeface="+mn-ea"/>
        <a:cs typeface="+mn-cs"/>
      </a:defRPr>
    </a:lvl6pPr>
    <a:lvl7pPr marL="892175" indent="-173038" algn="l" defTabSz="914400" rtl="0" eaLnBrk="1" latinLnBrk="0" hangingPunct="1">
      <a:lnSpc>
        <a:spcPct val="110000"/>
      </a:lnSpc>
      <a:spcAft>
        <a:spcPts val="200"/>
      </a:spcAft>
      <a:buClr>
        <a:schemeClr val="tx1"/>
      </a:buClr>
      <a:buFont typeface="Tahoma" panose="020B0604030504040204" pitchFamily="34" charset="0"/>
      <a:buChar char="▪"/>
      <a:tabLst/>
      <a:defRPr sz="1200" kern="1200">
        <a:solidFill>
          <a:schemeClr val="tx1"/>
        </a:solidFill>
        <a:latin typeface="+mn-lt"/>
        <a:ea typeface="+mn-ea"/>
        <a:cs typeface="+mn-cs"/>
      </a:defRPr>
    </a:lvl7pPr>
    <a:lvl8pPr marL="892175" indent="-173038" algn="l" defTabSz="914400" rtl="0" eaLnBrk="1" latinLnBrk="0" hangingPunct="1">
      <a:lnSpc>
        <a:spcPct val="110000"/>
      </a:lnSpc>
      <a:spcAft>
        <a:spcPts val="200"/>
      </a:spcAft>
      <a:buClr>
        <a:schemeClr val="tx1"/>
      </a:buClr>
      <a:buFont typeface="Tahoma" panose="020B0604030504040204" pitchFamily="34" charset="0"/>
      <a:buChar char="▪"/>
      <a:tabLst/>
      <a:defRPr sz="1200" kern="1200">
        <a:solidFill>
          <a:schemeClr val="tx1"/>
        </a:solidFill>
        <a:latin typeface="+mn-lt"/>
        <a:ea typeface="+mn-ea"/>
        <a:cs typeface="+mn-cs"/>
      </a:defRPr>
    </a:lvl8pPr>
    <a:lvl9pPr marL="892175" indent="-173038" algn="l" defTabSz="914400" rtl="0" eaLnBrk="1" latinLnBrk="0" hangingPunct="1">
      <a:lnSpc>
        <a:spcPct val="110000"/>
      </a:lnSpc>
      <a:spcAft>
        <a:spcPts val="200"/>
      </a:spcAft>
      <a:buClr>
        <a:schemeClr val="tx1"/>
      </a:buClr>
      <a:buFont typeface="Tahoma" panose="020B0604030504040204" pitchFamily="34" charset="0"/>
      <a:buChar char="▪"/>
      <a:tabLst/>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9963" y="627063"/>
            <a:ext cx="5576887" cy="3138487"/>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396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206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219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B57AF94-57BE-4EB6-A918-883CFE1AF668}" type="slidenum">
              <a:rPr lang="de-DE" smtClean="0"/>
              <a:pPr/>
              <a:t>17</a:t>
            </a:fld>
            <a:endParaRPr lang="de-DE" dirty="0"/>
          </a:p>
        </p:txBody>
      </p:sp>
    </p:spTree>
    <p:extLst>
      <p:ext uri="{BB962C8B-B14F-4D97-AF65-F5344CB8AC3E}">
        <p14:creationId xmlns:p14="http://schemas.microsoft.com/office/powerpoint/2010/main" val="404837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118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07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3826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088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45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3331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03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338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7964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47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6468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2294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9963" y="627063"/>
            <a:ext cx="5576887" cy="3138487"/>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2941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9963" y="627063"/>
            <a:ext cx="5576887" cy="3138487"/>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267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925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428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06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40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84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336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6685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 ohne Bi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679976-E3B6-4097-B5E4-9D6A0D7F70B1}"/>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t" anchorCtr="0"/>
          <a:lstStyle/>
          <a:p>
            <a:pPr algn="ctr"/>
            <a:endParaRPr lang="de-CH" dirty="0"/>
          </a:p>
        </p:txBody>
      </p:sp>
      <p:sp>
        <p:nvSpPr>
          <p:cNvPr id="11" name="Textplatzhalter 10">
            <a:extLst>
              <a:ext uri="{FF2B5EF4-FFF2-40B4-BE49-F238E27FC236}">
                <a16:creationId xmlns:a16="http://schemas.microsoft.com/office/drawing/2014/main" id="{0581606F-4D75-431F-850F-6BB7412A5DAB}"/>
              </a:ext>
            </a:extLst>
          </p:cNvPr>
          <p:cNvSpPr>
            <a:spLocks noGrp="1"/>
          </p:cNvSpPr>
          <p:nvPr>
            <p:ph type="body" sz="quarter" idx="11"/>
          </p:nvPr>
        </p:nvSpPr>
        <p:spPr bwMode="gray">
          <a:xfrm>
            <a:off x="8542800" y="5590800"/>
            <a:ext cx="2347200" cy="705600"/>
          </a:xfrm>
          <a:blipFill>
            <a:blip r:embed="rId2"/>
            <a:stretch>
              <a:fillRect/>
            </a:stretch>
          </a:blipFill>
        </p:spPr>
        <p:txBody>
          <a:bodyPr>
            <a:normAutofit/>
          </a:bodyPr>
          <a:lstStyle>
            <a:lvl1pPr>
              <a:defRPr sz="100">
                <a:solidFill>
                  <a:schemeClr val="tx1">
                    <a:alpha val="0"/>
                  </a:schemeClr>
                </a:solidFill>
              </a:defRPr>
            </a:lvl1pPr>
          </a:lstStyle>
          <a:p>
            <a:pPr lvl="0"/>
            <a:endParaRPr lang="de-CH" dirty="0"/>
          </a:p>
        </p:txBody>
      </p:sp>
      <p:sp>
        <p:nvSpPr>
          <p:cNvPr id="14" name="Textplatzhalter 13">
            <a:extLst>
              <a:ext uri="{FF2B5EF4-FFF2-40B4-BE49-F238E27FC236}">
                <a16:creationId xmlns:a16="http://schemas.microsoft.com/office/drawing/2014/main" id="{F5D7185A-A8F9-46E0-A55A-1E90AF235B8C}"/>
              </a:ext>
            </a:extLst>
          </p:cNvPr>
          <p:cNvSpPr>
            <a:spLocks noGrp="1"/>
          </p:cNvSpPr>
          <p:nvPr>
            <p:ph type="body" sz="quarter" idx="12" hasCustomPrompt="1"/>
          </p:nvPr>
        </p:nvSpPr>
        <p:spPr bwMode="gray">
          <a:xfrm>
            <a:off x="1200150" y="3679200"/>
            <a:ext cx="9689850" cy="648000"/>
          </a:xfrm>
        </p:spPr>
        <p:txBody>
          <a:bodyPr lIns="288000">
            <a:noAutofit/>
          </a:bodyPr>
          <a:lstStyle>
            <a:lvl1pPr>
              <a:spcBef>
                <a:spcPts val="0"/>
              </a:spcBef>
              <a:spcAft>
                <a:spcPts val="0"/>
              </a:spcAft>
              <a:buFontTx/>
              <a:buNone/>
              <a:defRPr sz="2000" b="0">
                <a:solidFill>
                  <a:schemeClr val="tx1"/>
                </a:solidFill>
              </a:defRPr>
            </a:lvl1pPr>
            <a:lvl2pPr>
              <a:buFontTx/>
              <a:buNone/>
              <a:defRPr sz="2000" b="0">
                <a:solidFill>
                  <a:schemeClr val="tx1"/>
                </a:solidFill>
              </a:defRPr>
            </a:lvl2pPr>
            <a:lvl3pPr marL="0" indent="0">
              <a:buFontTx/>
              <a:buNone/>
              <a:defRPr sz="2000" b="0">
                <a:solidFill>
                  <a:schemeClr val="tx1"/>
                </a:solidFill>
              </a:defRPr>
            </a:lvl3pPr>
            <a:lvl4pPr marL="0" indent="0">
              <a:buFontTx/>
              <a:buNone/>
              <a:defRPr sz="2000" b="0">
                <a:solidFill>
                  <a:schemeClr val="tx1"/>
                </a:solidFill>
              </a:defRPr>
            </a:lvl4pPr>
            <a:lvl5pPr marL="0" indent="0">
              <a:buFontTx/>
              <a:buNone/>
              <a:defRPr sz="2000" b="0">
                <a:solidFill>
                  <a:schemeClr val="tx1"/>
                </a:solidFill>
              </a:defRPr>
            </a:lvl5pPr>
            <a:lvl6pPr marL="0" indent="0">
              <a:buFontTx/>
              <a:buNone/>
              <a:defRPr sz="2000" b="0">
                <a:solidFill>
                  <a:schemeClr val="tx1"/>
                </a:solidFill>
              </a:defRPr>
            </a:lvl6pPr>
            <a:lvl7pPr marL="0" indent="0">
              <a:buFontTx/>
              <a:buNone/>
              <a:defRPr sz="2000" b="0">
                <a:solidFill>
                  <a:schemeClr val="tx1"/>
                </a:solidFill>
              </a:defRPr>
            </a:lvl7pPr>
            <a:lvl8pPr marL="0" indent="0">
              <a:buFontTx/>
              <a:buNone/>
              <a:defRPr sz="2000" b="0">
                <a:solidFill>
                  <a:schemeClr val="tx1"/>
                </a:solidFill>
              </a:defRPr>
            </a:lvl8pPr>
            <a:lvl9pPr marL="0" indent="0">
              <a:buFontTx/>
              <a:buNone/>
              <a:defRPr sz="2000" b="0">
                <a:solidFill>
                  <a:schemeClr val="tx1"/>
                </a:solidFill>
              </a:defRPr>
            </a:lvl9pPr>
          </a:lstStyle>
          <a:p>
            <a:pPr lvl="0"/>
            <a:r>
              <a:rPr lang="de-CH" dirty="0"/>
              <a:t>Datum | Ort</a:t>
            </a:r>
          </a:p>
        </p:txBody>
      </p:sp>
      <p:sp>
        <p:nvSpPr>
          <p:cNvPr id="7" name="Rectangle 8">
            <a:extLst>
              <a:ext uri="{FF2B5EF4-FFF2-40B4-BE49-F238E27FC236}">
                <a16:creationId xmlns:a16="http://schemas.microsoft.com/office/drawing/2014/main" id="{08D6425A-34BA-403A-B953-9AD4B4402642}"/>
              </a:ext>
            </a:extLst>
          </p:cNvPr>
          <p:cNvSpPr/>
          <p:nvPr userDrawn="1"/>
        </p:nvSpPr>
        <p:spPr bwMode="gray">
          <a:xfrm rot="10800000">
            <a:off x="912001" y="1269000"/>
            <a:ext cx="288000" cy="936000"/>
          </a:xfrm>
          <a:prstGeom prst="rect">
            <a:avLst/>
          </a:prstGeom>
          <a:solidFill>
            <a:srgbClr val="00A2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CH" sz="1600" dirty="0">
              <a:solidFill>
                <a:schemeClr val="bg1"/>
              </a:solidFill>
            </a:endParaRPr>
          </a:p>
        </p:txBody>
      </p:sp>
      <p:sp>
        <p:nvSpPr>
          <p:cNvPr id="12" name="Titel 2">
            <a:extLst>
              <a:ext uri="{FF2B5EF4-FFF2-40B4-BE49-F238E27FC236}">
                <a16:creationId xmlns:a16="http://schemas.microsoft.com/office/drawing/2014/main" id="{96E538F3-B81A-4695-B206-00478F1A2EE3}"/>
              </a:ext>
            </a:extLst>
          </p:cNvPr>
          <p:cNvSpPr>
            <a:spLocks noGrp="1"/>
          </p:cNvSpPr>
          <p:nvPr>
            <p:ph type="title" hasCustomPrompt="1"/>
          </p:nvPr>
        </p:nvSpPr>
        <p:spPr bwMode="gray">
          <a:xfrm>
            <a:off x="1200150" y="1805201"/>
            <a:ext cx="9684000" cy="1656000"/>
          </a:xfrm>
        </p:spPr>
        <p:txBody>
          <a:bodyPr lIns="288000" anchor="t" anchorCtr="0"/>
          <a:lstStyle>
            <a:lvl1pPr>
              <a:defRPr sz="3600"/>
            </a:lvl1pPr>
          </a:lstStyle>
          <a:p>
            <a:r>
              <a:rPr lang="de-CH" dirty="0"/>
              <a:t>Hier steht der Titel</a:t>
            </a:r>
            <a:br>
              <a:rPr lang="de-CH" dirty="0"/>
            </a:br>
            <a:r>
              <a:rPr lang="de-CH" dirty="0"/>
              <a:t>der Präsentation</a:t>
            </a:r>
          </a:p>
        </p:txBody>
      </p:sp>
    </p:spTree>
    <p:extLst>
      <p:ext uri="{BB962C8B-B14F-4D97-AF65-F5344CB8AC3E}">
        <p14:creationId xmlns:p14="http://schemas.microsoft.com/office/powerpoint/2010/main" val="226585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 Bild links">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1415FB3B-5C51-4401-A2F6-17D6D7EFD57A}"/>
              </a:ext>
            </a:extLst>
          </p:cNvPr>
          <p:cNvSpPr>
            <a:spLocks noGrp="1"/>
          </p:cNvSpPr>
          <p:nvPr>
            <p:ph type="pic" sz="quarter" idx="15"/>
          </p:nvPr>
        </p:nvSpPr>
        <p:spPr bwMode="gray">
          <a:xfrm>
            <a:off x="0" y="0"/>
            <a:ext cx="4295800" cy="6858000"/>
          </a:xfrm>
          <a:solidFill>
            <a:srgbClr val="E6EBF0"/>
          </a:solidFill>
        </p:spPr>
        <p:txBody>
          <a:bodyPr vert="horz" lIns="144000" tIns="144000" rIns="144000" bIns="144000" rtlCol="0" anchor="ctr" anchorCtr="0">
            <a:noAutofit/>
          </a:bodyPr>
          <a:lstStyle>
            <a:lvl1pPr>
              <a:defRPr lang="de-DE" dirty="0">
                <a:solidFill>
                  <a:srgbClr val="969BA0"/>
                </a:solidFill>
              </a:defRPr>
            </a:lvl1pPr>
          </a:lstStyle>
          <a:p>
            <a:pPr lvl="0" algn="ctr"/>
            <a:endParaRPr lang="de-DE" dirty="0"/>
          </a:p>
        </p:txBody>
      </p:sp>
      <p:sp>
        <p:nvSpPr>
          <p:cNvPr id="21" name="Inhaltsplatzhalter 20">
            <a:extLst>
              <a:ext uri="{FF2B5EF4-FFF2-40B4-BE49-F238E27FC236}">
                <a16:creationId xmlns:a16="http://schemas.microsoft.com/office/drawing/2014/main" id="{5B8CC0FD-72B9-41BA-96F8-C6A361C646B2}"/>
              </a:ext>
            </a:extLst>
          </p:cNvPr>
          <p:cNvSpPr>
            <a:spLocks noGrp="1"/>
          </p:cNvSpPr>
          <p:nvPr>
            <p:ph sz="quarter" idx="16"/>
          </p:nvPr>
        </p:nvSpPr>
        <p:spPr bwMode="gray">
          <a:xfrm>
            <a:off x="4872038" y="2133600"/>
            <a:ext cx="6840537" cy="3959225"/>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2" name="Titel 1">
            <a:extLst>
              <a:ext uri="{FF2B5EF4-FFF2-40B4-BE49-F238E27FC236}">
                <a16:creationId xmlns:a16="http://schemas.microsoft.com/office/drawing/2014/main" id="{535AE146-AA29-4972-BDE7-7C0106E54C20}"/>
              </a:ext>
            </a:extLst>
          </p:cNvPr>
          <p:cNvSpPr>
            <a:spLocks noGrp="1"/>
          </p:cNvSpPr>
          <p:nvPr>
            <p:ph type="title"/>
          </p:nvPr>
        </p:nvSpPr>
        <p:spPr bwMode="gray">
          <a:xfrm>
            <a:off x="4871864" y="262037"/>
            <a:ext cx="6840000" cy="574675"/>
          </a:xfrm>
        </p:spPr>
        <p:txBody>
          <a:bodyPr/>
          <a:lstStyle/>
          <a:p>
            <a:r>
              <a:rPr lang="de-CH" dirty="0"/>
              <a:t>Mastertitelformat bearbeiten</a:t>
            </a:r>
          </a:p>
        </p:txBody>
      </p:sp>
      <p:sp>
        <p:nvSpPr>
          <p:cNvPr id="24" name="Textplatzhalter 7">
            <a:extLst>
              <a:ext uri="{FF2B5EF4-FFF2-40B4-BE49-F238E27FC236}">
                <a16:creationId xmlns:a16="http://schemas.microsoft.com/office/drawing/2014/main" id="{69A28A79-8238-407E-B51A-98CC6C7CC129}"/>
              </a:ext>
            </a:extLst>
          </p:cNvPr>
          <p:cNvSpPr>
            <a:spLocks noGrp="1"/>
          </p:cNvSpPr>
          <p:nvPr>
            <p:ph type="body" sz="quarter" idx="14"/>
          </p:nvPr>
        </p:nvSpPr>
        <p:spPr bwMode="gray">
          <a:xfrm>
            <a:off x="4871864"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27" name="Fußzeilenplatzhalter 4">
            <a:extLst>
              <a:ext uri="{FF2B5EF4-FFF2-40B4-BE49-F238E27FC236}">
                <a16:creationId xmlns:a16="http://schemas.microsoft.com/office/drawing/2014/main" id="{21668E72-F89A-45AD-8A5E-F8F1640F3C2D}"/>
              </a:ext>
            </a:extLst>
          </p:cNvPr>
          <p:cNvSpPr txBox="1">
            <a:spLocks/>
          </p:cNvSpPr>
          <p:nvPr userDrawn="1"/>
        </p:nvSpPr>
        <p:spPr bwMode="gray">
          <a:xfrm>
            <a:off x="5169179" y="6434300"/>
            <a:ext cx="5040000" cy="144000"/>
          </a:xfrm>
          <a:prstGeom prst="rect">
            <a:avLst/>
          </a:prstGeom>
        </p:spPr>
        <p:txBody>
          <a:bodyPr vert="horz" lIns="0" tIns="0" rIns="0" bIns="0" rtlCol="0" anchor="b" anchorCtr="0"/>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Fußzeile</a:t>
            </a:r>
          </a:p>
        </p:txBody>
      </p:sp>
      <p:sp>
        <p:nvSpPr>
          <p:cNvPr id="28" name="Foliennummernplatzhalter 5">
            <a:extLst>
              <a:ext uri="{FF2B5EF4-FFF2-40B4-BE49-F238E27FC236}">
                <a16:creationId xmlns:a16="http://schemas.microsoft.com/office/drawing/2014/main" id="{E1FE9293-CC77-4C03-A08D-2A94DA3B5C5C}"/>
              </a:ext>
            </a:extLst>
          </p:cNvPr>
          <p:cNvSpPr txBox="1">
            <a:spLocks/>
          </p:cNvSpPr>
          <p:nvPr userDrawn="1"/>
        </p:nvSpPr>
        <p:spPr bwMode="gray">
          <a:xfrm>
            <a:off x="4746898" y="6434300"/>
            <a:ext cx="380832" cy="144000"/>
          </a:xfrm>
          <a:prstGeom prst="rect">
            <a:avLst/>
          </a:prstGeom>
        </p:spPr>
        <p:txBody>
          <a:bodyPr vert="horz" lIns="0" tIns="0" rIns="0" bIns="0" rtlCol="0" anchor="b" anchorCtr="0"/>
          <a:lstStyle>
            <a:defPPr>
              <a:defRPr lang="de-DE"/>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F8B5-A2E3-4A3F-9D46-277719C150EB}" type="slidenum">
              <a:rPr lang="de-CH" smtClean="0"/>
              <a:pPr/>
              <a:t>‹Nr.›</a:t>
            </a:fld>
            <a:r>
              <a:rPr lang="de-CH" dirty="0"/>
              <a:t> </a:t>
            </a:r>
            <a:r>
              <a:rPr lang="de-CH" sz="1000" baseline="10000" dirty="0"/>
              <a:t>|</a:t>
            </a:r>
          </a:p>
        </p:txBody>
      </p:sp>
      <p:sp>
        <p:nvSpPr>
          <p:cNvPr id="10" name="Textplatzhalter 7">
            <a:extLst>
              <a:ext uri="{FF2B5EF4-FFF2-40B4-BE49-F238E27FC236}">
                <a16:creationId xmlns:a16="http://schemas.microsoft.com/office/drawing/2014/main" id="{65190960-BAA6-4A5D-B226-D2E001EF1242}"/>
              </a:ext>
            </a:extLst>
          </p:cNvPr>
          <p:cNvSpPr>
            <a:spLocks noGrp="1"/>
          </p:cNvSpPr>
          <p:nvPr>
            <p:ph type="body" sz="quarter" idx="17"/>
          </p:nvPr>
        </p:nvSpPr>
        <p:spPr bwMode="gray">
          <a:xfrm>
            <a:off x="4872038" y="982800"/>
            <a:ext cx="6840536"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3102675295"/>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2706" userDrawn="1">
          <p15:clr>
            <a:srgbClr val="FBAE40"/>
          </p15:clr>
        </p15:guide>
        <p15:guide id="6" pos="306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zwei Inhalte | Marginalie gr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FF5F63-34BE-4007-852D-96DAEEC0130B}"/>
              </a:ext>
            </a:extLst>
          </p:cNvPr>
          <p:cNvSpPr/>
          <p:nvPr userDrawn="1"/>
        </p:nvSpPr>
        <p:spPr bwMode="gray">
          <a:xfrm>
            <a:off x="8616950" y="0"/>
            <a:ext cx="3575050" cy="68580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Inhaltsplatzhalter 10">
            <a:extLst>
              <a:ext uri="{FF2B5EF4-FFF2-40B4-BE49-F238E27FC236}">
                <a16:creationId xmlns:a16="http://schemas.microsoft.com/office/drawing/2014/main" id="{F746D86D-5EF0-4D2D-8B8E-B6E445E7CA08}"/>
              </a:ext>
            </a:extLst>
          </p:cNvPr>
          <p:cNvSpPr>
            <a:spLocks noGrp="1"/>
          </p:cNvSpPr>
          <p:nvPr>
            <p:ph sz="quarter" idx="16"/>
          </p:nvPr>
        </p:nvSpPr>
        <p:spPr bwMode="gray">
          <a:xfrm>
            <a:off x="4872038" y="2133600"/>
            <a:ext cx="3168650" cy="3959224"/>
          </a:xfrm>
        </p:spPr>
        <p:txBody>
          <a:bodyPr/>
          <a:lstStyle/>
          <a:p>
            <a:pPr lvl="0"/>
            <a:r>
              <a:rPr lang="de-CH" dirty="0"/>
              <a:t>Mastertextformat bearbeiten</a:t>
            </a:r>
          </a:p>
        </p:txBody>
      </p:sp>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2" y="2136375"/>
            <a:ext cx="3093736" cy="3956451"/>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3" name="Inhaltsplatzhalter 2">
            <a:extLst>
              <a:ext uri="{FF2B5EF4-FFF2-40B4-BE49-F238E27FC236}">
                <a16:creationId xmlns:a16="http://schemas.microsoft.com/office/drawing/2014/main" id="{933DAE74-9D02-4EE2-8094-CBAEB80FDAC6}"/>
              </a:ext>
            </a:extLst>
          </p:cNvPr>
          <p:cNvSpPr>
            <a:spLocks noGrp="1"/>
          </p:cNvSpPr>
          <p:nvPr>
            <p:ph idx="17"/>
          </p:nvPr>
        </p:nvSpPr>
        <p:spPr bwMode="gray">
          <a:xfrm>
            <a:off x="8975725" y="982799"/>
            <a:ext cx="2736851" cy="5110025"/>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4" name="Fußzeilenplatzhalter 4">
            <a:extLst>
              <a:ext uri="{FF2B5EF4-FFF2-40B4-BE49-F238E27FC236}">
                <a16:creationId xmlns:a16="http://schemas.microsoft.com/office/drawing/2014/main" id="{973181C3-A6D3-4422-8F2A-81B8B2DB4653}"/>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5" name="Foliennummernplatzhalter 5">
            <a:extLst>
              <a:ext uri="{FF2B5EF4-FFF2-40B4-BE49-F238E27FC236}">
                <a16:creationId xmlns:a16="http://schemas.microsoft.com/office/drawing/2014/main" id="{50770996-41A4-4DD0-AFC9-FBAC34CE9EEF}"/>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7" name="Textplatzhalter 7">
            <a:extLst>
              <a:ext uri="{FF2B5EF4-FFF2-40B4-BE49-F238E27FC236}">
                <a16:creationId xmlns:a16="http://schemas.microsoft.com/office/drawing/2014/main" id="{4360199A-6603-4575-9325-779DD0CDC727}"/>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pic>
        <p:nvPicPr>
          <p:cNvPr id="12" name="Grafik 11">
            <a:extLst>
              <a:ext uri="{FF2B5EF4-FFF2-40B4-BE49-F238E27FC236}">
                <a16:creationId xmlns:a16="http://schemas.microsoft.com/office/drawing/2014/main" id="{A2850D0F-7867-4CA2-B776-B0C772128550}"/>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0272000" y="6427780"/>
            <a:ext cx="1440000" cy="161280"/>
          </a:xfrm>
          <a:prstGeom prst="rect">
            <a:avLst/>
          </a:prstGeom>
        </p:spPr>
      </p:pic>
    </p:spTree>
    <p:extLst>
      <p:ext uri="{BB962C8B-B14F-4D97-AF65-F5344CB8AC3E}">
        <p14:creationId xmlns:p14="http://schemas.microsoft.com/office/powerpoint/2010/main" val="2143067782"/>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5428">
          <p15:clr>
            <a:srgbClr val="FBAE40"/>
          </p15:clr>
        </p15:guide>
        <p15:guide id="6" pos="5065">
          <p15:clr>
            <a:srgbClr val="FBAE40"/>
          </p15:clr>
        </p15:guide>
        <p15:guide id="7" pos="5654">
          <p15:clr>
            <a:srgbClr val="FBAE40"/>
          </p15:clr>
        </p15:guide>
        <p15:guide id="8" pos="2706" userDrawn="1">
          <p15:clr>
            <a:srgbClr val="FBAE40"/>
          </p15:clr>
        </p15:guide>
        <p15:guide id="9" pos="306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 Bild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5688639"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3601"/>
            <a:ext cx="4967288"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4967288"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1" name="Bildplatzhalter 9">
            <a:extLst>
              <a:ext uri="{FF2B5EF4-FFF2-40B4-BE49-F238E27FC236}">
                <a16:creationId xmlns:a16="http://schemas.microsoft.com/office/drawing/2014/main" id="{1415FB3B-5C51-4401-A2F6-17D6D7EFD57A}"/>
              </a:ext>
            </a:extLst>
          </p:cNvPr>
          <p:cNvSpPr>
            <a:spLocks noGrp="1"/>
          </p:cNvSpPr>
          <p:nvPr>
            <p:ph type="pic" sz="quarter" idx="15"/>
          </p:nvPr>
        </p:nvSpPr>
        <p:spPr bwMode="gray">
          <a:xfrm>
            <a:off x="6743700" y="0"/>
            <a:ext cx="5448300" cy="6858000"/>
          </a:xfrm>
          <a:solidFill>
            <a:srgbClr val="E6EBF0"/>
          </a:solidFill>
        </p:spPr>
        <p:txBody>
          <a:bodyPr lIns="144000" tIns="144000" rIns="144000" bIns="144000" anchor="ctr" anchorCtr="0"/>
          <a:lstStyle>
            <a:lvl1pPr algn="ctr">
              <a:defRPr>
                <a:solidFill>
                  <a:srgbClr val="969BA0"/>
                </a:solidFill>
              </a:defRPr>
            </a:lvl1pPr>
          </a:lstStyle>
          <a:p>
            <a:endParaRPr lang="de-DE" dirty="0"/>
          </a:p>
        </p:txBody>
      </p:sp>
      <p:sp>
        <p:nvSpPr>
          <p:cNvPr id="13" name="Fußzeilenplatzhalter 4">
            <a:extLst>
              <a:ext uri="{FF2B5EF4-FFF2-40B4-BE49-F238E27FC236}">
                <a16:creationId xmlns:a16="http://schemas.microsoft.com/office/drawing/2014/main" id="{3B9DC80A-12AB-44B5-88F8-509BC26440B7}"/>
              </a:ext>
            </a:extLst>
          </p:cNvPr>
          <p:cNvSpPr>
            <a:spLocks noGrp="1"/>
          </p:cNvSpPr>
          <p:nvPr>
            <p:ph type="ftr" sz="quarter" idx="3"/>
          </p:nvPr>
        </p:nvSpPr>
        <p:spPr bwMode="gray">
          <a:xfrm>
            <a:off x="901080" y="6434300"/>
            <a:ext cx="52560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EB77C049-E664-4E07-AA44-7B54D5288E5C}"/>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0" name="Textplatzhalter 7">
            <a:extLst>
              <a:ext uri="{FF2B5EF4-FFF2-40B4-BE49-F238E27FC236}">
                <a16:creationId xmlns:a16="http://schemas.microsoft.com/office/drawing/2014/main" id="{2EA8F977-D96C-4808-8BCC-BDB688FC5F9C}"/>
              </a:ext>
            </a:extLst>
          </p:cNvPr>
          <p:cNvSpPr>
            <a:spLocks noGrp="1"/>
          </p:cNvSpPr>
          <p:nvPr>
            <p:ph type="body" sz="quarter" idx="13"/>
          </p:nvPr>
        </p:nvSpPr>
        <p:spPr bwMode="gray">
          <a:xfrm>
            <a:off x="478800" y="982800"/>
            <a:ext cx="5688638"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
        <p:nvSpPr>
          <p:cNvPr id="12" name="Textplatzhalter 6">
            <a:extLst>
              <a:ext uri="{FF2B5EF4-FFF2-40B4-BE49-F238E27FC236}">
                <a16:creationId xmlns:a16="http://schemas.microsoft.com/office/drawing/2014/main" id="{501B50EA-0AC5-434E-B04B-EC2DCC099926}"/>
              </a:ext>
            </a:extLst>
          </p:cNvPr>
          <p:cNvSpPr>
            <a:spLocks noGrp="1"/>
          </p:cNvSpPr>
          <p:nvPr>
            <p:ph type="body" sz="quarter" idx="19" hasCustomPrompt="1"/>
          </p:nvPr>
        </p:nvSpPr>
        <p:spPr>
          <a:xfrm>
            <a:off x="10272000" y="6427060"/>
            <a:ext cx="1440000" cy="162000"/>
          </a:xfrm>
          <a:blipFill>
            <a:blip r:embed="rId2"/>
            <a:stretch>
              <a:fillRect/>
            </a:stretch>
          </a:blipFill>
        </p:spPr>
        <p:txBody>
          <a:bodyPr/>
          <a:lstStyle>
            <a:lvl1pPr>
              <a:defRPr/>
            </a:lvl1pPr>
          </a:lstStyle>
          <a:p>
            <a:pPr lvl="0"/>
            <a:r>
              <a:rPr lang="de-DE" dirty="0"/>
              <a:t> </a:t>
            </a:r>
          </a:p>
        </p:txBody>
      </p:sp>
    </p:spTree>
    <p:extLst>
      <p:ext uri="{BB962C8B-B14F-4D97-AF65-F5344CB8AC3E}">
        <p14:creationId xmlns:p14="http://schemas.microsoft.com/office/powerpoint/2010/main" val="3298208684"/>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3885">
          <p15:clr>
            <a:srgbClr val="FBAE40"/>
          </p15:clr>
        </p15:guide>
        <p15:guide id="6" pos="42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dr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3601"/>
            <a:ext cx="3095624"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Inhaltsplatzhalter 2">
            <a:extLst>
              <a:ext uri="{FF2B5EF4-FFF2-40B4-BE49-F238E27FC236}">
                <a16:creationId xmlns:a16="http://schemas.microsoft.com/office/drawing/2014/main" id="{A77EA8EC-560D-4FD6-856D-1762258E5C98}"/>
              </a:ext>
            </a:extLst>
          </p:cNvPr>
          <p:cNvSpPr>
            <a:spLocks noGrp="1"/>
          </p:cNvSpPr>
          <p:nvPr>
            <p:ph idx="15"/>
          </p:nvPr>
        </p:nvSpPr>
        <p:spPr bwMode="gray">
          <a:xfrm>
            <a:off x="4873925" y="2133601"/>
            <a:ext cx="3166763"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Inhaltsplatzhalter 2">
            <a:extLst>
              <a:ext uri="{FF2B5EF4-FFF2-40B4-BE49-F238E27FC236}">
                <a16:creationId xmlns:a16="http://schemas.microsoft.com/office/drawing/2014/main" id="{344D5DD7-050D-4968-84D3-4797018527CD}"/>
              </a:ext>
            </a:extLst>
          </p:cNvPr>
          <p:cNvSpPr>
            <a:spLocks noGrp="1"/>
          </p:cNvSpPr>
          <p:nvPr>
            <p:ph idx="16"/>
          </p:nvPr>
        </p:nvSpPr>
        <p:spPr bwMode="gray">
          <a:xfrm>
            <a:off x="8616952" y="2133602"/>
            <a:ext cx="3095624"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Fußzeilenplatzhalter 4">
            <a:extLst>
              <a:ext uri="{FF2B5EF4-FFF2-40B4-BE49-F238E27FC236}">
                <a16:creationId xmlns:a16="http://schemas.microsoft.com/office/drawing/2014/main" id="{87C88D68-45A0-4217-8C42-9FB8A2852059}"/>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3" name="Foliennummernplatzhalter 5">
            <a:extLst>
              <a:ext uri="{FF2B5EF4-FFF2-40B4-BE49-F238E27FC236}">
                <a16:creationId xmlns:a16="http://schemas.microsoft.com/office/drawing/2014/main" id="{97B3BA79-0061-4DD4-BE61-BCA09FDFD85D}"/>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4" name="Textplatzhalter 7">
            <a:extLst>
              <a:ext uri="{FF2B5EF4-FFF2-40B4-BE49-F238E27FC236}">
                <a16:creationId xmlns:a16="http://schemas.microsoft.com/office/drawing/2014/main" id="{782D9DF0-D7AF-4389-9BA8-F3124E9260A4}"/>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2186881082"/>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2706" userDrawn="1">
          <p15:clr>
            <a:srgbClr val="FBAE40"/>
          </p15:clr>
        </p15:guide>
        <p15:guide id="6" pos="3069" userDrawn="1">
          <p15:clr>
            <a:srgbClr val="FBAE40"/>
          </p15:clr>
        </p15:guide>
        <p15:guide id="7" pos="5065" userDrawn="1">
          <p15:clr>
            <a:srgbClr val="FBAE40"/>
          </p15:clr>
        </p15:guide>
        <p15:guide id="8" pos="54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vier Inhalte |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2856"/>
            <a:ext cx="2158999"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Inhaltsplatzhalter 2">
            <a:extLst>
              <a:ext uri="{FF2B5EF4-FFF2-40B4-BE49-F238E27FC236}">
                <a16:creationId xmlns:a16="http://schemas.microsoft.com/office/drawing/2014/main" id="{A77EA8EC-560D-4FD6-856D-1762258E5C98}"/>
              </a:ext>
            </a:extLst>
          </p:cNvPr>
          <p:cNvSpPr>
            <a:spLocks noGrp="1"/>
          </p:cNvSpPr>
          <p:nvPr>
            <p:ph idx="15"/>
          </p:nvPr>
        </p:nvSpPr>
        <p:spPr bwMode="gray">
          <a:xfrm>
            <a:off x="3935413" y="2132856"/>
            <a:ext cx="2232025"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Inhaltsplatzhalter 2">
            <a:extLst>
              <a:ext uri="{FF2B5EF4-FFF2-40B4-BE49-F238E27FC236}">
                <a16:creationId xmlns:a16="http://schemas.microsoft.com/office/drawing/2014/main" id="{344D5DD7-050D-4968-84D3-4797018527CD}"/>
              </a:ext>
            </a:extLst>
          </p:cNvPr>
          <p:cNvSpPr>
            <a:spLocks noGrp="1"/>
          </p:cNvSpPr>
          <p:nvPr>
            <p:ph idx="16"/>
          </p:nvPr>
        </p:nvSpPr>
        <p:spPr bwMode="gray">
          <a:xfrm>
            <a:off x="6743699" y="2142381"/>
            <a:ext cx="2232025"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Inhaltsplatzhalter 2">
            <a:extLst>
              <a:ext uri="{FF2B5EF4-FFF2-40B4-BE49-F238E27FC236}">
                <a16:creationId xmlns:a16="http://schemas.microsoft.com/office/drawing/2014/main" id="{511255A8-8E61-4950-A224-CE9C92A077A0}"/>
              </a:ext>
            </a:extLst>
          </p:cNvPr>
          <p:cNvSpPr>
            <a:spLocks noGrp="1"/>
          </p:cNvSpPr>
          <p:nvPr>
            <p:ph idx="17"/>
          </p:nvPr>
        </p:nvSpPr>
        <p:spPr bwMode="gray">
          <a:xfrm>
            <a:off x="9551986" y="2133600"/>
            <a:ext cx="2160589"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3" name="Fußzeilenplatzhalter 4">
            <a:extLst>
              <a:ext uri="{FF2B5EF4-FFF2-40B4-BE49-F238E27FC236}">
                <a16:creationId xmlns:a16="http://schemas.microsoft.com/office/drawing/2014/main" id="{7A46423D-D548-4D88-AD5F-0E5B65E5DBC5}"/>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874E6D13-3D3D-43E4-B492-DA9BFCE4F2FA}"/>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5" name="Textplatzhalter 7">
            <a:extLst>
              <a:ext uri="{FF2B5EF4-FFF2-40B4-BE49-F238E27FC236}">
                <a16:creationId xmlns:a16="http://schemas.microsoft.com/office/drawing/2014/main" id="{805E8442-A7D0-4B7B-90CF-F08B42F9BC51}"/>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1457953801"/>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2116" userDrawn="1">
          <p15:clr>
            <a:srgbClr val="FBAE40"/>
          </p15:clr>
        </p15:guide>
        <p15:guide id="6" pos="2479" userDrawn="1">
          <p15:clr>
            <a:srgbClr val="FBAE40"/>
          </p15:clr>
        </p15:guide>
        <p15:guide id="7" pos="3885" userDrawn="1">
          <p15:clr>
            <a:srgbClr val="FBAE40"/>
          </p15:clr>
        </p15:guide>
        <p15:guide id="8" pos="4248" userDrawn="1">
          <p15:clr>
            <a:srgbClr val="FBAE40"/>
          </p15:clr>
        </p15:guide>
        <p15:guide id="9" pos="5654" userDrawn="1">
          <p15:clr>
            <a:srgbClr val="FBAE40"/>
          </p15:clr>
        </p15:guide>
        <p15:guide id="10" pos="601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 vier Inhalte | Käs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2856"/>
            <a:ext cx="4967287" cy="1692000"/>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Inhaltsplatzhalter 2">
            <a:extLst>
              <a:ext uri="{FF2B5EF4-FFF2-40B4-BE49-F238E27FC236}">
                <a16:creationId xmlns:a16="http://schemas.microsoft.com/office/drawing/2014/main" id="{A77EA8EC-560D-4FD6-856D-1762258E5C98}"/>
              </a:ext>
            </a:extLst>
          </p:cNvPr>
          <p:cNvSpPr>
            <a:spLocks noGrp="1"/>
          </p:cNvSpPr>
          <p:nvPr>
            <p:ph idx="15"/>
          </p:nvPr>
        </p:nvSpPr>
        <p:spPr bwMode="gray">
          <a:xfrm>
            <a:off x="1200151" y="4401296"/>
            <a:ext cx="4967288" cy="1692000"/>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Inhaltsplatzhalter 2">
            <a:extLst>
              <a:ext uri="{FF2B5EF4-FFF2-40B4-BE49-F238E27FC236}">
                <a16:creationId xmlns:a16="http://schemas.microsoft.com/office/drawing/2014/main" id="{344D5DD7-050D-4968-84D3-4797018527CD}"/>
              </a:ext>
            </a:extLst>
          </p:cNvPr>
          <p:cNvSpPr>
            <a:spLocks noGrp="1"/>
          </p:cNvSpPr>
          <p:nvPr>
            <p:ph idx="16"/>
          </p:nvPr>
        </p:nvSpPr>
        <p:spPr bwMode="gray">
          <a:xfrm>
            <a:off x="6743699" y="2132856"/>
            <a:ext cx="4968875" cy="1692000"/>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Inhaltsplatzhalter 2">
            <a:extLst>
              <a:ext uri="{FF2B5EF4-FFF2-40B4-BE49-F238E27FC236}">
                <a16:creationId xmlns:a16="http://schemas.microsoft.com/office/drawing/2014/main" id="{511255A8-8E61-4950-A224-CE9C92A077A0}"/>
              </a:ext>
            </a:extLst>
          </p:cNvPr>
          <p:cNvSpPr>
            <a:spLocks noGrp="1"/>
          </p:cNvSpPr>
          <p:nvPr>
            <p:ph idx="17"/>
          </p:nvPr>
        </p:nvSpPr>
        <p:spPr bwMode="gray">
          <a:xfrm>
            <a:off x="6743699" y="4394340"/>
            <a:ext cx="4967287" cy="1692000"/>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3" name="Fußzeilenplatzhalter 4">
            <a:extLst>
              <a:ext uri="{FF2B5EF4-FFF2-40B4-BE49-F238E27FC236}">
                <a16:creationId xmlns:a16="http://schemas.microsoft.com/office/drawing/2014/main" id="{6DC723FC-764E-4DBF-8906-201979B78CE1}"/>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44AC7B81-CC80-47BD-9E4B-FDE57B0DE58B}"/>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5" name="Textplatzhalter 7">
            <a:extLst>
              <a:ext uri="{FF2B5EF4-FFF2-40B4-BE49-F238E27FC236}">
                <a16:creationId xmlns:a16="http://schemas.microsoft.com/office/drawing/2014/main" id="{AB331272-7DB8-40E8-8454-2958059F6F22}"/>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4142079573"/>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7" pos="3885">
          <p15:clr>
            <a:srgbClr val="FBAE40"/>
          </p15:clr>
        </p15:guide>
        <p15:guide id="8" pos="42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5FD63BF-3990-498D-83CF-9AA6E28997DF}"/>
              </a:ext>
            </a:extLst>
          </p:cNvPr>
          <p:cNvGraphicFramePr>
            <a:graphicFrameLocks noChangeAspect="1"/>
          </p:cNvGraphicFramePr>
          <p:nvPr userDrawn="1">
            <p:custDataLst>
              <p:tags r:id="rId1"/>
            </p:custDataLst>
            <p:extLst>
              <p:ext uri="{D42A27DB-BD31-4B8C-83A1-F6EECF244321}">
                <p14:modId xmlns:p14="http://schemas.microsoft.com/office/powerpoint/2010/main" val="2193390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4" name="Objekt 3" hidden="1">
                        <a:extLst>
                          <a:ext uri="{FF2B5EF4-FFF2-40B4-BE49-F238E27FC236}">
                            <a16:creationId xmlns:a16="http://schemas.microsoft.com/office/drawing/2014/main" id="{25FD63BF-3990-498D-83CF-9AA6E28997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46ABFCC-2BA1-4392-A447-D39ADCF16036}"/>
              </a:ext>
            </a:extLst>
          </p:cNvPr>
          <p:cNvSpPr/>
          <p:nvPr userDrawn="1">
            <p:custDataLst>
              <p:tags r:id="rId2"/>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de-CH" sz="2000" b="1" i="0" baseline="0" dirty="0">
              <a:latin typeface="Tahoma" panose="020B0604030504040204" pitchFamily="34" charset="0"/>
              <a:ea typeface="+mj-ea"/>
              <a:cs typeface="+mj-cs"/>
              <a:sym typeface="Tahoma" panose="020B0604030504040204" pitchFamily="34" charset="0"/>
            </a:endParaRPr>
          </a:p>
        </p:txBody>
      </p:sp>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3" name="Fußzeilenplatzhalter 4">
            <a:extLst>
              <a:ext uri="{FF2B5EF4-FFF2-40B4-BE49-F238E27FC236}">
                <a16:creationId xmlns:a16="http://schemas.microsoft.com/office/drawing/2014/main" id="{6DC723FC-764E-4DBF-8906-201979B78CE1}"/>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44AC7B81-CC80-47BD-9E4B-FDE57B0DE58B}"/>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7" name="Textplatzhalter 7">
            <a:extLst>
              <a:ext uri="{FF2B5EF4-FFF2-40B4-BE49-F238E27FC236}">
                <a16:creationId xmlns:a16="http://schemas.microsoft.com/office/drawing/2014/main" id="{2BCF4899-1BDF-4868-AED2-7B2A03F84795}"/>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1400983267"/>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3" name="Fußzeilenplatzhalter 4">
            <a:extLst>
              <a:ext uri="{FF2B5EF4-FFF2-40B4-BE49-F238E27FC236}">
                <a16:creationId xmlns:a16="http://schemas.microsoft.com/office/drawing/2014/main" id="{6DC723FC-764E-4DBF-8906-201979B78CE1}"/>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44AC7B81-CC80-47BD-9E4B-FDE57B0DE58B}"/>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602504548"/>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ßes Bild | mit Statemen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503AA17-ACF9-46F1-89A2-FFB20421E5D8}"/>
              </a:ext>
            </a:extLst>
          </p:cNvPr>
          <p:cNvSpPr>
            <a:spLocks noGrp="1"/>
          </p:cNvSpPr>
          <p:nvPr>
            <p:ph type="pic" sz="quarter" idx="10"/>
          </p:nvPr>
        </p:nvSpPr>
        <p:spPr bwMode="gray">
          <a:xfrm>
            <a:off x="0" y="0"/>
            <a:ext cx="12192000" cy="6858000"/>
          </a:xfrm>
          <a:solidFill>
            <a:srgbClr val="E6EBF0"/>
          </a:solidFill>
        </p:spPr>
        <p:txBody>
          <a:bodyPr vert="horz" lIns="144000" tIns="144000" rIns="144000" bIns="144000" rtlCol="0" anchor="ctr" anchorCtr="0">
            <a:noAutofit/>
          </a:bodyPr>
          <a:lstStyle>
            <a:lvl1pPr>
              <a:defRPr lang="de-DE" dirty="0">
                <a:solidFill>
                  <a:srgbClr val="969BA0"/>
                </a:solidFill>
              </a:defRPr>
            </a:lvl1pPr>
          </a:lstStyle>
          <a:p>
            <a:pPr lvl="0" algn="ctr"/>
            <a:endParaRPr lang="de-DE" dirty="0"/>
          </a:p>
        </p:txBody>
      </p:sp>
      <p:sp>
        <p:nvSpPr>
          <p:cNvPr id="19" name="Textplatzhalter 13">
            <a:extLst>
              <a:ext uri="{FF2B5EF4-FFF2-40B4-BE49-F238E27FC236}">
                <a16:creationId xmlns:a16="http://schemas.microsoft.com/office/drawing/2014/main" id="{E26BB05A-4C6A-4EEF-97B8-106FF83BB90E}"/>
              </a:ext>
            </a:extLst>
          </p:cNvPr>
          <p:cNvSpPr>
            <a:spLocks noGrp="1"/>
          </p:cNvSpPr>
          <p:nvPr>
            <p:ph type="body" sz="quarter" idx="18" hasCustomPrompt="1"/>
          </p:nvPr>
        </p:nvSpPr>
        <p:spPr bwMode="gray">
          <a:xfrm>
            <a:off x="7659024" y="0"/>
            <a:ext cx="4053600" cy="5374800"/>
          </a:xfrm>
          <a:solidFill>
            <a:schemeClr val="bg1">
              <a:alpha val="85000"/>
            </a:schemeClr>
          </a:solidFill>
        </p:spPr>
        <p:txBody>
          <a:bodyPr lIns="432000" tIns="1512000" rIns="432000" bIns="792000">
            <a:noAutofit/>
          </a:bodyPr>
          <a:lstStyle>
            <a:lvl1pPr marL="0" indent="0">
              <a:lnSpc>
                <a:spcPct val="90000"/>
              </a:lnSpc>
              <a:spcBef>
                <a:spcPts val="0"/>
              </a:spcBef>
              <a:spcAft>
                <a:spcPts val="0"/>
              </a:spcAft>
              <a:buFontTx/>
              <a:buNone/>
              <a:defRPr sz="7200" b="0">
                <a:solidFill>
                  <a:schemeClr val="tx2"/>
                </a:solidFill>
              </a:defRPr>
            </a:lvl1pPr>
            <a:lvl2pPr marL="0" indent="0">
              <a:spcBef>
                <a:spcPts val="0"/>
              </a:spcBef>
              <a:spcAft>
                <a:spcPts val="0"/>
              </a:spcAft>
              <a:buFontTx/>
              <a:buNone/>
              <a:defRPr sz="2400" b="0">
                <a:solidFill>
                  <a:schemeClr val="bg2"/>
                </a:solidFill>
              </a:defRPr>
            </a:lvl2pPr>
            <a:lvl3pPr marL="0" indent="0">
              <a:spcBef>
                <a:spcPts val="0"/>
              </a:spcBef>
              <a:spcAft>
                <a:spcPts val="0"/>
              </a:spcAft>
              <a:buFontTx/>
              <a:buNone/>
              <a:defRPr sz="2400" b="0">
                <a:solidFill>
                  <a:schemeClr val="bg2"/>
                </a:solidFill>
              </a:defRPr>
            </a:lvl3pPr>
            <a:lvl4pPr marL="0" indent="0">
              <a:lnSpc>
                <a:spcPct val="110000"/>
              </a:lnSpc>
              <a:spcBef>
                <a:spcPts val="0"/>
              </a:spcBef>
              <a:spcAft>
                <a:spcPts val="0"/>
              </a:spcAft>
              <a:buFontTx/>
              <a:buNone/>
              <a:defRPr sz="2400" b="0">
                <a:solidFill>
                  <a:schemeClr val="bg2"/>
                </a:solidFill>
              </a:defRPr>
            </a:lvl4pPr>
            <a:lvl5pPr marL="0" indent="0">
              <a:lnSpc>
                <a:spcPct val="110000"/>
              </a:lnSpc>
              <a:spcBef>
                <a:spcPts val="0"/>
              </a:spcBef>
              <a:spcAft>
                <a:spcPts val="0"/>
              </a:spcAft>
              <a:buFontTx/>
              <a:buNone/>
              <a:defRPr sz="2400" b="0">
                <a:solidFill>
                  <a:schemeClr val="bg2"/>
                </a:solidFill>
              </a:defRPr>
            </a:lvl5pPr>
            <a:lvl6pPr marL="0" indent="0">
              <a:spcBef>
                <a:spcPts val="0"/>
              </a:spcBef>
              <a:spcAft>
                <a:spcPts val="0"/>
              </a:spcAft>
              <a:buFontTx/>
              <a:buNone/>
              <a:defRPr sz="2400" b="0">
                <a:solidFill>
                  <a:schemeClr val="bg2"/>
                </a:solidFill>
              </a:defRPr>
            </a:lvl6pPr>
            <a:lvl7pPr marL="0" indent="0">
              <a:spcBef>
                <a:spcPts val="0"/>
              </a:spcBef>
              <a:spcAft>
                <a:spcPts val="0"/>
              </a:spcAft>
              <a:buFontTx/>
              <a:buNone/>
              <a:defRPr sz="2400" b="0">
                <a:solidFill>
                  <a:schemeClr val="bg2"/>
                </a:solidFill>
              </a:defRPr>
            </a:lvl7pPr>
            <a:lvl8pPr marL="0" indent="0">
              <a:spcBef>
                <a:spcPts val="0"/>
              </a:spcBef>
              <a:spcAft>
                <a:spcPts val="0"/>
              </a:spcAft>
              <a:buFontTx/>
              <a:buNone/>
              <a:defRPr sz="2400" b="0">
                <a:solidFill>
                  <a:schemeClr val="bg2"/>
                </a:solidFill>
              </a:defRPr>
            </a:lvl8pPr>
            <a:lvl9pPr marL="0" indent="0">
              <a:spcBef>
                <a:spcPts val="0"/>
              </a:spcBef>
              <a:spcAft>
                <a:spcPts val="0"/>
              </a:spcAft>
              <a:buFontTx/>
              <a:buNone/>
              <a:defRPr sz="2400" b="0">
                <a:solidFill>
                  <a:schemeClr val="bg2"/>
                </a:solidFill>
              </a:defRPr>
            </a:lvl9pPr>
          </a:lstStyle>
          <a:p>
            <a:pPr lvl="0"/>
            <a:r>
              <a:rPr lang="de-CH" dirty="0"/>
              <a:t>Zitat/</a:t>
            </a:r>
            <a:br>
              <a:rPr lang="de-CH" dirty="0"/>
            </a:br>
            <a:r>
              <a:rPr lang="de-CH" dirty="0"/>
              <a:t>Fazit</a:t>
            </a:r>
          </a:p>
        </p:txBody>
      </p:sp>
      <p:sp>
        <p:nvSpPr>
          <p:cNvPr id="14" name="Textplatzhalter 13">
            <a:extLst>
              <a:ext uri="{FF2B5EF4-FFF2-40B4-BE49-F238E27FC236}">
                <a16:creationId xmlns:a16="http://schemas.microsoft.com/office/drawing/2014/main" id="{F5D7185A-A8F9-46E0-A55A-1E90AF235B8C}"/>
              </a:ext>
            </a:extLst>
          </p:cNvPr>
          <p:cNvSpPr>
            <a:spLocks noGrp="1"/>
          </p:cNvSpPr>
          <p:nvPr>
            <p:ph type="body" sz="quarter" idx="12" hasCustomPrompt="1"/>
          </p:nvPr>
        </p:nvSpPr>
        <p:spPr bwMode="gray">
          <a:xfrm>
            <a:off x="8112224" y="4653208"/>
            <a:ext cx="3168304" cy="359968"/>
          </a:xfrm>
        </p:spPr>
        <p:txBody>
          <a:bodyPr>
            <a:noAutofit/>
          </a:bodyPr>
          <a:lstStyle>
            <a:lvl1pPr>
              <a:spcBef>
                <a:spcPts val="0"/>
              </a:spcBef>
              <a:spcAft>
                <a:spcPts val="0"/>
              </a:spcAft>
              <a:buFontTx/>
              <a:buNone/>
              <a:defRPr sz="1200" b="0">
                <a:solidFill>
                  <a:schemeClr val="tx1"/>
                </a:solidFill>
              </a:defRPr>
            </a:lvl1pPr>
            <a:lvl2pPr>
              <a:spcAft>
                <a:spcPts val="0"/>
              </a:spcAft>
              <a:buFontTx/>
              <a:buNone/>
              <a:defRPr sz="1200" b="0">
                <a:solidFill>
                  <a:schemeClr val="tx1"/>
                </a:solidFill>
              </a:defRPr>
            </a:lvl2pPr>
            <a:lvl3pPr marL="0" indent="0">
              <a:spcAft>
                <a:spcPts val="0"/>
              </a:spcAft>
              <a:buFontTx/>
              <a:buNone/>
              <a:defRPr sz="1200" b="0">
                <a:solidFill>
                  <a:schemeClr val="tx1"/>
                </a:solidFill>
              </a:defRPr>
            </a:lvl3pPr>
            <a:lvl4pPr marL="0" indent="0">
              <a:spcAft>
                <a:spcPts val="0"/>
              </a:spcAft>
              <a:buFontTx/>
              <a:buNone/>
              <a:defRPr sz="1200" b="0">
                <a:solidFill>
                  <a:schemeClr val="tx1"/>
                </a:solidFill>
              </a:defRPr>
            </a:lvl4pPr>
            <a:lvl5pPr marL="0" indent="0">
              <a:spcAft>
                <a:spcPts val="0"/>
              </a:spcAft>
              <a:buFontTx/>
              <a:buNone/>
              <a:defRPr sz="1200" b="0">
                <a:solidFill>
                  <a:schemeClr val="tx1"/>
                </a:solidFill>
              </a:defRPr>
            </a:lvl5pPr>
            <a:lvl6pPr marL="0" indent="0">
              <a:spcAft>
                <a:spcPts val="0"/>
              </a:spcAft>
              <a:buFontTx/>
              <a:buNone/>
              <a:defRPr sz="1200" b="0">
                <a:solidFill>
                  <a:schemeClr val="tx1"/>
                </a:solidFill>
              </a:defRPr>
            </a:lvl6pPr>
            <a:lvl7pPr marL="0" indent="0">
              <a:spcAft>
                <a:spcPts val="0"/>
              </a:spcAft>
              <a:buFontTx/>
              <a:buNone/>
              <a:defRPr sz="1200" b="0">
                <a:solidFill>
                  <a:schemeClr val="tx1"/>
                </a:solidFill>
              </a:defRPr>
            </a:lvl7pPr>
            <a:lvl8pPr marL="0" indent="0">
              <a:spcAft>
                <a:spcPts val="0"/>
              </a:spcAft>
              <a:buFontTx/>
              <a:buNone/>
              <a:defRPr sz="1200" b="0">
                <a:solidFill>
                  <a:schemeClr val="tx1"/>
                </a:solidFill>
              </a:defRPr>
            </a:lvl8pPr>
            <a:lvl9pPr marL="0" indent="0">
              <a:spcAft>
                <a:spcPts val="0"/>
              </a:spcAft>
              <a:buFontTx/>
              <a:buNone/>
              <a:defRPr sz="1200" b="0">
                <a:solidFill>
                  <a:schemeClr val="tx1"/>
                </a:solidFill>
              </a:defRPr>
            </a:lvl9pPr>
          </a:lstStyle>
          <a:p>
            <a:pPr lvl="0"/>
            <a:r>
              <a:rPr lang="de-CH" dirty="0"/>
              <a:t>Autor/Quelle</a:t>
            </a:r>
          </a:p>
        </p:txBody>
      </p:sp>
      <p:sp>
        <p:nvSpPr>
          <p:cNvPr id="9" name="Fußzeilenplatzhalter 4">
            <a:extLst>
              <a:ext uri="{FF2B5EF4-FFF2-40B4-BE49-F238E27FC236}">
                <a16:creationId xmlns:a16="http://schemas.microsoft.com/office/drawing/2014/main" id="{FCB330D3-616F-4417-9DEB-298C21736C4C}"/>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0" name="Foliennummernplatzhalter 5">
            <a:extLst>
              <a:ext uri="{FF2B5EF4-FFF2-40B4-BE49-F238E27FC236}">
                <a16:creationId xmlns:a16="http://schemas.microsoft.com/office/drawing/2014/main" id="{5D4DFA02-368A-419B-B2F4-26AAD846A25E}"/>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251039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rnbotschaft | weiss">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08D6425A-34BA-403A-B953-9AD4B4402642}"/>
              </a:ext>
            </a:extLst>
          </p:cNvPr>
          <p:cNvSpPr/>
          <p:nvPr userDrawn="1"/>
        </p:nvSpPr>
        <p:spPr bwMode="gray">
          <a:xfrm rot="10800000">
            <a:off x="1198800" y="0"/>
            <a:ext cx="1656000" cy="1846800"/>
          </a:xfrm>
          <a:prstGeom prst="rect">
            <a:avLst/>
          </a:prstGeom>
          <a:solidFill>
            <a:srgbClr val="00A2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CH" sz="1600" dirty="0">
              <a:solidFill>
                <a:schemeClr val="bg1"/>
              </a:solidFill>
            </a:endParaRPr>
          </a:p>
        </p:txBody>
      </p:sp>
      <p:sp>
        <p:nvSpPr>
          <p:cNvPr id="8" name="Fußzeilenplatzhalter 4">
            <a:extLst>
              <a:ext uri="{FF2B5EF4-FFF2-40B4-BE49-F238E27FC236}">
                <a16:creationId xmlns:a16="http://schemas.microsoft.com/office/drawing/2014/main" id="{BEF96D20-AE2D-4687-BDDE-D8958BEB3159}"/>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9" name="Foliennummernplatzhalter 5">
            <a:extLst>
              <a:ext uri="{FF2B5EF4-FFF2-40B4-BE49-F238E27FC236}">
                <a16:creationId xmlns:a16="http://schemas.microsoft.com/office/drawing/2014/main" id="{022F98F9-6F36-41BA-9C74-DF739C30778D}"/>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6" name="Textplatzhalter 13">
            <a:extLst>
              <a:ext uri="{FF2B5EF4-FFF2-40B4-BE49-F238E27FC236}">
                <a16:creationId xmlns:a16="http://schemas.microsoft.com/office/drawing/2014/main" id="{394A1063-2E57-4285-9B63-A8F8BC1D4174}"/>
              </a:ext>
            </a:extLst>
          </p:cNvPr>
          <p:cNvSpPr>
            <a:spLocks noGrp="1"/>
          </p:cNvSpPr>
          <p:nvPr>
            <p:ph type="body" sz="quarter" idx="12" hasCustomPrompt="1"/>
          </p:nvPr>
        </p:nvSpPr>
        <p:spPr bwMode="gray">
          <a:xfrm>
            <a:off x="1141650" y="2420888"/>
            <a:ext cx="9418400" cy="2590240"/>
          </a:xfrm>
        </p:spPr>
        <p:txBody>
          <a:bodyPr lIns="0">
            <a:noAutofit/>
          </a:bodyPr>
          <a:lstStyle>
            <a:lvl1pPr marL="0" indent="0">
              <a:lnSpc>
                <a:spcPct val="90000"/>
              </a:lnSpc>
              <a:spcBef>
                <a:spcPts val="0"/>
              </a:spcBef>
              <a:spcAft>
                <a:spcPts val="0"/>
              </a:spcAft>
              <a:buFontTx/>
              <a:buNone/>
              <a:defRPr sz="7200" b="0">
                <a:solidFill>
                  <a:schemeClr val="bg2"/>
                </a:solidFill>
              </a:defRPr>
            </a:lvl1pPr>
            <a:lvl2pPr marL="0" indent="0">
              <a:spcBef>
                <a:spcPts val="800"/>
              </a:spcBef>
              <a:spcAft>
                <a:spcPts val="0"/>
              </a:spcAft>
              <a:buFontTx/>
              <a:buNone/>
              <a:defRPr sz="3200" b="0">
                <a:solidFill>
                  <a:schemeClr val="bg2"/>
                </a:solidFill>
              </a:defRPr>
            </a:lvl2pPr>
            <a:lvl3pPr marL="0" indent="0">
              <a:spcBef>
                <a:spcPts val="3000"/>
              </a:spcBef>
              <a:spcAft>
                <a:spcPts val="0"/>
              </a:spcAft>
              <a:buFontTx/>
              <a:buNone/>
              <a:defRPr sz="1200" b="0">
                <a:solidFill>
                  <a:schemeClr val="bg2"/>
                </a:solidFill>
              </a:defRPr>
            </a:lvl3pPr>
            <a:lvl4pPr marL="0" indent="0">
              <a:spcBef>
                <a:spcPts val="3000"/>
              </a:spcBef>
              <a:spcAft>
                <a:spcPts val="0"/>
              </a:spcAft>
              <a:buFontTx/>
              <a:buNone/>
              <a:defRPr sz="1200" b="0">
                <a:solidFill>
                  <a:schemeClr val="bg2"/>
                </a:solidFill>
              </a:defRPr>
            </a:lvl4pPr>
            <a:lvl5pPr marL="0" indent="0" algn="l">
              <a:spcBef>
                <a:spcPts val="3000"/>
              </a:spcBef>
              <a:spcAft>
                <a:spcPts val="0"/>
              </a:spcAft>
              <a:buFontTx/>
              <a:buNone/>
              <a:defRPr sz="1200" b="0">
                <a:solidFill>
                  <a:schemeClr val="bg2"/>
                </a:solidFill>
              </a:defRPr>
            </a:lvl5pPr>
            <a:lvl6pPr marL="0" indent="0">
              <a:spcBef>
                <a:spcPts val="3000"/>
              </a:spcBef>
              <a:spcAft>
                <a:spcPts val="0"/>
              </a:spcAft>
              <a:buFontTx/>
              <a:buNone/>
              <a:defRPr sz="1200" b="0">
                <a:solidFill>
                  <a:schemeClr val="bg2"/>
                </a:solidFill>
              </a:defRPr>
            </a:lvl6pPr>
            <a:lvl7pPr marL="0" indent="0">
              <a:spcBef>
                <a:spcPts val="3000"/>
              </a:spcBef>
              <a:spcAft>
                <a:spcPts val="0"/>
              </a:spcAft>
              <a:buFontTx/>
              <a:buNone/>
              <a:defRPr sz="1200" b="0">
                <a:solidFill>
                  <a:schemeClr val="bg2"/>
                </a:solidFill>
              </a:defRPr>
            </a:lvl7pPr>
            <a:lvl8pPr marL="0" indent="0">
              <a:spcBef>
                <a:spcPts val="3000"/>
              </a:spcBef>
              <a:spcAft>
                <a:spcPts val="0"/>
              </a:spcAft>
              <a:buFontTx/>
              <a:buNone/>
              <a:defRPr sz="1200" b="0">
                <a:solidFill>
                  <a:schemeClr val="bg2"/>
                </a:solidFill>
              </a:defRPr>
            </a:lvl8pPr>
            <a:lvl9pPr marL="0" indent="0">
              <a:spcBef>
                <a:spcPts val="3000"/>
              </a:spcBef>
              <a:spcAft>
                <a:spcPts val="0"/>
              </a:spcAft>
              <a:buFontTx/>
              <a:buNone/>
              <a:defRPr sz="1200" b="0">
                <a:solidFill>
                  <a:schemeClr val="bg2"/>
                </a:solidFill>
              </a:defRPr>
            </a:lvl9pPr>
          </a:lstStyle>
          <a:p>
            <a:pPr lvl="0"/>
            <a:r>
              <a:rPr lang="de-CH" dirty="0"/>
              <a:t>Hier steht eine</a:t>
            </a:r>
            <a:br>
              <a:rPr lang="de-CH" dirty="0"/>
            </a:br>
            <a:r>
              <a:rPr lang="de-CH" dirty="0"/>
              <a:t>Kernbotschaft</a:t>
            </a:r>
          </a:p>
        </p:txBody>
      </p:sp>
      <p:sp>
        <p:nvSpPr>
          <p:cNvPr id="2" name="Rechteck 1">
            <a:extLst>
              <a:ext uri="{FF2B5EF4-FFF2-40B4-BE49-F238E27FC236}">
                <a16:creationId xmlns:a16="http://schemas.microsoft.com/office/drawing/2014/main" id="{D15DE86D-DF78-4025-93E3-73C5DAF1AC7B}"/>
              </a:ext>
            </a:extLst>
          </p:cNvPr>
          <p:cNvSpPr/>
          <p:nvPr userDrawn="1"/>
        </p:nvSpPr>
        <p:spPr>
          <a:xfrm>
            <a:off x="10056000" y="6165000"/>
            <a:ext cx="1944000" cy="549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de-DE" sz="1400" dirty="0"/>
          </a:p>
        </p:txBody>
      </p:sp>
    </p:spTree>
    <p:extLst>
      <p:ext uri="{BB962C8B-B14F-4D97-AF65-F5344CB8AC3E}">
        <p14:creationId xmlns:p14="http://schemas.microsoft.com/office/powerpoint/2010/main" val="3839767717"/>
      </p:ext>
    </p:extLst>
  </p:cSld>
  <p:clrMapOvr>
    <a:masterClrMapping/>
  </p:clrMapOvr>
  <p:extLst>
    <p:ext uri="{DCECCB84-F9BA-43D5-87BE-67443E8EF086}">
      <p15:sldGuideLst xmlns:p15="http://schemas.microsoft.com/office/powerpoint/2012/main">
        <p15:guide id="1" pos="66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 mit Bi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503AA17-ACF9-46F1-89A2-FFB20421E5D8}"/>
              </a:ext>
            </a:extLst>
          </p:cNvPr>
          <p:cNvSpPr>
            <a:spLocks noGrp="1"/>
          </p:cNvSpPr>
          <p:nvPr>
            <p:ph type="pic" sz="quarter" idx="10" hasCustomPrompt="1"/>
          </p:nvPr>
        </p:nvSpPr>
        <p:spPr bwMode="gray">
          <a:xfrm>
            <a:off x="0" y="0"/>
            <a:ext cx="12192000" cy="6858000"/>
          </a:xfrm>
          <a:solidFill>
            <a:srgbClr val="E6EBF0"/>
          </a:solidFill>
        </p:spPr>
        <p:txBody>
          <a:bodyPr lIns="144000" tIns="144000" rIns="9288000" bIns="144000">
            <a:normAutofit/>
          </a:bodyPr>
          <a:lstStyle>
            <a:lvl1pPr>
              <a:defRPr sz="1200" b="0">
                <a:solidFill>
                  <a:schemeClr val="tx1"/>
                </a:solidFill>
              </a:defRPr>
            </a:lvl1pPr>
            <a:lvl2pPr>
              <a:defRPr sz="1200"/>
            </a:lvl2pPr>
            <a:lvl3pPr marL="0" indent="0">
              <a:buFontTx/>
              <a:buNone/>
              <a:defRPr sz="1200" b="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de-CH" dirty="0"/>
              <a:t>Um ein Bild hinzuzufügen, klicken Sie bitte mit der rechten Maustaste auf den Rand des Titelplatzhalters und bringen Sie ihn in den Hintergrund. Sie können nun ein Bild einfügen, indem Sie auf das Bildsymbol des Bildplatzhalters klicken. Klicken Sie auf die Schaltfläche „Zurück setzen“ auf der Start Registerlasche oder setzen Sie das Bild einfach per Rechtsklick wieder in den Hintergrund.</a:t>
            </a:r>
          </a:p>
        </p:txBody>
      </p:sp>
      <p:sp>
        <p:nvSpPr>
          <p:cNvPr id="17" name="Titel 16">
            <a:extLst>
              <a:ext uri="{FF2B5EF4-FFF2-40B4-BE49-F238E27FC236}">
                <a16:creationId xmlns:a16="http://schemas.microsoft.com/office/drawing/2014/main" id="{8211C74C-5F92-450B-8D17-3CC584E6148E}"/>
              </a:ext>
            </a:extLst>
          </p:cNvPr>
          <p:cNvSpPr>
            <a:spLocks noGrp="1"/>
          </p:cNvSpPr>
          <p:nvPr>
            <p:ph type="title" hasCustomPrompt="1"/>
          </p:nvPr>
        </p:nvSpPr>
        <p:spPr bwMode="gray">
          <a:xfrm>
            <a:off x="4798800" y="1558800"/>
            <a:ext cx="6656400" cy="5299200"/>
          </a:xfrm>
          <a:solidFill>
            <a:schemeClr val="bg1">
              <a:alpha val="85000"/>
            </a:schemeClr>
          </a:solidFill>
        </p:spPr>
        <p:txBody>
          <a:bodyPr lIns="432000" tIns="432000" rIns="432000" bIns="3312000"/>
          <a:lstStyle>
            <a:lvl1pPr>
              <a:defRPr sz="3600"/>
            </a:lvl1pPr>
          </a:lstStyle>
          <a:p>
            <a:r>
              <a:rPr lang="de-CH" dirty="0"/>
              <a:t>Hier steht der Titel</a:t>
            </a:r>
            <a:br>
              <a:rPr lang="de-CH" dirty="0"/>
            </a:br>
            <a:r>
              <a:rPr lang="de-CH" dirty="0"/>
              <a:t>der Präsentation</a:t>
            </a:r>
          </a:p>
        </p:txBody>
      </p:sp>
      <p:sp>
        <p:nvSpPr>
          <p:cNvPr id="11" name="Textplatzhalter 10">
            <a:extLst>
              <a:ext uri="{FF2B5EF4-FFF2-40B4-BE49-F238E27FC236}">
                <a16:creationId xmlns:a16="http://schemas.microsoft.com/office/drawing/2014/main" id="{0581606F-4D75-431F-850F-6BB7412A5DAB}"/>
              </a:ext>
            </a:extLst>
          </p:cNvPr>
          <p:cNvSpPr>
            <a:spLocks noGrp="1"/>
          </p:cNvSpPr>
          <p:nvPr>
            <p:ph type="body" sz="quarter" idx="11"/>
          </p:nvPr>
        </p:nvSpPr>
        <p:spPr bwMode="gray">
          <a:xfrm>
            <a:off x="8542800" y="5590800"/>
            <a:ext cx="2347200" cy="705600"/>
          </a:xfrm>
          <a:blipFill>
            <a:blip r:embed="rId2"/>
            <a:stretch>
              <a:fillRect/>
            </a:stretch>
          </a:blipFill>
        </p:spPr>
        <p:txBody>
          <a:bodyPr>
            <a:normAutofit/>
          </a:bodyPr>
          <a:lstStyle>
            <a:lvl1pPr>
              <a:defRPr sz="100">
                <a:solidFill>
                  <a:schemeClr val="tx1">
                    <a:alpha val="0"/>
                  </a:schemeClr>
                </a:solidFill>
              </a:defRPr>
            </a:lvl1pPr>
          </a:lstStyle>
          <a:p>
            <a:pPr lvl="0"/>
            <a:endParaRPr lang="de-CH" dirty="0"/>
          </a:p>
        </p:txBody>
      </p:sp>
      <p:sp>
        <p:nvSpPr>
          <p:cNvPr id="7" name="!!Subline_Textplatzhalter">
            <a:extLst>
              <a:ext uri="{FF2B5EF4-FFF2-40B4-BE49-F238E27FC236}">
                <a16:creationId xmlns:a16="http://schemas.microsoft.com/office/drawing/2014/main" id="{E3585E22-FB34-4AEE-A17A-DD77E1FECCBA}"/>
              </a:ext>
            </a:extLst>
          </p:cNvPr>
          <p:cNvSpPr>
            <a:spLocks noGrp="1"/>
          </p:cNvSpPr>
          <p:nvPr>
            <p:ph type="body" sz="quarter" idx="19" hasCustomPrompt="1"/>
          </p:nvPr>
        </p:nvSpPr>
        <p:spPr bwMode="gray">
          <a:xfrm>
            <a:off x="5241430" y="3934800"/>
            <a:ext cx="5648570" cy="648000"/>
          </a:xfrm>
        </p:spPr>
        <p:txBody>
          <a:bodyPr>
            <a:noAutofit/>
          </a:bodyPr>
          <a:lstStyle>
            <a:lvl1pPr marL="0" indent="0">
              <a:spcAft>
                <a:spcPts val="0"/>
              </a:spcAft>
              <a:buFontTx/>
              <a:buNone/>
              <a:defRPr sz="2000" b="0"/>
            </a:lvl1pPr>
            <a:lvl2pPr marL="0" indent="0">
              <a:spcAft>
                <a:spcPts val="0"/>
              </a:spcAft>
              <a:buFontTx/>
              <a:buNone/>
              <a:defRPr sz="2000" b="0"/>
            </a:lvl2pPr>
            <a:lvl3pPr marL="0" indent="0">
              <a:spcAft>
                <a:spcPts val="0"/>
              </a:spcAft>
              <a:buFontTx/>
              <a:buNone/>
              <a:defRPr sz="2000" b="0"/>
            </a:lvl3pPr>
            <a:lvl4pPr marL="0" indent="0">
              <a:spcAft>
                <a:spcPts val="0"/>
              </a:spcAft>
              <a:buFontTx/>
              <a:buNone/>
              <a:defRPr sz="2000" b="0"/>
            </a:lvl4pPr>
            <a:lvl5pPr marL="0" indent="0">
              <a:spcAft>
                <a:spcPts val="0"/>
              </a:spcAft>
              <a:buFontTx/>
              <a:buNone/>
              <a:defRPr sz="2000" b="0"/>
            </a:lvl5pPr>
            <a:lvl6pPr marL="0" indent="0">
              <a:spcAft>
                <a:spcPts val="0"/>
              </a:spcAft>
              <a:buFontTx/>
              <a:buNone/>
              <a:defRPr sz="2000"/>
            </a:lvl6pPr>
            <a:lvl7pPr marL="0" indent="0">
              <a:spcAft>
                <a:spcPts val="0"/>
              </a:spcAft>
              <a:buFontTx/>
              <a:buNone/>
              <a:defRPr sz="2000"/>
            </a:lvl7pPr>
            <a:lvl8pPr marL="0" indent="0">
              <a:spcAft>
                <a:spcPts val="0"/>
              </a:spcAft>
              <a:buFontTx/>
              <a:buNone/>
              <a:defRPr sz="2000"/>
            </a:lvl8pPr>
            <a:lvl9pPr marL="0" indent="0">
              <a:spcAft>
                <a:spcPts val="0"/>
              </a:spcAft>
              <a:buFontTx/>
              <a:buNone/>
              <a:defRPr sz="2000"/>
            </a:lvl9pPr>
          </a:lstStyle>
          <a:p>
            <a:pPr lvl="0"/>
            <a:r>
              <a:rPr lang="de-CH" dirty="0"/>
              <a:t>Datum | Ort</a:t>
            </a:r>
          </a:p>
        </p:txBody>
      </p:sp>
    </p:spTree>
    <p:extLst>
      <p:ext uri="{BB962C8B-B14F-4D97-AF65-F5344CB8AC3E}">
        <p14:creationId xmlns:p14="http://schemas.microsoft.com/office/powerpoint/2010/main" val="34959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rnbotschaft | blau">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3A8103-9A31-4152-8720-EED6B6140B9C}"/>
              </a:ext>
            </a:extLst>
          </p:cNvPr>
          <p:cNvSpPr/>
          <p:nvPr userDrawn="1"/>
        </p:nvSpPr>
        <p:spPr bwMode="invGray">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Rectangle 8">
            <a:extLst>
              <a:ext uri="{FF2B5EF4-FFF2-40B4-BE49-F238E27FC236}">
                <a16:creationId xmlns:a16="http://schemas.microsoft.com/office/drawing/2014/main" id="{08D6425A-34BA-403A-B953-9AD4B4402642}"/>
              </a:ext>
            </a:extLst>
          </p:cNvPr>
          <p:cNvSpPr/>
          <p:nvPr userDrawn="1"/>
        </p:nvSpPr>
        <p:spPr bwMode="gray">
          <a:xfrm rot="10800000">
            <a:off x="1198800" y="0"/>
            <a:ext cx="1656000" cy="1846800"/>
          </a:xfrm>
          <a:prstGeom prst="rect">
            <a:avLst/>
          </a:prstGeom>
          <a:solidFill>
            <a:srgbClr val="00A2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CH" sz="1600" dirty="0">
              <a:solidFill>
                <a:schemeClr val="bg1"/>
              </a:solidFill>
            </a:endParaRPr>
          </a:p>
        </p:txBody>
      </p:sp>
      <p:sp>
        <p:nvSpPr>
          <p:cNvPr id="8" name="Fußzeilenplatzhalter 4">
            <a:extLst>
              <a:ext uri="{FF2B5EF4-FFF2-40B4-BE49-F238E27FC236}">
                <a16:creationId xmlns:a16="http://schemas.microsoft.com/office/drawing/2014/main" id="{DC9D6555-E6C4-4842-8DE7-AA93729E0499}"/>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bg1"/>
                </a:solidFill>
              </a:defRPr>
            </a:lvl1pPr>
          </a:lstStyle>
          <a:p>
            <a:r>
              <a:rPr lang="de-CH" dirty="0"/>
              <a:t>Fußzeile</a:t>
            </a:r>
          </a:p>
        </p:txBody>
      </p:sp>
      <p:sp>
        <p:nvSpPr>
          <p:cNvPr id="9" name="Foliennummernplatzhalter 5">
            <a:extLst>
              <a:ext uri="{FF2B5EF4-FFF2-40B4-BE49-F238E27FC236}">
                <a16:creationId xmlns:a16="http://schemas.microsoft.com/office/drawing/2014/main" id="{B8366AC3-B0F0-4384-B674-6326C1CC0FB9}"/>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bg1"/>
                </a:solidFill>
              </a:defRPr>
            </a:lvl1pPr>
          </a:lstStyle>
          <a:p>
            <a:fld id="{AF7FF8B5-A2E3-4A3F-9D46-277719C150EB}" type="slidenum">
              <a:rPr lang="de-CH" smtClean="0"/>
              <a:pPr/>
              <a:t>‹Nr.›</a:t>
            </a:fld>
            <a:r>
              <a:rPr lang="de-CH" dirty="0"/>
              <a:t> </a:t>
            </a:r>
            <a:r>
              <a:rPr lang="de-CH" sz="1000" baseline="10000" dirty="0"/>
              <a:t>|</a:t>
            </a:r>
          </a:p>
        </p:txBody>
      </p:sp>
      <p:sp>
        <p:nvSpPr>
          <p:cNvPr id="12" name="Textplatzhalter 13">
            <a:extLst>
              <a:ext uri="{FF2B5EF4-FFF2-40B4-BE49-F238E27FC236}">
                <a16:creationId xmlns:a16="http://schemas.microsoft.com/office/drawing/2014/main" id="{9E84BB77-F10D-4FB3-8C39-4B30B21A5D54}"/>
              </a:ext>
            </a:extLst>
          </p:cNvPr>
          <p:cNvSpPr>
            <a:spLocks noGrp="1"/>
          </p:cNvSpPr>
          <p:nvPr>
            <p:ph type="body" sz="quarter" idx="12" hasCustomPrompt="1"/>
          </p:nvPr>
        </p:nvSpPr>
        <p:spPr bwMode="gray">
          <a:xfrm>
            <a:off x="1141650" y="2420888"/>
            <a:ext cx="9418400" cy="2590240"/>
          </a:xfrm>
        </p:spPr>
        <p:txBody>
          <a:bodyPr lIns="0">
            <a:noAutofit/>
          </a:bodyPr>
          <a:lstStyle>
            <a:lvl1pPr marL="0" indent="0">
              <a:lnSpc>
                <a:spcPct val="90000"/>
              </a:lnSpc>
              <a:spcBef>
                <a:spcPts val="0"/>
              </a:spcBef>
              <a:spcAft>
                <a:spcPts val="0"/>
              </a:spcAft>
              <a:buFontTx/>
              <a:buNone/>
              <a:defRPr sz="7200" b="0">
                <a:solidFill>
                  <a:schemeClr val="bg1"/>
                </a:solidFill>
              </a:defRPr>
            </a:lvl1pPr>
            <a:lvl2pPr marL="0" indent="0">
              <a:spcBef>
                <a:spcPts val="800"/>
              </a:spcBef>
              <a:spcAft>
                <a:spcPts val="0"/>
              </a:spcAft>
              <a:buFontTx/>
              <a:buNone/>
              <a:defRPr sz="3200" b="0">
                <a:solidFill>
                  <a:schemeClr val="bg1"/>
                </a:solidFill>
              </a:defRPr>
            </a:lvl2pPr>
            <a:lvl3pPr marL="0" indent="0">
              <a:spcBef>
                <a:spcPts val="3000"/>
              </a:spcBef>
              <a:spcAft>
                <a:spcPts val="0"/>
              </a:spcAft>
              <a:buFontTx/>
              <a:buNone/>
              <a:defRPr sz="1200" b="0">
                <a:solidFill>
                  <a:schemeClr val="bg1"/>
                </a:solidFill>
              </a:defRPr>
            </a:lvl3pPr>
            <a:lvl4pPr marL="0" indent="0">
              <a:spcBef>
                <a:spcPts val="3000"/>
              </a:spcBef>
              <a:spcAft>
                <a:spcPts val="0"/>
              </a:spcAft>
              <a:buFontTx/>
              <a:buNone/>
              <a:defRPr sz="1200" b="0">
                <a:solidFill>
                  <a:schemeClr val="bg1"/>
                </a:solidFill>
              </a:defRPr>
            </a:lvl4pPr>
            <a:lvl5pPr marL="0" indent="0">
              <a:spcBef>
                <a:spcPts val="3000"/>
              </a:spcBef>
              <a:spcAft>
                <a:spcPts val="0"/>
              </a:spcAft>
              <a:buFontTx/>
              <a:buNone/>
              <a:defRPr sz="1200" b="0">
                <a:solidFill>
                  <a:schemeClr val="bg1"/>
                </a:solidFill>
              </a:defRPr>
            </a:lvl5pPr>
            <a:lvl6pPr marL="0" indent="0">
              <a:spcBef>
                <a:spcPts val="3000"/>
              </a:spcBef>
              <a:spcAft>
                <a:spcPts val="0"/>
              </a:spcAft>
              <a:buFontTx/>
              <a:buNone/>
              <a:defRPr sz="1200" b="0">
                <a:solidFill>
                  <a:schemeClr val="bg1"/>
                </a:solidFill>
              </a:defRPr>
            </a:lvl6pPr>
            <a:lvl7pPr marL="0" indent="0">
              <a:spcBef>
                <a:spcPts val="3000"/>
              </a:spcBef>
              <a:spcAft>
                <a:spcPts val="0"/>
              </a:spcAft>
              <a:buFontTx/>
              <a:buNone/>
              <a:defRPr sz="1200" b="0">
                <a:solidFill>
                  <a:schemeClr val="bg1"/>
                </a:solidFill>
              </a:defRPr>
            </a:lvl7pPr>
            <a:lvl8pPr marL="0" indent="0">
              <a:spcBef>
                <a:spcPts val="3000"/>
              </a:spcBef>
              <a:spcAft>
                <a:spcPts val="0"/>
              </a:spcAft>
              <a:buFontTx/>
              <a:buNone/>
              <a:defRPr sz="1200" b="0">
                <a:solidFill>
                  <a:schemeClr val="bg1"/>
                </a:solidFill>
              </a:defRPr>
            </a:lvl8pPr>
            <a:lvl9pPr marL="0" indent="0">
              <a:spcBef>
                <a:spcPts val="3000"/>
              </a:spcBef>
              <a:spcAft>
                <a:spcPts val="0"/>
              </a:spcAft>
              <a:buFontTx/>
              <a:buNone/>
              <a:defRPr sz="1200" b="0">
                <a:solidFill>
                  <a:schemeClr val="bg1"/>
                </a:solidFill>
              </a:defRPr>
            </a:lvl9pPr>
          </a:lstStyle>
          <a:p>
            <a:pPr lvl="0"/>
            <a:r>
              <a:rPr lang="de-CH" dirty="0"/>
              <a:t>Hier steht eine</a:t>
            </a:r>
            <a:br>
              <a:rPr lang="de-CH" dirty="0"/>
            </a:br>
            <a:r>
              <a:rPr lang="de-CH" dirty="0"/>
              <a:t>Kernbotschaft</a:t>
            </a:r>
          </a:p>
        </p:txBody>
      </p:sp>
    </p:spTree>
    <p:extLst>
      <p:ext uri="{BB962C8B-B14F-4D97-AF65-F5344CB8AC3E}">
        <p14:creationId xmlns:p14="http://schemas.microsoft.com/office/powerpoint/2010/main" val="494160520"/>
      </p:ext>
    </p:extLst>
  </p:cSld>
  <p:clrMapOvr>
    <a:masterClrMapping/>
  </p:clrMapOvr>
  <p:extLst>
    <p:ext uri="{DCECCB84-F9BA-43D5-87BE-67443E8EF086}">
      <p15:sldGuideLst xmlns:p15="http://schemas.microsoft.com/office/powerpoint/2012/main">
        <p15:guide id="1" pos="66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rnbotschaft | blau | Margina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3A8103-9A31-4152-8720-EED6B6140B9C}"/>
              </a:ext>
            </a:extLst>
          </p:cNvPr>
          <p:cNvSpPr/>
          <p:nvPr userDrawn="1"/>
        </p:nvSpPr>
        <p:spPr bwMode="invGray">
          <a:xfrm>
            <a:off x="0" y="0"/>
            <a:ext cx="803988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Textplatzhalter 13">
            <a:extLst>
              <a:ext uri="{FF2B5EF4-FFF2-40B4-BE49-F238E27FC236}">
                <a16:creationId xmlns:a16="http://schemas.microsoft.com/office/drawing/2014/main" id="{F5D7185A-A8F9-46E0-A55A-1E90AF235B8C}"/>
              </a:ext>
            </a:extLst>
          </p:cNvPr>
          <p:cNvSpPr>
            <a:spLocks noGrp="1"/>
          </p:cNvSpPr>
          <p:nvPr>
            <p:ph type="body" sz="quarter" idx="12" hasCustomPrompt="1"/>
          </p:nvPr>
        </p:nvSpPr>
        <p:spPr bwMode="gray">
          <a:xfrm>
            <a:off x="1141650" y="2420888"/>
            <a:ext cx="6265200" cy="2590240"/>
          </a:xfrm>
        </p:spPr>
        <p:txBody>
          <a:bodyPr lIns="0">
            <a:noAutofit/>
          </a:bodyPr>
          <a:lstStyle>
            <a:lvl1pPr marL="0" indent="0">
              <a:lnSpc>
                <a:spcPct val="90000"/>
              </a:lnSpc>
              <a:spcBef>
                <a:spcPts val="0"/>
              </a:spcBef>
              <a:spcAft>
                <a:spcPts val="0"/>
              </a:spcAft>
              <a:buFontTx/>
              <a:buNone/>
              <a:defRPr sz="7200" b="0">
                <a:solidFill>
                  <a:schemeClr val="bg1"/>
                </a:solidFill>
              </a:defRPr>
            </a:lvl1pPr>
            <a:lvl2pPr marL="0" indent="0">
              <a:spcBef>
                <a:spcPts val="800"/>
              </a:spcBef>
              <a:spcAft>
                <a:spcPts val="0"/>
              </a:spcAft>
              <a:buFontTx/>
              <a:buNone/>
              <a:defRPr sz="3200" b="0">
                <a:solidFill>
                  <a:schemeClr val="bg1"/>
                </a:solidFill>
              </a:defRPr>
            </a:lvl2pPr>
            <a:lvl3pPr marL="0" indent="0">
              <a:spcBef>
                <a:spcPts val="3000"/>
              </a:spcBef>
              <a:spcAft>
                <a:spcPts val="0"/>
              </a:spcAft>
              <a:buFontTx/>
              <a:buNone/>
              <a:defRPr sz="1200" b="0">
                <a:solidFill>
                  <a:schemeClr val="bg1"/>
                </a:solidFill>
              </a:defRPr>
            </a:lvl3pPr>
            <a:lvl4pPr marL="0" indent="0">
              <a:spcBef>
                <a:spcPts val="3000"/>
              </a:spcBef>
              <a:spcAft>
                <a:spcPts val="0"/>
              </a:spcAft>
              <a:buFontTx/>
              <a:buNone/>
              <a:defRPr sz="1200" b="0">
                <a:solidFill>
                  <a:schemeClr val="bg1"/>
                </a:solidFill>
              </a:defRPr>
            </a:lvl4pPr>
            <a:lvl5pPr marL="0" indent="0">
              <a:spcBef>
                <a:spcPts val="3000"/>
              </a:spcBef>
              <a:spcAft>
                <a:spcPts val="0"/>
              </a:spcAft>
              <a:buFontTx/>
              <a:buNone/>
              <a:defRPr sz="1200" b="0">
                <a:solidFill>
                  <a:schemeClr val="bg1"/>
                </a:solidFill>
              </a:defRPr>
            </a:lvl5pPr>
            <a:lvl6pPr marL="0" indent="0">
              <a:spcBef>
                <a:spcPts val="3000"/>
              </a:spcBef>
              <a:spcAft>
                <a:spcPts val="0"/>
              </a:spcAft>
              <a:buFontTx/>
              <a:buNone/>
              <a:defRPr sz="1200" b="0">
                <a:solidFill>
                  <a:schemeClr val="bg1"/>
                </a:solidFill>
              </a:defRPr>
            </a:lvl6pPr>
            <a:lvl7pPr marL="0" indent="0">
              <a:spcBef>
                <a:spcPts val="3000"/>
              </a:spcBef>
              <a:spcAft>
                <a:spcPts val="0"/>
              </a:spcAft>
              <a:buFontTx/>
              <a:buNone/>
              <a:defRPr sz="1200" b="0">
                <a:solidFill>
                  <a:schemeClr val="bg1"/>
                </a:solidFill>
              </a:defRPr>
            </a:lvl7pPr>
            <a:lvl8pPr marL="0" indent="0">
              <a:spcBef>
                <a:spcPts val="3000"/>
              </a:spcBef>
              <a:spcAft>
                <a:spcPts val="0"/>
              </a:spcAft>
              <a:buFontTx/>
              <a:buNone/>
              <a:defRPr sz="1200" b="0">
                <a:solidFill>
                  <a:schemeClr val="bg1"/>
                </a:solidFill>
              </a:defRPr>
            </a:lvl8pPr>
            <a:lvl9pPr marL="0" indent="0">
              <a:spcBef>
                <a:spcPts val="3000"/>
              </a:spcBef>
              <a:spcAft>
                <a:spcPts val="0"/>
              </a:spcAft>
              <a:buFontTx/>
              <a:buNone/>
              <a:defRPr sz="1200" b="0">
                <a:solidFill>
                  <a:schemeClr val="bg1"/>
                </a:solidFill>
              </a:defRPr>
            </a:lvl9pPr>
          </a:lstStyle>
          <a:p>
            <a:pPr lvl="0"/>
            <a:r>
              <a:rPr lang="de-CH" dirty="0"/>
              <a:t>Hier steht eine</a:t>
            </a:r>
            <a:br>
              <a:rPr lang="de-CH" dirty="0"/>
            </a:br>
            <a:r>
              <a:rPr lang="de-CH" dirty="0"/>
              <a:t>Kernbotschaft</a:t>
            </a:r>
          </a:p>
        </p:txBody>
      </p:sp>
      <p:sp>
        <p:nvSpPr>
          <p:cNvPr id="7" name="Rectangle 8">
            <a:extLst>
              <a:ext uri="{FF2B5EF4-FFF2-40B4-BE49-F238E27FC236}">
                <a16:creationId xmlns:a16="http://schemas.microsoft.com/office/drawing/2014/main" id="{08D6425A-34BA-403A-B953-9AD4B4402642}"/>
              </a:ext>
            </a:extLst>
          </p:cNvPr>
          <p:cNvSpPr/>
          <p:nvPr userDrawn="1"/>
        </p:nvSpPr>
        <p:spPr bwMode="gray">
          <a:xfrm rot="10800000">
            <a:off x="1198800" y="0"/>
            <a:ext cx="1656000" cy="1846800"/>
          </a:xfrm>
          <a:prstGeom prst="rect">
            <a:avLst/>
          </a:prstGeom>
          <a:solidFill>
            <a:srgbClr val="00A2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CH" sz="1600" dirty="0">
              <a:solidFill>
                <a:schemeClr val="bg1"/>
              </a:solidFill>
            </a:endParaRPr>
          </a:p>
        </p:txBody>
      </p:sp>
      <p:sp>
        <p:nvSpPr>
          <p:cNvPr id="9" name="Inhaltsplatzhalter 2">
            <a:extLst>
              <a:ext uri="{FF2B5EF4-FFF2-40B4-BE49-F238E27FC236}">
                <a16:creationId xmlns:a16="http://schemas.microsoft.com/office/drawing/2014/main" id="{051A88C6-2448-43B1-ADFD-11A3FD75D8B9}"/>
              </a:ext>
            </a:extLst>
          </p:cNvPr>
          <p:cNvSpPr>
            <a:spLocks noGrp="1"/>
          </p:cNvSpPr>
          <p:nvPr>
            <p:ph idx="16"/>
          </p:nvPr>
        </p:nvSpPr>
        <p:spPr bwMode="gray">
          <a:xfrm>
            <a:off x="8591549" y="765175"/>
            <a:ext cx="3121025" cy="5256213"/>
          </a:xfrm>
        </p:spPr>
        <p:txBody>
          <a:bodyPr/>
          <a:lstStyle>
            <a:lvl1pPr marL="15875" indent="0">
              <a:defRPr>
                <a:solidFill>
                  <a:schemeClr val="bg2"/>
                </a:solidFill>
              </a:defRPr>
            </a:lvl1pPr>
            <a:lvl2pPr marL="15875" indent="0">
              <a:defRPr>
                <a:solidFill>
                  <a:schemeClr val="bg2"/>
                </a:solidFill>
              </a:defRPr>
            </a:lvl2pPr>
            <a:lvl3pPr marL="31750" indent="-3175">
              <a:buClr>
                <a:schemeClr val="bg2"/>
              </a:buClr>
              <a:buFontTx/>
              <a:buNone/>
              <a:defRPr sz="1000">
                <a:solidFill>
                  <a:schemeClr val="bg2"/>
                </a:solidFill>
              </a:defRPr>
            </a:lvl3pPr>
            <a:lvl4pPr marL="25400" indent="0">
              <a:buClr>
                <a:schemeClr val="bg2"/>
              </a:buClr>
              <a:buFontTx/>
              <a:buNone/>
              <a:defRPr sz="1000">
                <a:solidFill>
                  <a:schemeClr val="bg2"/>
                </a:solidFill>
              </a:defRPr>
            </a:lvl4pPr>
            <a:lvl5pPr marL="25400" indent="0">
              <a:buClr>
                <a:schemeClr val="bg2"/>
              </a:buClr>
              <a:buFontTx/>
              <a:buNone/>
              <a:defRPr sz="1000">
                <a:solidFill>
                  <a:schemeClr val="bg2"/>
                </a:solidFill>
              </a:defRPr>
            </a:lvl5pPr>
            <a:lvl6pPr marL="25400" indent="0">
              <a:buFontTx/>
              <a:buNone/>
              <a:defRPr sz="1000">
                <a:solidFill>
                  <a:schemeClr val="bg2"/>
                </a:solidFill>
              </a:defRPr>
            </a:lvl6pPr>
            <a:lvl7pPr marL="25400" indent="0">
              <a:buFontTx/>
              <a:buNone/>
              <a:defRPr sz="1000">
                <a:solidFill>
                  <a:schemeClr val="bg2"/>
                </a:solidFill>
              </a:defRPr>
            </a:lvl7pPr>
            <a:lvl8pPr marL="25400" indent="0">
              <a:buFontTx/>
              <a:buNone/>
              <a:defRPr sz="1000">
                <a:solidFill>
                  <a:schemeClr val="bg2"/>
                </a:solidFill>
              </a:defRPr>
            </a:lvl8pPr>
            <a:lvl9pPr marL="25400" indent="0">
              <a:buFontTx/>
              <a:buNone/>
              <a:defRPr sz="1000">
                <a:solidFill>
                  <a:schemeClr val="bg2"/>
                </a:solidFill>
              </a:defRPr>
            </a:lvl9pPr>
          </a:lstStyle>
          <a:p>
            <a:pPr lvl="0"/>
            <a:r>
              <a:rPr lang="de-CH" dirty="0"/>
              <a:t>Mastertextformat bearbeiten</a:t>
            </a:r>
          </a:p>
          <a:p>
            <a:pPr lvl="1"/>
            <a:r>
              <a:rPr lang="de-CH" dirty="0"/>
              <a:t>Zweite Ebene</a:t>
            </a:r>
          </a:p>
          <a:p>
            <a:pPr lvl="2"/>
            <a:r>
              <a:rPr lang="de-CH" dirty="0"/>
              <a:t>Dritte Ebene</a:t>
            </a:r>
          </a:p>
        </p:txBody>
      </p:sp>
      <p:sp>
        <p:nvSpPr>
          <p:cNvPr id="10" name="Fußzeilenplatzhalter 4">
            <a:extLst>
              <a:ext uri="{FF2B5EF4-FFF2-40B4-BE49-F238E27FC236}">
                <a16:creationId xmlns:a16="http://schemas.microsoft.com/office/drawing/2014/main" id="{1C136E4F-08F2-4D93-AB93-C86C1A5411A6}"/>
              </a:ext>
            </a:extLst>
          </p:cNvPr>
          <p:cNvSpPr>
            <a:spLocks noGrp="1"/>
          </p:cNvSpPr>
          <p:nvPr>
            <p:ph type="ftr" sz="quarter" idx="3"/>
          </p:nvPr>
        </p:nvSpPr>
        <p:spPr bwMode="gray">
          <a:xfrm>
            <a:off x="901080" y="6434300"/>
            <a:ext cx="6984000" cy="144000"/>
          </a:xfrm>
          <a:prstGeom prst="rect">
            <a:avLst/>
          </a:prstGeom>
        </p:spPr>
        <p:txBody>
          <a:bodyPr vert="horz" lIns="0" tIns="0" rIns="0" bIns="0" rtlCol="0" anchor="b" anchorCtr="0"/>
          <a:lstStyle>
            <a:lvl1pPr algn="l">
              <a:defRPr sz="800">
                <a:solidFill>
                  <a:schemeClr val="bg1"/>
                </a:solidFill>
              </a:defRPr>
            </a:lvl1pPr>
          </a:lstStyle>
          <a:p>
            <a:r>
              <a:rPr lang="de-CH" dirty="0"/>
              <a:t>Fußzeile</a:t>
            </a:r>
          </a:p>
        </p:txBody>
      </p:sp>
      <p:sp>
        <p:nvSpPr>
          <p:cNvPr id="11" name="Foliennummernplatzhalter 5">
            <a:extLst>
              <a:ext uri="{FF2B5EF4-FFF2-40B4-BE49-F238E27FC236}">
                <a16:creationId xmlns:a16="http://schemas.microsoft.com/office/drawing/2014/main" id="{4F420929-C48E-4ED8-8E77-0D7E0D8CFDC7}"/>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bg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2872680320"/>
      </p:ext>
    </p:extLst>
  </p:cSld>
  <p:clrMapOvr>
    <a:masterClrMapping/>
  </p:clrMapOvr>
  <p:extLst>
    <p:ext uri="{DCECCB84-F9BA-43D5-87BE-67443E8EF086}">
      <p15:sldGuideLst xmlns:p15="http://schemas.microsoft.com/office/powerpoint/2012/main">
        <p15:guide id="1" pos="5428" userDrawn="1">
          <p15:clr>
            <a:srgbClr val="FBAE40"/>
          </p15:clr>
        </p15:guide>
        <p15:guide id="2" pos="7378" userDrawn="1">
          <p15:clr>
            <a:srgbClr val="FBAE40"/>
          </p15:clr>
        </p15:guide>
        <p15:guide id="3" orient="horz" pos="3793" userDrawn="1">
          <p15:clr>
            <a:srgbClr val="FBAE40"/>
          </p15:clr>
        </p15:guide>
        <p15:guide id="4" orient="horz" pos="48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730B152C-6CFC-4E06-B10F-909DFBBF91CE}"/>
              </a:ext>
            </a:extLst>
          </p:cNvPr>
          <p:cNvSpPr>
            <a:spLocks noGrp="1"/>
          </p:cNvSpPr>
          <p:nvPr>
            <p:ph type="pic" sz="quarter" idx="10"/>
          </p:nvPr>
        </p:nvSpPr>
        <p:spPr bwMode="gray">
          <a:xfrm>
            <a:off x="0" y="0"/>
            <a:ext cx="8038800" cy="6858000"/>
          </a:xfrm>
          <a:solidFill>
            <a:srgbClr val="E6EBF0"/>
          </a:solidFill>
        </p:spPr>
        <p:txBody>
          <a:bodyPr lIns="144000" tIns="144000" rIns="144000" bIns="144000">
            <a:normAutofit/>
          </a:bodyPr>
          <a:lstStyle>
            <a:lvl1pPr>
              <a:defRPr sz="1200" b="0">
                <a:solidFill>
                  <a:schemeClr val="tx1"/>
                </a:solidFill>
              </a:defRPr>
            </a:lvl1pPr>
            <a:lvl2pPr>
              <a:defRPr sz="1200"/>
            </a:lvl2pPr>
            <a:lvl3pPr marL="0" indent="0">
              <a:buFontTx/>
              <a:buNone/>
              <a:defRPr sz="1200" b="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endParaRPr lang="de-DE" dirty="0"/>
          </a:p>
        </p:txBody>
      </p:sp>
      <p:sp>
        <p:nvSpPr>
          <p:cNvPr id="2" name="Titel 1">
            <a:extLst>
              <a:ext uri="{FF2B5EF4-FFF2-40B4-BE49-F238E27FC236}">
                <a16:creationId xmlns:a16="http://schemas.microsoft.com/office/drawing/2014/main" id="{89817CB3-E73B-4918-95DC-9BFADAD442CD}"/>
              </a:ext>
            </a:extLst>
          </p:cNvPr>
          <p:cNvSpPr>
            <a:spLocks noGrp="1"/>
          </p:cNvSpPr>
          <p:nvPr>
            <p:ph type="title" hasCustomPrompt="1"/>
          </p:nvPr>
        </p:nvSpPr>
        <p:spPr bwMode="gray">
          <a:xfrm>
            <a:off x="3790792" y="764704"/>
            <a:ext cx="3889384" cy="873296"/>
          </a:xfrm>
        </p:spPr>
        <p:txBody>
          <a:bodyPr/>
          <a:lstStyle>
            <a:lvl1pPr>
              <a:defRPr sz="3200"/>
            </a:lvl1pPr>
          </a:lstStyle>
          <a:p>
            <a:r>
              <a:rPr lang="de-CH" dirty="0"/>
              <a:t>Folienüberschrift</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hasCustomPrompt="1"/>
          </p:nvPr>
        </p:nvSpPr>
        <p:spPr bwMode="gray">
          <a:xfrm>
            <a:off x="8616950" y="1557339"/>
            <a:ext cx="3095625" cy="4535486"/>
          </a:xfrm>
        </p:spPr>
        <p:txBody>
          <a:bodyPr/>
          <a:lstStyle>
            <a:lvl1pPr>
              <a:spcAft>
                <a:spcPts val="1200"/>
              </a:spcAft>
              <a:defRPr>
                <a:solidFill>
                  <a:schemeClr val="bg2"/>
                </a:solidFill>
              </a:defRPr>
            </a:lvl1pPr>
            <a:lvl2pPr marL="447675" indent="-28575">
              <a:spcAft>
                <a:spcPts val="1200"/>
              </a:spcAft>
              <a:tabLst>
                <a:tab pos="723900" algn="l"/>
              </a:tabLst>
              <a:defRPr/>
            </a:lvl2pPr>
            <a:lvl3pPr marL="444500" indent="0">
              <a:spcAft>
                <a:spcPts val="1200"/>
              </a:spcAft>
              <a:buFontTx/>
              <a:buNone/>
              <a:tabLst>
                <a:tab pos="723900" algn="l"/>
              </a:tabLst>
              <a:defRPr/>
            </a:lvl3pPr>
            <a:lvl4pPr marL="444500" indent="0">
              <a:spcAft>
                <a:spcPts val="1200"/>
              </a:spcAft>
              <a:buFontTx/>
              <a:buNone/>
              <a:tabLst>
                <a:tab pos="723900" algn="l"/>
              </a:tabLst>
              <a:defRPr/>
            </a:lvl4pPr>
            <a:lvl5pPr marL="444500" indent="0">
              <a:spcAft>
                <a:spcPts val="1200"/>
              </a:spcAft>
              <a:buFontTx/>
              <a:buNone/>
              <a:tabLst>
                <a:tab pos="723900" algn="l"/>
              </a:tabLst>
              <a:defRPr/>
            </a:lvl5pPr>
            <a:lvl6pPr marL="444500" indent="0">
              <a:spcAft>
                <a:spcPts val="1200"/>
              </a:spcAft>
              <a:buFontTx/>
              <a:buNone/>
              <a:tabLst>
                <a:tab pos="723900" algn="l"/>
              </a:tabLst>
              <a:defRPr/>
            </a:lvl6pPr>
            <a:lvl7pPr marL="444500" indent="0">
              <a:spcAft>
                <a:spcPts val="1200"/>
              </a:spcAft>
              <a:buFontTx/>
              <a:buNone/>
              <a:tabLst>
                <a:tab pos="723900" algn="l"/>
              </a:tabLst>
              <a:defRPr/>
            </a:lvl7pPr>
            <a:lvl8pPr marL="444500" indent="0">
              <a:spcAft>
                <a:spcPts val="1200"/>
              </a:spcAft>
              <a:buFontTx/>
              <a:buNone/>
              <a:tabLst>
                <a:tab pos="723900" algn="l"/>
              </a:tabLst>
              <a:defRPr/>
            </a:lvl8pPr>
            <a:lvl9pPr marL="444500" indent="0">
              <a:spcAft>
                <a:spcPts val="1200"/>
              </a:spcAft>
              <a:buFontTx/>
              <a:buNone/>
              <a:tabLst>
                <a:tab pos="723900" algn="l"/>
              </a:tabLst>
              <a:defRPr/>
            </a:lvl9pPr>
          </a:lstStyle>
          <a:p>
            <a:pPr lvl="0"/>
            <a:r>
              <a:rPr lang="de-CH" dirty="0"/>
              <a:t>Standort mit Kontaktdaten</a:t>
            </a:r>
          </a:p>
        </p:txBody>
      </p:sp>
      <p:sp>
        <p:nvSpPr>
          <p:cNvPr id="14" name="Textplatzhalter 7">
            <a:extLst>
              <a:ext uri="{FF2B5EF4-FFF2-40B4-BE49-F238E27FC236}">
                <a16:creationId xmlns:a16="http://schemas.microsoft.com/office/drawing/2014/main" id="{2EF92C29-8F13-436F-8511-D04DD4740E1D}"/>
              </a:ext>
            </a:extLst>
          </p:cNvPr>
          <p:cNvSpPr>
            <a:spLocks noGrp="1"/>
          </p:cNvSpPr>
          <p:nvPr>
            <p:ph type="body" sz="quarter" idx="16"/>
          </p:nvPr>
        </p:nvSpPr>
        <p:spPr bwMode="gray">
          <a:xfrm>
            <a:off x="3215680" y="774000"/>
            <a:ext cx="288000" cy="792000"/>
          </a:xfrm>
          <a:solidFill>
            <a:schemeClr val="tx2"/>
          </a:solidFill>
        </p:spPr>
        <p:txBody>
          <a:bodyPr>
            <a:noAutofit/>
          </a:bodyPr>
          <a:lstStyle>
            <a:lvl1pPr>
              <a:spcAft>
                <a:spcPts val="0"/>
              </a:spcAft>
              <a:defRPr sz="100" b="0">
                <a:solidFill>
                  <a:schemeClr val="tx1">
                    <a:alpha val="0"/>
                  </a:schemeClr>
                </a:solidFill>
              </a:defRPr>
            </a:lvl1pPr>
            <a:lvl2pPr marL="0" indent="0">
              <a:spcAft>
                <a:spcPts val="0"/>
              </a:spcAft>
              <a:defRPr sz="100" b="0">
                <a:solidFill>
                  <a:schemeClr val="tx1">
                    <a:alpha val="0"/>
                  </a:schemeClr>
                </a:solidFill>
              </a:defRPr>
            </a:lvl2pPr>
            <a:lvl3pPr marL="0" indent="0">
              <a:spcAft>
                <a:spcPts val="0"/>
              </a:spcAft>
              <a:buFontTx/>
              <a:buNone/>
              <a:defRPr sz="100" b="0">
                <a:solidFill>
                  <a:schemeClr val="tx1">
                    <a:alpha val="0"/>
                  </a:schemeClr>
                </a:solidFill>
              </a:defRPr>
            </a:lvl3pPr>
            <a:lvl4pPr marL="0" indent="0">
              <a:spcAft>
                <a:spcPts val="0"/>
              </a:spcAft>
              <a:buFontTx/>
              <a:buNone/>
              <a:defRPr sz="100" b="0">
                <a:solidFill>
                  <a:schemeClr val="tx1">
                    <a:alpha val="0"/>
                  </a:schemeClr>
                </a:solidFill>
              </a:defRPr>
            </a:lvl4pPr>
            <a:lvl5pPr marL="0" indent="0">
              <a:spcAft>
                <a:spcPts val="0"/>
              </a:spcAft>
              <a:buFontTx/>
              <a:buNone/>
              <a:defRPr sz="100" b="0">
                <a:solidFill>
                  <a:schemeClr val="tx1">
                    <a:alpha val="0"/>
                  </a:schemeClr>
                </a:solidFill>
              </a:defRPr>
            </a:lvl5pPr>
            <a:lvl6pPr marL="0" indent="0">
              <a:spcAft>
                <a:spcPts val="0"/>
              </a:spcAft>
              <a:buFontTx/>
              <a:buNone/>
              <a:defRPr sz="100" b="0">
                <a:solidFill>
                  <a:schemeClr val="tx1">
                    <a:alpha val="0"/>
                  </a:schemeClr>
                </a:solidFill>
              </a:defRPr>
            </a:lvl6pPr>
            <a:lvl7pPr marL="0" indent="0">
              <a:spcAft>
                <a:spcPts val="0"/>
              </a:spcAft>
              <a:buFontTx/>
              <a:buNone/>
              <a:defRPr sz="100" b="0">
                <a:solidFill>
                  <a:schemeClr val="tx1">
                    <a:alpha val="0"/>
                  </a:schemeClr>
                </a:solidFill>
              </a:defRPr>
            </a:lvl7pPr>
            <a:lvl8pPr marL="0" indent="0">
              <a:spcAft>
                <a:spcPts val="0"/>
              </a:spcAft>
              <a:buFontTx/>
              <a:buNone/>
              <a:defRPr b="0"/>
            </a:lvl8pPr>
            <a:lvl9pPr marL="0" indent="0">
              <a:spcAft>
                <a:spcPts val="0"/>
              </a:spcAft>
              <a:buFontTx/>
              <a:buNone/>
              <a:defRPr sz="100" b="0">
                <a:solidFill>
                  <a:schemeClr val="tx1">
                    <a:alpha val="0"/>
                  </a:schemeClr>
                </a:solidFill>
              </a:defRPr>
            </a:lvl9pPr>
          </a:lstStyle>
          <a:p>
            <a:pPr lvl="0"/>
            <a:endParaRPr lang="de-CH" dirty="0"/>
          </a:p>
        </p:txBody>
      </p:sp>
      <p:sp>
        <p:nvSpPr>
          <p:cNvPr id="6" name="Fußzeilenplatzhalter 4">
            <a:extLst>
              <a:ext uri="{FF2B5EF4-FFF2-40B4-BE49-F238E27FC236}">
                <a16:creationId xmlns:a16="http://schemas.microsoft.com/office/drawing/2014/main" id="{7991205E-CF47-4858-A198-CD97AFF9DC5B}"/>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7" name="Foliennummernplatzhalter 5">
            <a:extLst>
              <a:ext uri="{FF2B5EF4-FFF2-40B4-BE49-F238E27FC236}">
                <a16:creationId xmlns:a16="http://schemas.microsoft.com/office/drawing/2014/main" id="{F1FEF2B1-91D0-4B10-A26C-306A464F738F}"/>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824350156"/>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7378">
          <p15:clr>
            <a:srgbClr val="FBAE40"/>
          </p15:clr>
        </p15:guide>
        <p15:guide id="3" pos="756">
          <p15:clr>
            <a:srgbClr val="FBAE40"/>
          </p15:clr>
        </p15:guide>
        <p15:guide id="4" orient="horz" pos="3838">
          <p15:clr>
            <a:srgbClr val="FBAE40"/>
          </p15:clr>
        </p15:guide>
        <p15:guide id="7" pos="3885">
          <p15:clr>
            <a:srgbClr val="FBAE40"/>
          </p15:clr>
        </p15:guide>
        <p15:guide id="8" pos="4248">
          <p15:clr>
            <a:srgbClr val="FBAE40"/>
          </p15:clr>
        </p15:guide>
        <p15:guide id="9" pos="54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 ohne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20076-8F9C-40C7-AEC4-83852FFE7284}"/>
              </a:ext>
            </a:extLst>
          </p:cNvPr>
          <p:cNvSpPr>
            <a:spLocks noGrp="1"/>
          </p:cNvSpPr>
          <p:nvPr>
            <p:ph type="title" hasCustomPrompt="1"/>
          </p:nvPr>
        </p:nvSpPr>
        <p:spPr bwMode="gray">
          <a:xfrm>
            <a:off x="2855640" y="2206800"/>
            <a:ext cx="8856000" cy="1620000"/>
          </a:xfrm>
          <a:noFill/>
        </p:spPr>
        <p:txBody>
          <a:bodyPr lIns="576000" tIns="576000" rIns="504000" anchor="t" anchorCtr="0"/>
          <a:lstStyle>
            <a:lvl1pPr>
              <a:defRPr sz="3200"/>
            </a:lvl1pPr>
          </a:lstStyle>
          <a:p>
            <a:r>
              <a:rPr lang="de-CH" dirty="0"/>
              <a:t>Name des aktuellen Kapitels</a:t>
            </a:r>
          </a:p>
        </p:txBody>
      </p:sp>
      <p:sp>
        <p:nvSpPr>
          <p:cNvPr id="8" name="!!Zahl_Textplatzhalter">
            <a:extLst>
              <a:ext uri="{FF2B5EF4-FFF2-40B4-BE49-F238E27FC236}">
                <a16:creationId xmlns:a16="http://schemas.microsoft.com/office/drawing/2014/main" id="{006E2FB9-B5F2-4E62-9A46-C10645032B95}"/>
              </a:ext>
            </a:extLst>
          </p:cNvPr>
          <p:cNvSpPr>
            <a:spLocks noGrp="1"/>
          </p:cNvSpPr>
          <p:nvPr>
            <p:ph type="body" sz="quarter" idx="18" hasCustomPrompt="1"/>
          </p:nvPr>
        </p:nvSpPr>
        <p:spPr bwMode="gray">
          <a:xfrm>
            <a:off x="1198800" y="2386800"/>
            <a:ext cx="1652400" cy="925200"/>
          </a:xfrm>
        </p:spPr>
        <p:txBody>
          <a:bodyPr rIns="288000" anchor="b" anchorCtr="0"/>
          <a:lstStyle>
            <a:lvl1pPr marL="0" indent="0" algn="r">
              <a:lnSpc>
                <a:spcPct val="100000"/>
              </a:lnSpc>
              <a:spcBef>
                <a:spcPts val="0"/>
              </a:spcBef>
              <a:spcAft>
                <a:spcPts val="0"/>
              </a:spcAft>
              <a:buFontTx/>
              <a:buNone/>
              <a:defRPr sz="7000" b="0">
                <a:solidFill>
                  <a:schemeClr val="bg2"/>
                </a:solidFill>
              </a:defRPr>
            </a:lvl1pPr>
            <a:lvl2pPr marL="0" indent="0" algn="r">
              <a:lnSpc>
                <a:spcPct val="100000"/>
              </a:lnSpc>
              <a:spcAft>
                <a:spcPts val="0"/>
              </a:spcAft>
              <a:buFontTx/>
              <a:buNone/>
              <a:defRPr sz="7000" b="0">
                <a:solidFill>
                  <a:schemeClr val="bg2"/>
                </a:solidFill>
              </a:defRPr>
            </a:lvl2pPr>
            <a:lvl3pPr marL="0" indent="0" algn="r">
              <a:lnSpc>
                <a:spcPct val="100000"/>
              </a:lnSpc>
              <a:spcAft>
                <a:spcPts val="0"/>
              </a:spcAft>
              <a:buFontTx/>
              <a:buNone/>
              <a:defRPr sz="7000" b="0">
                <a:solidFill>
                  <a:schemeClr val="bg2"/>
                </a:solidFill>
              </a:defRPr>
            </a:lvl3pPr>
            <a:lvl4pPr marL="0" indent="0" algn="r">
              <a:lnSpc>
                <a:spcPct val="100000"/>
              </a:lnSpc>
              <a:spcAft>
                <a:spcPts val="0"/>
              </a:spcAft>
              <a:buFontTx/>
              <a:buNone/>
              <a:defRPr sz="7000" b="0">
                <a:solidFill>
                  <a:schemeClr val="bg2"/>
                </a:solidFill>
              </a:defRPr>
            </a:lvl4pPr>
            <a:lvl5pPr marL="0" indent="0" algn="r">
              <a:lnSpc>
                <a:spcPct val="100000"/>
              </a:lnSpc>
              <a:spcAft>
                <a:spcPts val="0"/>
              </a:spcAft>
              <a:buFontTx/>
              <a:buNone/>
              <a:defRPr sz="7000" b="0">
                <a:solidFill>
                  <a:schemeClr val="bg2"/>
                </a:solidFill>
              </a:defRPr>
            </a:lvl5pPr>
            <a:lvl6pPr marL="0" indent="0" algn="r">
              <a:lnSpc>
                <a:spcPct val="100000"/>
              </a:lnSpc>
              <a:spcAft>
                <a:spcPts val="0"/>
              </a:spcAft>
              <a:buFontTx/>
              <a:buNone/>
              <a:defRPr sz="7000" b="0">
                <a:solidFill>
                  <a:schemeClr val="bg2"/>
                </a:solidFill>
              </a:defRPr>
            </a:lvl6pPr>
            <a:lvl7pPr marL="0" indent="0" algn="r">
              <a:lnSpc>
                <a:spcPct val="100000"/>
              </a:lnSpc>
              <a:spcAft>
                <a:spcPts val="0"/>
              </a:spcAft>
              <a:buFontTx/>
              <a:buNone/>
              <a:defRPr sz="7000" b="0">
                <a:solidFill>
                  <a:schemeClr val="bg2"/>
                </a:solidFill>
              </a:defRPr>
            </a:lvl7pPr>
            <a:lvl8pPr marL="0" indent="0" algn="r">
              <a:lnSpc>
                <a:spcPct val="100000"/>
              </a:lnSpc>
              <a:spcAft>
                <a:spcPts val="0"/>
              </a:spcAft>
              <a:buFontTx/>
              <a:buNone/>
              <a:defRPr sz="7000" b="0">
                <a:solidFill>
                  <a:schemeClr val="bg2"/>
                </a:solidFill>
              </a:defRPr>
            </a:lvl8pPr>
            <a:lvl9pPr marL="0" indent="0" algn="r">
              <a:lnSpc>
                <a:spcPct val="100000"/>
              </a:lnSpc>
              <a:spcAft>
                <a:spcPts val="0"/>
              </a:spcAft>
              <a:buFontTx/>
              <a:buNone/>
              <a:defRPr sz="7000" b="0">
                <a:solidFill>
                  <a:schemeClr val="bg2"/>
                </a:solidFill>
              </a:defRPr>
            </a:lvl9pPr>
          </a:lstStyle>
          <a:p>
            <a:pPr lvl="8"/>
            <a:r>
              <a:rPr lang="de-CH" dirty="0"/>
              <a:t>00</a:t>
            </a:r>
          </a:p>
        </p:txBody>
      </p:sp>
      <p:sp>
        <p:nvSpPr>
          <p:cNvPr id="16" name="!!Subline_Textplatzhalter">
            <a:extLst>
              <a:ext uri="{FF2B5EF4-FFF2-40B4-BE49-F238E27FC236}">
                <a16:creationId xmlns:a16="http://schemas.microsoft.com/office/drawing/2014/main" id="{6F229A2E-E6FC-4146-9B77-A75989A20FA5}"/>
              </a:ext>
            </a:extLst>
          </p:cNvPr>
          <p:cNvSpPr>
            <a:spLocks noGrp="1"/>
          </p:cNvSpPr>
          <p:nvPr>
            <p:ph type="body" sz="quarter" idx="19" hasCustomPrompt="1"/>
          </p:nvPr>
        </p:nvSpPr>
        <p:spPr bwMode="gray">
          <a:xfrm>
            <a:off x="3430800" y="3934800"/>
            <a:ext cx="8280000" cy="648000"/>
          </a:xfrm>
        </p:spPr>
        <p:txBody>
          <a:bodyPr>
            <a:noAutofit/>
          </a:bodyPr>
          <a:lstStyle>
            <a:lvl1pPr marL="0" indent="0">
              <a:spcAft>
                <a:spcPts val="0"/>
              </a:spcAft>
              <a:buFontTx/>
              <a:buNone/>
              <a:defRPr sz="2000" b="0"/>
            </a:lvl1pPr>
            <a:lvl2pPr marL="0" indent="0">
              <a:spcAft>
                <a:spcPts val="0"/>
              </a:spcAft>
              <a:buFontTx/>
              <a:buNone/>
              <a:defRPr sz="2000" b="0"/>
            </a:lvl2pPr>
            <a:lvl3pPr marL="0" indent="0">
              <a:spcAft>
                <a:spcPts val="0"/>
              </a:spcAft>
              <a:buFontTx/>
              <a:buNone/>
              <a:defRPr sz="2000" b="0"/>
            </a:lvl3pPr>
            <a:lvl4pPr marL="0" indent="0">
              <a:spcAft>
                <a:spcPts val="0"/>
              </a:spcAft>
              <a:buFontTx/>
              <a:buNone/>
              <a:defRPr sz="2000" b="0"/>
            </a:lvl4pPr>
            <a:lvl5pPr marL="0" indent="0">
              <a:spcAft>
                <a:spcPts val="0"/>
              </a:spcAft>
              <a:buFontTx/>
              <a:buNone/>
              <a:defRPr sz="2000" b="0"/>
            </a:lvl5pPr>
            <a:lvl6pPr marL="0" indent="0">
              <a:spcAft>
                <a:spcPts val="0"/>
              </a:spcAft>
              <a:buFontTx/>
              <a:buNone/>
              <a:defRPr sz="2000"/>
            </a:lvl6pPr>
            <a:lvl7pPr marL="0" indent="0">
              <a:spcAft>
                <a:spcPts val="0"/>
              </a:spcAft>
              <a:buFontTx/>
              <a:buNone/>
              <a:defRPr sz="2000"/>
            </a:lvl7pPr>
            <a:lvl8pPr marL="0" indent="0">
              <a:spcAft>
                <a:spcPts val="0"/>
              </a:spcAft>
              <a:buFontTx/>
              <a:buNone/>
              <a:defRPr sz="2000"/>
            </a:lvl8pPr>
            <a:lvl9pPr marL="0" indent="0">
              <a:spcAft>
                <a:spcPts val="0"/>
              </a:spcAft>
              <a:buFontTx/>
              <a:buNone/>
              <a:defRPr sz="2000"/>
            </a:lvl9pPr>
          </a:lstStyle>
          <a:p>
            <a:pPr lvl="0"/>
            <a:r>
              <a:rPr lang="de-CH" dirty="0"/>
              <a:t>Optionale Kurzbeschreibung des aktuellen Kapitels</a:t>
            </a:r>
          </a:p>
        </p:txBody>
      </p:sp>
      <p:sp>
        <p:nvSpPr>
          <p:cNvPr id="10" name="Fußzeilenplatzhalter 4">
            <a:extLst>
              <a:ext uri="{FF2B5EF4-FFF2-40B4-BE49-F238E27FC236}">
                <a16:creationId xmlns:a16="http://schemas.microsoft.com/office/drawing/2014/main" id="{06168556-B161-4052-AE07-4255B1204126}"/>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1" name="Foliennummernplatzhalter 5">
            <a:extLst>
              <a:ext uri="{FF2B5EF4-FFF2-40B4-BE49-F238E27FC236}">
                <a16:creationId xmlns:a16="http://schemas.microsoft.com/office/drawing/2014/main" id="{7307BF5D-D472-4B1A-9F00-80A8099924A8}"/>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3" name="Rechteck 2">
            <a:extLst>
              <a:ext uri="{FF2B5EF4-FFF2-40B4-BE49-F238E27FC236}">
                <a16:creationId xmlns:a16="http://schemas.microsoft.com/office/drawing/2014/main" id="{9582EF7C-E9D8-45D0-9F91-534C179C88EB}"/>
              </a:ext>
            </a:extLst>
          </p:cNvPr>
          <p:cNvSpPr/>
          <p:nvPr userDrawn="1"/>
        </p:nvSpPr>
        <p:spPr bwMode="gray">
          <a:xfrm>
            <a:off x="2855640" y="2206800"/>
            <a:ext cx="288000" cy="936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lgn="l"/>
            <a:endParaRPr lang="de-CH" sz="1400" dirty="0"/>
          </a:p>
        </p:txBody>
      </p:sp>
    </p:spTree>
    <p:extLst>
      <p:ext uri="{BB962C8B-B14F-4D97-AF65-F5344CB8AC3E}">
        <p14:creationId xmlns:p14="http://schemas.microsoft.com/office/powerpoint/2010/main" val="19628619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 | mit Bild">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366EB7CF-B6E2-4F1E-8055-C19020BFFCD1}"/>
              </a:ext>
            </a:extLst>
          </p:cNvPr>
          <p:cNvSpPr>
            <a:spLocks noGrp="1"/>
          </p:cNvSpPr>
          <p:nvPr>
            <p:ph type="pic" sz="quarter" idx="10" hasCustomPrompt="1"/>
          </p:nvPr>
        </p:nvSpPr>
        <p:spPr bwMode="gray">
          <a:xfrm>
            <a:off x="0" y="0"/>
            <a:ext cx="12192000" cy="6858000"/>
          </a:xfrm>
          <a:solidFill>
            <a:srgbClr val="E6EBF0"/>
          </a:solidFill>
        </p:spPr>
        <p:txBody>
          <a:bodyPr lIns="144000" tIns="144000" rIns="7992000" bIns="144000">
            <a:normAutofit/>
          </a:bodyPr>
          <a:lstStyle>
            <a:lvl1pPr>
              <a:defRPr sz="1200" b="0">
                <a:solidFill>
                  <a:schemeClr val="tx1"/>
                </a:solidFill>
              </a:defRPr>
            </a:lvl1pPr>
            <a:lvl2pPr>
              <a:defRPr sz="1200"/>
            </a:lvl2pPr>
            <a:lvl3pPr marL="0" indent="0">
              <a:buFontTx/>
              <a:buNone/>
              <a:defRPr sz="1200" b="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de-CH" dirty="0"/>
              <a:t>Um ein Bild hinzuzufügen, klicken Sie bitte mit der rechten Maustaste auf den Rand des Titelplatzhalters und bringen Sie ihn in den Hintergrund. Sie können nun ein Bild einfügen, indem Sie auf das Bildsymbol des Bildplatzhalters klicken. Klicken Sie auf die Schaltfläche „Zurück setzen“ auf der Start Registerlasche oder setzen Sie das Bild einfach per Rechtsklick wieder in den Hintergrund.</a:t>
            </a:r>
          </a:p>
        </p:txBody>
      </p:sp>
      <p:sp>
        <p:nvSpPr>
          <p:cNvPr id="2" name="!!Titel 1">
            <a:extLst>
              <a:ext uri="{FF2B5EF4-FFF2-40B4-BE49-F238E27FC236}">
                <a16:creationId xmlns:a16="http://schemas.microsoft.com/office/drawing/2014/main" id="{3D820076-8F9C-40C7-AEC4-83852FFE7284}"/>
              </a:ext>
            </a:extLst>
          </p:cNvPr>
          <p:cNvSpPr>
            <a:spLocks noGrp="1"/>
          </p:cNvSpPr>
          <p:nvPr>
            <p:ph type="title" hasCustomPrompt="1"/>
          </p:nvPr>
        </p:nvSpPr>
        <p:spPr bwMode="gray">
          <a:xfrm>
            <a:off x="2855640" y="2206800"/>
            <a:ext cx="9336360" cy="2518344"/>
          </a:xfrm>
          <a:blipFill>
            <a:blip r:embed="rId2"/>
            <a:stretch>
              <a:fillRect/>
            </a:stretch>
          </a:blipFill>
        </p:spPr>
        <p:txBody>
          <a:bodyPr lIns="576000" tIns="576000" rIns="504000" anchor="t" anchorCtr="0"/>
          <a:lstStyle>
            <a:lvl1pPr>
              <a:defRPr sz="3200"/>
            </a:lvl1pPr>
          </a:lstStyle>
          <a:p>
            <a:r>
              <a:rPr lang="de-CH" dirty="0"/>
              <a:t>Name des aktuellen Kapitels</a:t>
            </a:r>
          </a:p>
        </p:txBody>
      </p:sp>
      <p:sp>
        <p:nvSpPr>
          <p:cNvPr id="8" name="!!Zahl_Textplatzhalter">
            <a:extLst>
              <a:ext uri="{FF2B5EF4-FFF2-40B4-BE49-F238E27FC236}">
                <a16:creationId xmlns:a16="http://schemas.microsoft.com/office/drawing/2014/main" id="{006E2FB9-B5F2-4E62-9A46-C10645032B95}"/>
              </a:ext>
            </a:extLst>
          </p:cNvPr>
          <p:cNvSpPr>
            <a:spLocks noGrp="1"/>
          </p:cNvSpPr>
          <p:nvPr>
            <p:ph type="body" sz="quarter" idx="18" hasCustomPrompt="1"/>
          </p:nvPr>
        </p:nvSpPr>
        <p:spPr bwMode="gray">
          <a:xfrm>
            <a:off x="1198800" y="2386800"/>
            <a:ext cx="1652400" cy="925200"/>
          </a:xfrm>
        </p:spPr>
        <p:txBody>
          <a:bodyPr rIns="288000" anchor="b" anchorCtr="0"/>
          <a:lstStyle>
            <a:lvl1pPr marL="0" indent="0" algn="r">
              <a:lnSpc>
                <a:spcPct val="100000"/>
              </a:lnSpc>
              <a:spcBef>
                <a:spcPts val="0"/>
              </a:spcBef>
              <a:spcAft>
                <a:spcPts val="0"/>
              </a:spcAft>
              <a:buFontTx/>
              <a:buNone/>
              <a:defRPr sz="7000" b="0">
                <a:solidFill>
                  <a:schemeClr val="bg2"/>
                </a:solidFill>
              </a:defRPr>
            </a:lvl1pPr>
            <a:lvl2pPr marL="0" indent="0" algn="r">
              <a:lnSpc>
                <a:spcPct val="100000"/>
              </a:lnSpc>
              <a:spcAft>
                <a:spcPts val="0"/>
              </a:spcAft>
              <a:buFontTx/>
              <a:buNone/>
              <a:defRPr sz="7000" b="0">
                <a:solidFill>
                  <a:schemeClr val="bg2"/>
                </a:solidFill>
              </a:defRPr>
            </a:lvl2pPr>
            <a:lvl3pPr marL="0" indent="0" algn="r">
              <a:lnSpc>
                <a:spcPct val="100000"/>
              </a:lnSpc>
              <a:spcAft>
                <a:spcPts val="0"/>
              </a:spcAft>
              <a:buFontTx/>
              <a:buNone/>
              <a:defRPr sz="7000" b="0">
                <a:solidFill>
                  <a:schemeClr val="bg2"/>
                </a:solidFill>
              </a:defRPr>
            </a:lvl3pPr>
            <a:lvl4pPr marL="0" indent="0" algn="r">
              <a:lnSpc>
                <a:spcPct val="100000"/>
              </a:lnSpc>
              <a:spcAft>
                <a:spcPts val="0"/>
              </a:spcAft>
              <a:buFontTx/>
              <a:buNone/>
              <a:defRPr sz="7000" b="0">
                <a:solidFill>
                  <a:schemeClr val="bg2"/>
                </a:solidFill>
              </a:defRPr>
            </a:lvl4pPr>
            <a:lvl5pPr marL="0" indent="0" algn="r">
              <a:lnSpc>
                <a:spcPct val="100000"/>
              </a:lnSpc>
              <a:spcAft>
                <a:spcPts val="0"/>
              </a:spcAft>
              <a:buFontTx/>
              <a:buNone/>
              <a:defRPr sz="7000" b="0">
                <a:solidFill>
                  <a:schemeClr val="bg2"/>
                </a:solidFill>
              </a:defRPr>
            </a:lvl5pPr>
            <a:lvl6pPr marL="0" indent="0" algn="r">
              <a:lnSpc>
                <a:spcPct val="100000"/>
              </a:lnSpc>
              <a:spcAft>
                <a:spcPts val="0"/>
              </a:spcAft>
              <a:buFontTx/>
              <a:buNone/>
              <a:defRPr sz="7000" b="0">
                <a:solidFill>
                  <a:schemeClr val="bg2"/>
                </a:solidFill>
              </a:defRPr>
            </a:lvl6pPr>
            <a:lvl7pPr marL="0" indent="0" algn="r">
              <a:lnSpc>
                <a:spcPct val="100000"/>
              </a:lnSpc>
              <a:spcAft>
                <a:spcPts val="0"/>
              </a:spcAft>
              <a:buFontTx/>
              <a:buNone/>
              <a:defRPr sz="7000" b="0">
                <a:solidFill>
                  <a:schemeClr val="bg2"/>
                </a:solidFill>
              </a:defRPr>
            </a:lvl7pPr>
            <a:lvl8pPr marL="0" indent="0" algn="r">
              <a:lnSpc>
                <a:spcPct val="100000"/>
              </a:lnSpc>
              <a:spcAft>
                <a:spcPts val="0"/>
              </a:spcAft>
              <a:buFontTx/>
              <a:buNone/>
              <a:defRPr sz="7000" b="0">
                <a:solidFill>
                  <a:schemeClr val="bg2"/>
                </a:solidFill>
              </a:defRPr>
            </a:lvl8pPr>
            <a:lvl9pPr marL="0" indent="0" algn="r">
              <a:lnSpc>
                <a:spcPct val="100000"/>
              </a:lnSpc>
              <a:spcAft>
                <a:spcPts val="0"/>
              </a:spcAft>
              <a:buFontTx/>
              <a:buNone/>
              <a:defRPr sz="7000" b="0">
                <a:solidFill>
                  <a:schemeClr val="bg2"/>
                </a:solidFill>
              </a:defRPr>
            </a:lvl9pPr>
          </a:lstStyle>
          <a:p>
            <a:pPr lvl="0"/>
            <a:r>
              <a:rPr lang="de-CH" dirty="0"/>
              <a:t>00</a:t>
            </a:r>
          </a:p>
        </p:txBody>
      </p:sp>
      <p:sp>
        <p:nvSpPr>
          <p:cNvPr id="16" name="!!Subline_Textplatzhalter">
            <a:extLst>
              <a:ext uri="{FF2B5EF4-FFF2-40B4-BE49-F238E27FC236}">
                <a16:creationId xmlns:a16="http://schemas.microsoft.com/office/drawing/2014/main" id="{6F229A2E-E6FC-4146-9B77-A75989A20FA5}"/>
              </a:ext>
            </a:extLst>
          </p:cNvPr>
          <p:cNvSpPr>
            <a:spLocks noGrp="1"/>
          </p:cNvSpPr>
          <p:nvPr>
            <p:ph type="body" sz="quarter" idx="19" hasCustomPrompt="1"/>
          </p:nvPr>
        </p:nvSpPr>
        <p:spPr bwMode="gray">
          <a:xfrm>
            <a:off x="3430800" y="3934800"/>
            <a:ext cx="8280000" cy="648000"/>
          </a:xfrm>
        </p:spPr>
        <p:txBody>
          <a:bodyPr>
            <a:noAutofit/>
          </a:bodyPr>
          <a:lstStyle>
            <a:lvl1pPr>
              <a:spcAft>
                <a:spcPts val="0"/>
              </a:spcAft>
              <a:defRPr sz="2000" b="0"/>
            </a:lvl1pPr>
            <a:lvl2pPr>
              <a:spcAft>
                <a:spcPts val="0"/>
              </a:spcAft>
              <a:defRPr sz="2000" b="0"/>
            </a:lvl2pPr>
            <a:lvl3pPr marL="0" indent="0">
              <a:spcAft>
                <a:spcPts val="0"/>
              </a:spcAft>
              <a:buFontTx/>
              <a:buNone/>
              <a:defRPr sz="2000" b="0"/>
            </a:lvl3pPr>
            <a:lvl4pPr marL="0" indent="0">
              <a:spcAft>
                <a:spcPts val="0"/>
              </a:spcAft>
              <a:buFontTx/>
              <a:buNone/>
              <a:defRPr sz="2000" b="0"/>
            </a:lvl4pPr>
            <a:lvl5pPr marL="0" indent="0">
              <a:spcAft>
                <a:spcPts val="0"/>
              </a:spcAft>
              <a:buFontTx/>
              <a:buNone/>
              <a:defRPr sz="2000" b="0"/>
            </a:lvl5pPr>
            <a:lvl6pPr marL="0" indent="0">
              <a:spcAft>
                <a:spcPts val="0"/>
              </a:spcAft>
              <a:buFontTx/>
              <a:buNone/>
              <a:defRPr sz="2000"/>
            </a:lvl6pPr>
            <a:lvl7pPr marL="0" indent="0">
              <a:spcAft>
                <a:spcPts val="0"/>
              </a:spcAft>
              <a:buFontTx/>
              <a:buNone/>
              <a:defRPr sz="2000"/>
            </a:lvl7pPr>
            <a:lvl8pPr marL="0" indent="0">
              <a:spcAft>
                <a:spcPts val="0"/>
              </a:spcAft>
              <a:buFontTx/>
              <a:buNone/>
              <a:defRPr sz="2000"/>
            </a:lvl8pPr>
            <a:lvl9pPr marL="0" indent="0">
              <a:spcAft>
                <a:spcPts val="0"/>
              </a:spcAft>
              <a:buFontTx/>
              <a:buNone/>
              <a:defRPr sz="2000"/>
            </a:lvl9pPr>
          </a:lstStyle>
          <a:p>
            <a:pPr lvl="0"/>
            <a:r>
              <a:rPr lang="de-CH" dirty="0"/>
              <a:t>Optionale Kurzbeschreibung des aktuellen Kapitels</a:t>
            </a:r>
          </a:p>
        </p:txBody>
      </p:sp>
      <p:sp>
        <p:nvSpPr>
          <p:cNvPr id="17" name="Fußzeilenplatzhalter 4">
            <a:extLst>
              <a:ext uri="{FF2B5EF4-FFF2-40B4-BE49-F238E27FC236}">
                <a16:creationId xmlns:a16="http://schemas.microsoft.com/office/drawing/2014/main" id="{233E1CCF-D387-4911-BC78-428E352814E2}"/>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8" name="Foliennummernplatzhalter 5">
            <a:extLst>
              <a:ext uri="{FF2B5EF4-FFF2-40B4-BE49-F238E27FC236}">
                <a16:creationId xmlns:a16="http://schemas.microsoft.com/office/drawing/2014/main" id="{B00DD7A7-BF47-40CB-9993-AF6DB770D90E}"/>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5034381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Fußzeilenplatzhalter 4">
            <a:extLst>
              <a:ext uri="{FF2B5EF4-FFF2-40B4-BE49-F238E27FC236}">
                <a16:creationId xmlns:a16="http://schemas.microsoft.com/office/drawing/2014/main" id="{6CA04BAF-91A3-4F57-8D6B-808C40D208B9}"/>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1" name="Foliennummernplatzhalter 5">
            <a:extLst>
              <a:ext uri="{FF2B5EF4-FFF2-40B4-BE49-F238E27FC236}">
                <a16:creationId xmlns:a16="http://schemas.microsoft.com/office/drawing/2014/main" id="{8FE22B72-92B5-4337-A5A8-8C8C47A8CD3A}"/>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2" name="Textplatzhalter 7">
            <a:extLst>
              <a:ext uri="{FF2B5EF4-FFF2-40B4-BE49-F238E27FC236}">
                <a16:creationId xmlns:a16="http://schemas.microsoft.com/office/drawing/2014/main" id="{B8FBAC57-EC82-42CE-ACB2-B08268A6B798}"/>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3857909022"/>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7378" userDrawn="1">
          <p15:clr>
            <a:srgbClr val="FBAE40"/>
          </p15:clr>
        </p15:guide>
        <p15:guide id="3" pos="756" userDrawn="1">
          <p15:clr>
            <a:srgbClr val="FBAE40"/>
          </p15:clr>
        </p15:guide>
        <p15:guide id="4" orient="horz" pos="38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3600"/>
            <a:ext cx="4967288" cy="3959227"/>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Inhaltsplatzhalter 2">
            <a:extLst>
              <a:ext uri="{FF2B5EF4-FFF2-40B4-BE49-F238E27FC236}">
                <a16:creationId xmlns:a16="http://schemas.microsoft.com/office/drawing/2014/main" id="{A77EA8EC-560D-4FD6-856D-1762258E5C98}"/>
              </a:ext>
            </a:extLst>
          </p:cNvPr>
          <p:cNvSpPr>
            <a:spLocks noGrp="1"/>
          </p:cNvSpPr>
          <p:nvPr>
            <p:ph idx="15"/>
          </p:nvPr>
        </p:nvSpPr>
        <p:spPr bwMode="gray">
          <a:xfrm>
            <a:off x="6745287" y="2133601"/>
            <a:ext cx="4967288"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Fußzeilenplatzhalter 4">
            <a:extLst>
              <a:ext uri="{FF2B5EF4-FFF2-40B4-BE49-F238E27FC236}">
                <a16:creationId xmlns:a16="http://schemas.microsoft.com/office/drawing/2014/main" id="{51378F22-89C1-47D6-9CB7-FC3CD45C5262}"/>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2" name="Foliennummernplatzhalter 5">
            <a:extLst>
              <a:ext uri="{FF2B5EF4-FFF2-40B4-BE49-F238E27FC236}">
                <a16:creationId xmlns:a16="http://schemas.microsoft.com/office/drawing/2014/main" id="{80018800-08AF-475A-B1B6-29F98D4746F1}"/>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3" name="Textplatzhalter 7">
            <a:extLst>
              <a:ext uri="{FF2B5EF4-FFF2-40B4-BE49-F238E27FC236}">
                <a16:creationId xmlns:a16="http://schemas.microsoft.com/office/drawing/2014/main" id="{099197C2-0BAA-4006-8F5D-AC110582D777}"/>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3525675566"/>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3885" userDrawn="1">
          <p15:clr>
            <a:srgbClr val="FBAE40"/>
          </p15:clr>
        </p15:guide>
        <p15:guide id="6" pos="42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 Marginalie weiss">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F746D86D-5EF0-4D2D-8B8E-B6E445E7CA08}"/>
              </a:ext>
            </a:extLst>
          </p:cNvPr>
          <p:cNvSpPr>
            <a:spLocks noGrp="1"/>
          </p:cNvSpPr>
          <p:nvPr>
            <p:ph sz="quarter" idx="16"/>
          </p:nvPr>
        </p:nvSpPr>
        <p:spPr bwMode="gray">
          <a:xfrm>
            <a:off x="8616950" y="982799"/>
            <a:ext cx="3095625" cy="5110025"/>
          </a:xfrm>
        </p:spPr>
        <p:txBody>
          <a:bodyPr/>
          <a:lstStyle>
            <a:lvl2pPr>
              <a:defRPr/>
            </a:lvl2pPr>
            <a:lvl3pPr>
              <a:defRPr/>
            </a:lvl3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6375"/>
            <a:ext cx="6838650" cy="3956451"/>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8" name="Textplatzhalter 7">
            <a:extLst>
              <a:ext uri="{FF2B5EF4-FFF2-40B4-BE49-F238E27FC236}">
                <a16:creationId xmlns:a16="http://schemas.microsoft.com/office/drawing/2014/main" id="{94CB2C39-C159-4355-8841-9795EF450AC6}"/>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Fußzeilenplatzhalter 4">
            <a:extLst>
              <a:ext uri="{FF2B5EF4-FFF2-40B4-BE49-F238E27FC236}">
                <a16:creationId xmlns:a16="http://schemas.microsoft.com/office/drawing/2014/main" id="{CE125F7B-FA63-4157-8345-1F0167CFAC8D}"/>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2" name="Foliennummernplatzhalter 5">
            <a:extLst>
              <a:ext uri="{FF2B5EF4-FFF2-40B4-BE49-F238E27FC236}">
                <a16:creationId xmlns:a16="http://schemas.microsoft.com/office/drawing/2014/main" id="{DB83C2DA-7D32-46EE-9602-547A483BE408}"/>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3110858331"/>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5428" userDrawn="1">
          <p15:clr>
            <a:srgbClr val="FBAE40"/>
          </p15:clr>
        </p15:guide>
        <p15:guide id="6" pos="506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 Marginalie gr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FF5F63-34BE-4007-852D-96DAEEC0130B}"/>
              </a:ext>
            </a:extLst>
          </p:cNvPr>
          <p:cNvSpPr/>
          <p:nvPr userDrawn="1"/>
        </p:nvSpPr>
        <p:spPr bwMode="gray">
          <a:xfrm>
            <a:off x="8616950" y="0"/>
            <a:ext cx="3575050" cy="68580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Inhaltsplatzhalter 10">
            <a:extLst>
              <a:ext uri="{FF2B5EF4-FFF2-40B4-BE49-F238E27FC236}">
                <a16:creationId xmlns:a16="http://schemas.microsoft.com/office/drawing/2014/main" id="{F746D86D-5EF0-4D2D-8B8E-B6E445E7CA08}"/>
              </a:ext>
            </a:extLst>
          </p:cNvPr>
          <p:cNvSpPr>
            <a:spLocks noGrp="1"/>
          </p:cNvSpPr>
          <p:nvPr>
            <p:ph sz="quarter" idx="16"/>
          </p:nvPr>
        </p:nvSpPr>
        <p:spPr bwMode="gray">
          <a:xfrm>
            <a:off x="8923020" y="982799"/>
            <a:ext cx="2789556" cy="5110025"/>
          </a:xfrm>
        </p:spPr>
        <p:txBody>
          <a:bodyPr/>
          <a:lstStyle>
            <a:lvl1pPr marL="88900" indent="-88900">
              <a:spcBef>
                <a:spcPts val="0"/>
              </a:spcBef>
              <a:spcAft>
                <a:spcPts val="1200"/>
              </a:spcAft>
              <a:defRPr sz="5400" b="0">
                <a:solidFill>
                  <a:schemeClr val="tx2"/>
                </a:solidFill>
              </a:defRPr>
            </a:lvl1pPr>
            <a:lvl2pPr marL="88900" indent="-88900">
              <a:spcBef>
                <a:spcPts val="0"/>
              </a:spcBef>
              <a:spcAft>
                <a:spcPts val="1800"/>
              </a:spcAft>
              <a:defRPr sz="2000" b="0"/>
            </a:lvl2pPr>
            <a:lvl3pPr marL="88900" indent="0">
              <a:spcBef>
                <a:spcPts val="0"/>
              </a:spcBef>
              <a:spcAft>
                <a:spcPts val="0"/>
              </a:spcAft>
              <a:buFontTx/>
              <a:buNone/>
              <a:defRPr sz="1000"/>
            </a:lvl3pPr>
            <a:lvl4pPr marL="88900" indent="0">
              <a:spcBef>
                <a:spcPts val="0"/>
              </a:spcBef>
              <a:spcAft>
                <a:spcPts val="0"/>
              </a:spcAft>
              <a:buFontTx/>
              <a:buNone/>
              <a:defRPr sz="1000"/>
            </a:lvl4pPr>
            <a:lvl5pPr marL="88900" indent="0">
              <a:spcBef>
                <a:spcPts val="0"/>
              </a:spcBef>
              <a:spcAft>
                <a:spcPts val="0"/>
              </a:spcAft>
              <a:buFontTx/>
              <a:buNone/>
              <a:defRPr sz="1000"/>
            </a:lvl5pPr>
            <a:lvl6pPr marL="88900" indent="0">
              <a:spcBef>
                <a:spcPts val="0"/>
              </a:spcBef>
              <a:spcAft>
                <a:spcPts val="0"/>
              </a:spcAft>
              <a:buFontTx/>
              <a:buNone/>
              <a:defRPr sz="1000"/>
            </a:lvl6pPr>
            <a:lvl7pPr marL="88900" indent="0">
              <a:spcBef>
                <a:spcPts val="0"/>
              </a:spcBef>
              <a:spcAft>
                <a:spcPts val="0"/>
              </a:spcAft>
              <a:buFontTx/>
              <a:buNone/>
              <a:defRPr sz="1000"/>
            </a:lvl7pPr>
            <a:lvl8pPr marL="88900" indent="0">
              <a:spcBef>
                <a:spcPts val="0"/>
              </a:spcBef>
              <a:spcAft>
                <a:spcPts val="0"/>
              </a:spcAft>
              <a:buFontTx/>
              <a:buNone/>
              <a:defRPr sz="1000"/>
            </a:lvl8pPr>
            <a:lvl9pPr marL="88900" indent="0">
              <a:spcBef>
                <a:spcPts val="0"/>
              </a:spcBef>
              <a:spcAft>
                <a:spcPts val="0"/>
              </a:spcAft>
              <a:buFontTx/>
              <a:buNone/>
              <a:defRPr sz="1000"/>
            </a:lvl9pPr>
          </a:lstStyle>
          <a:p>
            <a:pPr lvl="0"/>
            <a:r>
              <a:rPr lang="de-CH" dirty="0"/>
              <a:t>Mastertextformat bearbeiten</a:t>
            </a:r>
          </a:p>
          <a:p>
            <a:pPr lvl="1"/>
            <a:r>
              <a:rPr lang="de-CH" dirty="0"/>
              <a:t>Ebene 2</a:t>
            </a:r>
          </a:p>
          <a:p>
            <a:pPr lvl="2"/>
            <a:r>
              <a:rPr lang="de-CH" dirty="0"/>
              <a:t>Ebene 3</a:t>
            </a:r>
          </a:p>
        </p:txBody>
      </p:sp>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6375"/>
            <a:ext cx="6838650" cy="3956451"/>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3" name="Fußzeilenplatzhalter 4">
            <a:extLst>
              <a:ext uri="{FF2B5EF4-FFF2-40B4-BE49-F238E27FC236}">
                <a16:creationId xmlns:a16="http://schemas.microsoft.com/office/drawing/2014/main" id="{E06C368D-E90D-45C3-BBF3-01F69B3E52D1}"/>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0262B433-08BB-4EFF-8B3A-2EDE25D889FA}"/>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2" name="Textplatzhalter 7">
            <a:extLst>
              <a:ext uri="{FF2B5EF4-FFF2-40B4-BE49-F238E27FC236}">
                <a16:creationId xmlns:a16="http://schemas.microsoft.com/office/drawing/2014/main" id="{7D16F7C9-81F7-45EE-AC90-BFE901CB64A0}"/>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pic>
        <p:nvPicPr>
          <p:cNvPr id="17" name="Grafik 16">
            <a:extLst>
              <a:ext uri="{FF2B5EF4-FFF2-40B4-BE49-F238E27FC236}">
                <a16:creationId xmlns:a16="http://schemas.microsoft.com/office/drawing/2014/main" id="{1297733D-8226-4CD9-A5D0-B512EA7EE5C1}"/>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0272000" y="6427780"/>
            <a:ext cx="1440000" cy="161280"/>
          </a:xfrm>
          <a:prstGeom prst="rect">
            <a:avLst/>
          </a:prstGeom>
        </p:spPr>
      </p:pic>
    </p:spTree>
    <p:extLst>
      <p:ext uri="{BB962C8B-B14F-4D97-AF65-F5344CB8AC3E}">
        <p14:creationId xmlns:p14="http://schemas.microsoft.com/office/powerpoint/2010/main" val="3085008272"/>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5428">
          <p15:clr>
            <a:srgbClr val="FBAE40"/>
          </p15:clr>
        </p15:guide>
        <p15:guide id="6" pos="5065">
          <p15:clr>
            <a:srgbClr val="FBAE40"/>
          </p15:clr>
        </p15:guide>
        <p15:guide id="7" pos="5654" userDrawn="1">
          <p15:clr>
            <a:srgbClr val="FBAE40"/>
          </p15:clr>
        </p15:guide>
        <p15:guide id="8" pos="3840" userDrawn="1">
          <p15:clr>
            <a:srgbClr val="FBAE40"/>
          </p15:clr>
        </p15:guide>
        <p15:guide id="9" pos="57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 Bild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6375"/>
            <a:ext cx="6838650" cy="3956451"/>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Bildplatzhalter 9">
            <a:extLst>
              <a:ext uri="{FF2B5EF4-FFF2-40B4-BE49-F238E27FC236}">
                <a16:creationId xmlns:a16="http://schemas.microsoft.com/office/drawing/2014/main" id="{6B94663B-9B2B-4AF7-9BAD-93A5D3193CAA}"/>
              </a:ext>
            </a:extLst>
          </p:cNvPr>
          <p:cNvSpPr>
            <a:spLocks noGrp="1"/>
          </p:cNvSpPr>
          <p:nvPr>
            <p:ph type="pic" sz="quarter" idx="15"/>
          </p:nvPr>
        </p:nvSpPr>
        <p:spPr bwMode="gray">
          <a:xfrm>
            <a:off x="8616950" y="0"/>
            <a:ext cx="3575050" cy="6858000"/>
          </a:xfrm>
          <a:solidFill>
            <a:srgbClr val="E6EBF0"/>
          </a:solidFill>
        </p:spPr>
        <p:txBody>
          <a:bodyPr vert="horz" lIns="144000" tIns="144000" rIns="144000" bIns="144000" rtlCol="0" anchor="ctr" anchorCtr="0">
            <a:noAutofit/>
          </a:bodyPr>
          <a:lstStyle>
            <a:lvl1pPr>
              <a:defRPr lang="de-DE" dirty="0">
                <a:solidFill>
                  <a:srgbClr val="969BA0"/>
                </a:solidFill>
              </a:defRPr>
            </a:lvl1pPr>
          </a:lstStyle>
          <a:p>
            <a:pPr lvl="0" algn="ctr"/>
            <a:endParaRPr lang="de-DE" dirty="0"/>
          </a:p>
        </p:txBody>
      </p:sp>
      <p:sp>
        <p:nvSpPr>
          <p:cNvPr id="11" name="Fußzeilenplatzhalter 4">
            <a:extLst>
              <a:ext uri="{FF2B5EF4-FFF2-40B4-BE49-F238E27FC236}">
                <a16:creationId xmlns:a16="http://schemas.microsoft.com/office/drawing/2014/main" id="{EFFE80D8-0067-4B03-95B1-EA7808EE052E}"/>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BE351D9C-AC2D-44D4-B1B7-3C90E5F9DDFD}"/>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3" name="Textplatzhalter 7">
            <a:extLst>
              <a:ext uri="{FF2B5EF4-FFF2-40B4-BE49-F238E27FC236}">
                <a16:creationId xmlns:a16="http://schemas.microsoft.com/office/drawing/2014/main" id="{CA6B30F3-A362-49B8-BA65-F340D3B30CBD}"/>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
        <p:nvSpPr>
          <p:cNvPr id="22" name="Textplatzhalter 6">
            <a:extLst>
              <a:ext uri="{FF2B5EF4-FFF2-40B4-BE49-F238E27FC236}">
                <a16:creationId xmlns:a16="http://schemas.microsoft.com/office/drawing/2014/main" id="{52D522E7-DA6C-4258-BFDB-A54CAB17B742}"/>
              </a:ext>
            </a:extLst>
          </p:cNvPr>
          <p:cNvSpPr>
            <a:spLocks noGrp="1"/>
          </p:cNvSpPr>
          <p:nvPr>
            <p:ph type="body" sz="quarter" idx="19" hasCustomPrompt="1"/>
          </p:nvPr>
        </p:nvSpPr>
        <p:spPr>
          <a:xfrm>
            <a:off x="10272000" y="6427060"/>
            <a:ext cx="1440000" cy="162000"/>
          </a:xfrm>
          <a:blipFill>
            <a:blip r:embed="rId2"/>
            <a:stretch>
              <a:fillRect/>
            </a:stretch>
          </a:blipFill>
        </p:spPr>
        <p:txBody>
          <a:bodyPr/>
          <a:lstStyle>
            <a:lvl1pPr>
              <a:defRPr/>
            </a:lvl1pPr>
          </a:lstStyle>
          <a:p>
            <a:pPr lvl="0"/>
            <a:r>
              <a:rPr lang="de-DE" dirty="0"/>
              <a:t> </a:t>
            </a:r>
          </a:p>
        </p:txBody>
      </p:sp>
    </p:spTree>
    <p:extLst>
      <p:ext uri="{BB962C8B-B14F-4D97-AF65-F5344CB8AC3E}">
        <p14:creationId xmlns:p14="http://schemas.microsoft.com/office/powerpoint/2010/main" val="459800348"/>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5428">
          <p15:clr>
            <a:srgbClr val="FBAE40"/>
          </p15:clr>
        </p15:guide>
        <p15:guide id="6" pos="5065">
          <p15:clr>
            <a:srgbClr val="FBAE40"/>
          </p15:clr>
        </p15:guide>
        <p15:guide id="7" pos="56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A95A513-C2A8-4C72-88EB-D7EE18D55AA3}"/>
              </a:ext>
            </a:extLst>
          </p:cNvPr>
          <p:cNvGraphicFramePr>
            <a:graphicFrameLocks noChangeAspect="1"/>
          </p:cNvGraphicFramePr>
          <p:nvPr userDrawn="1">
            <p:custDataLst>
              <p:tags r:id="rId24"/>
            </p:custDataLst>
            <p:extLst>
              <p:ext uri="{D42A27DB-BD31-4B8C-83A1-F6EECF244321}">
                <p14:modId xmlns:p14="http://schemas.microsoft.com/office/powerpoint/2010/main" val="1690066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6" imgW="359" imgH="358" progId="TCLayout.ActiveDocument.1">
                  <p:embed/>
                </p:oleObj>
              </mc:Choice>
              <mc:Fallback>
                <p:oleObj name="think-cell Folie" r:id="rId26" imgW="359" imgH="358" progId="TCLayout.ActiveDocument.1">
                  <p:embed/>
                  <p:pic>
                    <p:nvPicPr>
                      <p:cNvPr id="6" name="Objekt 5" hidden="1">
                        <a:extLst>
                          <a:ext uri="{FF2B5EF4-FFF2-40B4-BE49-F238E27FC236}">
                            <a16:creationId xmlns:a16="http://schemas.microsoft.com/office/drawing/2014/main" id="{CA95A513-C2A8-4C72-88EB-D7EE18D55AA3}"/>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D192914B-52CE-4498-9878-FC05563EBC48}"/>
              </a:ext>
            </a:extLst>
          </p:cNvPr>
          <p:cNvSpPr/>
          <p:nvPr userDrawn="1">
            <p:custDataLst>
              <p:tags r:id="rId25"/>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de-CH" sz="2000" b="1" i="0" baseline="0" dirty="0">
              <a:latin typeface="Tahoma" panose="020B0604030504040204" pitchFamily="34" charset="0"/>
              <a:ea typeface="+mj-ea"/>
              <a:cs typeface="+mj-cs"/>
              <a:sym typeface="Tahoma" panose="020B0604030504040204" pitchFamily="34" charset="0"/>
            </a:endParaRPr>
          </a:p>
        </p:txBody>
      </p:sp>
      <p:sp>
        <p:nvSpPr>
          <p:cNvPr id="2" name="Titelplatzhalter 1">
            <a:extLst>
              <a:ext uri="{FF2B5EF4-FFF2-40B4-BE49-F238E27FC236}">
                <a16:creationId xmlns:a16="http://schemas.microsoft.com/office/drawing/2014/main" id="{8002D86B-157B-42F7-856E-637854E97B4F}"/>
              </a:ext>
            </a:extLst>
          </p:cNvPr>
          <p:cNvSpPr>
            <a:spLocks noGrp="1"/>
          </p:cNvSpPr>
          <p:nvPr>
            <p:ph type="title"/>
          </p:nvPr>
        </p:nvSpPr>
        <p:spPr bwMode="gray">
          <a:xfrm>
            <a:off x="478800" y="262037"/>
            <a:ext cx="7560000" cy="574675"/>
          </a:xfrm>
          <a:prstGeom prst="rect">
            <a:avLst/>
          </a:prstGeom>
        </p:spPr>
        <p:txBody>
          <a:bodyPr vert="horz" lIns="0" tIns="0" rIns="0" bIns="0" rtlCol="0" anchor="b" anchorCtr="0">
            <a:noAutofit/>
          </a:bodyPr>
          <a:lstStyle/>
          <a:p>
            <a:r>
              <a:rPr lang="de-CH" dirty="0"/>
              <a:t>Mastertitelformat bearbeiten</a:t>
            </a:r>
          </a:p>
        </p:txBody>
      </p:sp>
      <p:sp>
        <p:nvSpPr>
          <p:cNvPr id="3" name="Textplatzhalter 2">
            <a:extLst>
              <a:ext uri="{FF2B5EF4-FFF2-40B4-BE49-F238E27FC236}">
                <a16:creationId xmlns:a16="http://schemas.microsoft.com/office/drawing/2014/main" id="{A3FF106B-7A95-4F80-906C-DD0427F85AB1}"/>
              </a:ext>
            </a:extLst>
          </p:cNvPr>
          <p:cNvSpPr>
            <a:spLocks noGrp="1"/>
          </p:cNvSpPr>
          <p:nvPr>
            <p:ph type="body" idx="1"/>
          </p:nvPr>
        </p:nvSpPr>
        <p:spPr bwMode="gray">
          <a:xfrm>
            <a:off x="1200150" y="2136375"/>
            <a:ext cx="10512425" cy="3956451"/>
          </a:xfrm>
          <a:prstGeom prst="rect">
            <a:avLst/>
          </a:prstGeom>
        </p:spPr>
        <p:txBody>
          <a:bodyPr vert="horz" lIns="0" tIns="0" rIns="0" bIns="0" rtlCol="0">
            <a:no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
        <p:nvSpPr>
          <p:cNvPr id="5" name="Fußzeilenplatzhalter 4">
            <a:extLst>
              <a:ext uri="{FF2B5EF4-FFF2-40B4-BE49-F238E27FC236}">
                <a16:creationId xmlns:a16="http://schemas.microsoft.com/office/drawing/2014/main" id="{AA39D5A7-8AF8-460F-970C-90EFF14193CC}"/>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cxnSp>
        <p:nvCxnSpPr>
          <p:cNvPr id="14" name="Gerader Verbinder 13">
            <a:extLst>
              <a:ext uri="{FF2B5EF4-FFF2-40B4-BE49-F238E27FC236}">
                <a16:creationId xmlns:a16="http://schemas.microsoft.com/office/drawing/2014/main" id="{DA6D92CC-4216-4994-B083-C3D2C12DFFC6}"/>
              </a:ext>
            </a:extLst>
          </p:cNvPr>
          <p:cNvCxnSpPr>
            <a:cxnSpLocks/>
          </p:cNvCxnSpPr>
          <p:nvPr userDrawn="1"/>
        </p:nvCxnSpPr>
        <p:spPr bwMode="gray">
          <a:xfrm>
            <a:off x="4296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E395993-43E9-4488-8EAB-A162CEF295A5}"/>
              </a:ext>
            </a:extLst>
          </p:cNvPr>
          <p:cNvCxnSpPr>
            <a:cxnSpLocks/>
          </p:cNvCxnSpPr>
          <p:nvPr userDrawn="1"/>
        </p:nvCxnSpPr>
        <p:spPr bwMode="gray">
          <a:xfrm>
            <a:off x="4872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EADC67D-0193-41F0-A964-BED89D02897B}"/>
              </a:ext>
            </a:extLst>
          </p:cNvPr>
          <p:cNvCxnSpPr>
            <a:cxnSpLocks/>
          </p:cNvCxnSpPr>
          <p:nvPr userDrawn="1"/>
        </p:nvCxnSpPr>
        <p:spPr bwMode="gray">
          <a:xfrm>
            <a:off x="6168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C8B83DA-7E40-4614-9706-C4616A8D0429}"/>
              </a:ext>
            </a:extLst>
          </p:cNvPr>
          <p:cNvCxnSpPr>
            <a:cxnSpLocks/>
          </p:cNvCxnSpPr>
          <p:nvPr userDrawn="1"/>
        </p:nvCxnSpPr>
        <p:spPr bwMode="gray">
          <a:xfrm>
            <a:off x="6744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C5BD32DD-64F1-4996-B3C9-7F1492CA65BC}"/>
              </a:ext>
            </a:extLst>
          </p:cNvPr>
          <p:cNvCxnSpPr>
            <a:cxnSpLocks/>
          </p:cNvCxnSpPr>
          <p:nvPr userDrawn="1"/>
        </p:nvCxnSpPr>
        <p:spPr bwMode="gray">
          <a:xfrm>
            <a:off x="8040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63D55C3-F729-4F09-BA64-CF227D9660E4}"/>
              </a:ext>
            </a:extLst>
          </p:cNvPr>
          <p:cNvCxnSpPr>
            <a:cxnSpLocks/>
          </p:cNvCxnSpPr>
          <p:nvPr userDrawn="1"/>
        </p:nvCxnSpPr>
        <p:spPr bwMode="gray">
          <a:xfrm>
            <a:off x="8616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EBC1C75-230F-4EE4-A33A-B805F47E7BBA}"/>
              </a:ext>
            </a:extLst>
          </p:cNvPr>
          <p:cNvCxnSpPr>
            <a:cxnSpLocks/>
          </p:cNvCxnSpPr>
          <p:nvPr userDrawn="1"/>
        </p:nvCxnSpPr>
        <p:spPr bwMode="gray">
          <a:xfrm>
            <a:off x="11712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21" name="Gerader Verbinder 19">
            <a:extLst>
              <a:ext uri="{FF2B5EF4-FFF2-40B4-BE49-F238E27FC236}">
                <a16:creationId xmlns:a16="http://schemas.microsoft.com/office/drawing/2014/main" id="{98087B6D-726B-4FFE-8C4B-478A2D6C6B62}"/>
              </a:ext>
            </a:extLst>
          </p:cNvPr>
          <p:cNvCxnSpPr>
            <a:cxnSpLocks/>
          </p:cNvCxnSpPr>
          <p:nvPr userDrawn="1"/>
        </p:nvCxnSpPr>
        <p:spPr bwMode="gray">
          <a:xfrm>
            <a:off x="3360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22" name="Gerader Verbinder 19">
            <a:extLst>
              <a:ext uri="{FF2B5EF4-FFF2-40B4-BE49-F238E27FC236}">
                <a16:creationId xmlns:a16="http://schemas.microsoft.com/office/drawing/2014/main" id="{61EE071B-C358-4707-8C77-DE29EA2CC6CC}"/>
              </a:ext>
            </a:extLst>
          </p:cNvPr>
          <p:cNvCxnSpPr>
            <a:cxnSpLocks/>
          </p:cNvCxnSpPr>
          <p:nvPr userDrawn="1"/>
        </p:nvCxnSpPr>
        <p:spPr bwMode="gray">
          <a:xfrm>
            <a:off x="8976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23" name="Gerader Verbinder 19">
            <a:extLst>
              <a:ext uri="{FF2B5EF4-FFF2-40B4-BE49-F238E27FC236}">
                <a16:creationId xmlns:a16="http://schemas.microsoft.com/office/drawing/2014/main" id="{4E5DBBC7-A5A1-4D7A-A883-04C687572ABE}"/>
              </a:ext>
            </a:extLst>
          </p:cNvPr>
          <p:cNvCxnSpPr>
            <a:cxnSpLocks/>
          </p:cNvCxnSpPr>
          <p:nvPr userDrawn="1"/>
        </p:nvCxnSpPr>
        <p:spPr bwMode="gray">
          <a:xfrm>
            <a:off x="861628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24" name="Gerader Verbinder 19">
            <a:extLst>
              <a:ext uri="{FF2B5EF4-FFF2-40B4-BE49-F238E27FC236}">
                <a16:creationId xmlns:a16="http://schemas.microsoft.com/office/drawing/2014/main" id="{90112AEF-60EC-4057-817F-E23E8D4E6F22}"/>
              </a:ext>
            </a:extLst>
          </p:cNvPr>
          <p:cNvCxnSpPr>
            <a:cxnSpLocks/>
          </p:cNvCxnSpPr>
          <p:nvPr userDrawn="1"/>
        </p:nvCxnSpPr>
        <p:spPr bwMode="gray">
          <a:xfrm>
            <a:off x="3936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25" name="Gerader Verbinder 19">
            <a:extLst>
              <a:ext uri="{FF2B5EF4-FFF2-40B4-BE49-F238E27FC236}">
                <a16:creationId xmlns:a16="http://schemas.microsoft.com/office/drawing/2014/main" id="{CEC223F5-8B31-4D31-9793-AB6C3EA57438}"/>
              </a:ext>
            </a:extLst>
          </p:cNvPr>
          <p:cNvCxnSpPr>
            <a:cxnSpLocks/>
          </p:cNvCxnSpPr>
          <p:nvPr userDrawn="1"/>
        </p:nvCxnSpPr>
        <p:spPr bwMode="gray">
          <a:xfrm>
            <a:off x="9552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D6A5C5E-DC8F-429E-99A0-8635194F9F5E}"/>
              </a:ext>
            </a:extLst>
          </p:cNvPr>
          <p:cNvCxnSpPr>
            <a:cxnSpLocks/>
          </p:cNvCxnSpPr>
          <p:nvPr userDrawn="1"/>
        </p:nvCxnSpPr>
        <p:spPr bwMode="gray">
          <a:xfrm>
            <a:off x="1200150" y="-1714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sp>
        <p:nvSpPr>
          <p:cNvPr id="27" name="Foliennummernplatzhalter 5">
            <a:extLst>
              <a:ext uri="{FF2B5EF4-FFF2-40B4-BE49-F238E27FC236}">
                <a16:creationId xmlns:a16="http://schemas.microsoft.com/office/drawing/2014/main" id="{F9EAF53A-E6F2-4269-9890-4D4F93592253}"/>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pic>
        <p:nvPicPr>
          <p:cNvPr id="8" name="Grafik 7">
            <a:extLst>
              <a:ext uri="{FF2B5EF4-FFF2-40B4-BE49-F238E27FC236}">
                <a16:creationId xmlns:a16="http://schemas.microsoft.com/office/drawing/2014/main" id="{569349C3-F308-4FEA-855C-03455F583E10}"/>
              </a:ext>
            </a:extLst>
          </p:cNvPr>
          <p:cNvPicPr>
            <a:picLocks noChangeAspect="1"/>
          </p:cNvPicPr>
          <p:nvPr userDrawn="1"/>
        </p:nvPicPr>
        <p:blipFill>
          <a:blip r:embed="rId28"/>
          <a:stretch>
            <a:fillRect/>
          </a:stretch>
        </p:blipFill>
        <p:spPr>
          <a:xfrm>
            <a:off x="10272000" y="6427780"/>
            <a:ext cx="1440000" cy="161280"/>
          </a:xfrm>
          <a:prstGeom prst="rect">
            <a:avLst/>
          </a:prstGeom>
        </p:spPr>
      </p:pic>
    </p:spTree>
    <p:extLst>
      <p:ext uri="{BB962C8B-B14F-4D97-AF65-F5344CB8AC3E}">
        <p14:creationId xmlns:p14="http://schemas.microsoft.com/office/powerpoint/2010/main" val="223469580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0" r:id="rId3"/>
    <p:sldLayoutId id="2147483679" r:id="rId4"/>
    <p:sldLayoutId id="2147483650" r:id="rId5"/>
    <p:sldLayoutId id="2147483666" r:id="rId6"/>
    <p:sldLayoutId id="2147483663" r:id="rId7"/>
    <p:sldLayoutId id="2147483664" r:id="rId8"/>
    <p:sldLayoutId id="2147483673" r:id="rId9"/>
    <p:sldLayoutId id="2147483677" r:id="rId10"/>
    <p:sldLayoutId id="2147483676" r:id="rId11"/>
    <p:sldLayoutId id="2147483675" r:id="rId12"/>
    <p:sldLayoutId id="2147483667" r:id="rId13"/>
    <p:sldLayoutId id="2147483668" r:id="rId14"/>
    <p:sldLayoutId id="2147483669" r:id="rId15"/>
    <p:sldLayoutId id="2147483681" r:id="rId16"/>
    <p:sldLayoutId id="2147483682" r:id="rId17"/>
    <p:sldLayoutId id="2147483665" r:id="rId18"/>
    <p:sldLayoutId id="2147483671" r:id="rId19"/>
    <p:sldLayoutId id="2147483672" r:id="rId20"/>
    <p:sldLayoutId id="2147483674" r:id="rId21"/>
    <p:sldLayoutId id="2147483670" r:id="rId22"/>
  </p:sldLayoutIdLst>
  <p:hf hdr="0" dt="0"/>
  <p:txStyles>
    <p:titleStyle>
      <a:lvl1pPr algn="l" defTabSz="914400" rtl="0" eaLnBrk="1" latinLnBrk="0" hangingPunct="1">
        <a:lnSpc>
          <a:spcPct val="90000"/>
        </a:lnSpc>
        <a:spcBef>
          <a:spcPct val="0"/>
        </a:spcBef>
        <a:buNone/>
        <a:defRPr sz="2000" b="1" kern="1200">
          <a:solidFill>
            <a:schemeClr val="bg2"/>
          </a:solidFill>
          <a:latin typeface="+mj-lt"/>
          <a:ea typeface="+mj-ea"/>
          <a:cs typeface="+mj-cs"/>
        </a:defRPr>
      </a:lvl1pPr>
    </p:titleStyle>
    <p:bodyStyle>
      <a:lvl1pPr marL="14288" indent="-14288" algn="l" defTabSz="914400" rtl="0" eaLnBrk="1" latinLnBrk="0" hangingPunct="1">
        <a:lnSpc>
          <a:spcPct val="110000"/>
        </a:lnSpc>
        <a:spcBef>
          <a:spcPts val="1800"/>
        </a:spcBef>
        <a:spcAft>
          <a:spcPts val="800"/>
        </a:spcAft>
        <a:buClr>
          <a:srgbClr val="FFFFFF"/>
        </a:buClr>
        <a:buSzPct val="25000"/>
        <a:buFont typeface="Arial" panose="020B0604020202020204" pitchFamily="34" charset="0"/>
        <a:buChar char=" "/>
        <a:defRPr sz="1400" b="1" kern="1200">
          <a:solidFill>
            <a:schemeClr val="tx1"/>
          </a:solidFill>
          <a:latin typeface="+mn-lt"/>
          <a:ea typeface="+mn-ea"/>
          <a:cs typeface="+mn-cs"/>
        </a:defRPr>
      </a:lvl1pPr>
      <a:lvl2pPr marL="14288" indent="-14288" algn="l" defTabSz="914400" rtl="0" eaLnBrk="1" latinLnBrk="0" hangingPunct="1">
        <a:lnSpc>
          <a:spcPct val="110000"/>
        </a:lnSpc>
        <a:spcBef>
          <a:spcPts val="0"/>
        </a:spcBef>
        <a:spcAft>
          <a:spcPts val="800"/>
        </a:spcAft>
        <a:buClr>
          <a:srgbClr val="FFFFFF"/>
        </a:buClr>
        <a:buSzPct val="25000"/>
        <a:buFont typeface="Arial" panose="020B0604020202020204" pitchFamily="34" charset="0"/>
        <a:buChar char=" "/>
        <a:defRPr sz="1400" kern="1200">
          <a:solidFill>
            <a:schemeClr val="tx1"/>
          </a:solidFill>
          <a:latin typeface="+mn-lt"/>
          <a:ea typeface="+mn-ea"/>
          <a:cs typeface="+mn-cs"/>
        </a:defRPr>
      </a:lvl2pPr>
      <a:lvl3pPr marL="179388" indent="-169863"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3pPr>
      <a:lvl4pPr marL="357188" indent="-176213"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4pPr>
      <a:lvl5pPr marL="541338" marR="0" indent="-182563" algn="l" defTabSz="914400" rtl="0" eaLnBrk="1" fontAlgn="auto" latinLnBrk="0" hangingPunct="1">
        <a:lnSpc>
          <a:spcPct val="110000"/>
        </a:lnSpc>
        <a:spcBef>
          <a:spcPts val="0"/>
        </a:spcBef>
        <a:spcAft>
          <a:spcPts val="200"/>
        </a:spcAft>
        <a:buClr>
          <a:schemeClr val="tx1"/>
        </a:buClr>
        <a:buSzTx/>
        <a:buFont typeface="Tahoma" panose="020B0604030504040204" pitchFamily="34" charset="0"/>
        <a:buChar char="▪"/>
        <a:tabLst/>
        <a:defRPr sz="1400" kern="1200">
          <a:solidFill>
            <a:schemeClr val="tx1"/>
          </a:solidFill>
          <a:latin typeface="+mn-lt"/>
          <a:ea typeface="+mn-ea"/>
          <a:cs typeface="+mn-cs"/>
        </a:defRPr>
      </a:lvl5pPr>
      <a:lvl6pPr marL="715963" indent="-174625"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6pPr>
      <a:lvl7pPr marL="715963" indent="-174625"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7pPr>
      <a:lvl8pPr marL="715963" indent="-174625"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8pPr>
      <a:lvl9pPr marL="715963" indent="-174625"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8.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1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1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1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1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27.xml"/><Relationship Id="rId6" Type="http://schemas.openxmlformats.org/officeDocument/2006/relationships/chart" Target="../charts/chart16.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8.xml"/><Relationship Id="rId6" Type="http://schemas.openxmlformats.org/officeDocument/2006/relationships/chart" Target="../charts/chart17.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9.xml"/><Relationship Id="rId6" Type="http://schemas.openxmlformats.org/officeDocument/2006/relationships/chart" Target="../charts/chart18.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16.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31.xml"/><Relationship Id="rId6" Type="http://schemas.openxmlformats.org/officeDocument/2006/relationships/chart" Target="../charts/chart21.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32.xml"/><Relationship Id="rId6" Type="http://schemas.openxmlformats.org/officeDocument/2006/relationships/chart" Target="../charts/chart2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16.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34.xml"/><Relationship Id="rId6" Type="http://schemas.openxmlformats.org/officeDocument/2006/relationships/chart" Target="../charts/chart2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35.xml"/><Relationship Id="rId6" Type="http://schemas.openxmlformats.org/officeDocument/2006/relationships/chart" Target="../charts/chart26.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6.xml"/><Relationship Id="rId6" Type="http://schemas.openxmlformats.org/officeDocument/2006/relationships/chart" Target="../charts/chart27.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37.xml"/><Relationship Id="rId6" Type="http://schemas.openxmlformats.org/officeDocument/2006/relationships/chart" Target="../charts/chart28.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38.xml"/><Relationship Id="rId6" Type="http://schemas.openxmlformats.org/officeDocument/2006/relationships/chart" Target="../charts/chart29.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39.xml"/><Relationship Id="rId6" Type="http://schemas.openxmlformats.org/officeDocument/2006/relationships/chart" Target="../charts/chart30.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slideLayout" Target="../slideLayouts/slideLayout16.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16.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Layout" Target="../slideLayouts/slideLayout16.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tags" Target="../tags/tag47.xml"/><Relationship Id="rId7" Type="http://schemas.openxmlformats.org/officeDocument/2006/relationships/image" Target="../media/image1.emf"/><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oleObject" Target="../embeddings/oleObject6.bin"/><Relationship Id="rId5" Type="http://schemas.openxmlformats.org/officeDocument/2006/relationships/notesSlide" Target="../notesSlides/notesSlide24.xml"/><Relationship Id="rId4"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oleObject" Target="../embeddings/oleObject6.bin"/><Relationship Id="rId5" Type="http://schemas.openxmlformats.org/officeDocument/2006/relationships/notesSlide" Target="../notesSlides/notesSlide25.xml"/><Relationship Id="rId4"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slideLayout" Target="../slideLayouts/slideLayout16.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slideLayout" Target="../slideLayouts/slideLayout16.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slideLayout" Target="../slideLayouts/slideLayout16.xml"/><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slideLayout" Target="../slideLayouts/slideLayout16.xml"/><Relationship Id="rId1" Type="http://schemas.openxmlformats.org/officeDocument/2006/relationships/tags" Target="../tags/tag54.xml"/></Relationships>
</file>

<file path=ppt/slides/_rels/slide4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slideLayout" Target="../slideLayouts/slideLayout16.xml"/><Relationship Id="rId1" Type="http://schemas.openxmlformats.org/officeDocument/2006/relationships/tags" Target="../tags/tag55.xm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slideLayout" Target="../slideLayouts/slideLayout16.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slideLayout" Target="../slideLayouts/slideLayout16.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1.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6" Type="http://schemas.openxmlformats.org/officeDocument/2006/relationships/hyperlink" Target="https://www.linkedin.com/company/3843761/" TargetMode="Externa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9.png"/><Relationship Id="rId5" Type="http://schemas.openxmlformats.org/officeDocument/2006/relationships/tags" Target="../tags/tag62.xml"/><Relationship Id="rId15" Type="http://schemas.openxmlformats.org/officeDocument/2006/relationships/image" Target="../media/image12.png"/><Relationship Id="rId10" Type="http://schemas.openxmlformats.org/officeDocument/2006/relationships/image" Target="../media/image8.jpg"/><Relationship Id="rId4" Type="http://schemas.openxmlformats.org/officeDocument/2006/relationships/tags" Target="../tags/tag61.xml"/><Relationship Id="rId9" Type="http://schemas.openxmlformats.org/officeDocument/2006/relationships/slideLayout" Target="../slideLayouts/slideLayout22.xml"/><Relationship Id="rId14" Type="http://schemas.openxmlformats.org/officeDocument/2006/relationships/hyperlink" Target="http://www.demoscope.ch/"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9.xml"/><Relationship Id="rId6" Type="http://schemas.openxmlformats.org/officeDocument/2006/relationships/chart" Target="../charts/chart4.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chart" Target="../charts/chart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descr="Ein Bild, das drinnen enthält.&#10;&#10;Automatisch generierte Beschreibung">
            <a:extLst>
              <a:ext uri="{FF2B5EF4-FFF2-40B4-BE49-F238E27FC236}">
                <a16:creationId xmlns:a16="http://schemas.microsoft.com/office/drawing/2014/main" id="{E7F62942-47BA-46D0-A71B-6A8EC56AE8C0}"/>
              </a:ext>
            </a:extLst>
          </p:cNvPr>
          <p:cNvPicPr>
            <a:picLocks noGrp="1" noChangeAspect="1"/>
          </p:cNvPicPr>
          <p:nvPr>
            <p:ph type="pic" sz="quarter" idx="10"/>
          </p:nvPr>
        </p:nvPicPr>
        <p:blipFill>
          <a:blip r:embed="rId2"/>
          <a:srcRect t="7813" b="7813"/>
          <a:stretch>
            <a:fillRect/>
          </a:stretch>
        </p:blipFill>
        <p:spPr/>
      </p:pic>
      <p:sp>
        <p:nvSpPr>
          <p:cNvPr id="8" name="Titel 7">
            <a:extLst>
              <a:ext uri="{FF2B5EF4-FFF2-40B4-BE49-F238E27FC236}">
                <a16:creationId xmlns:a16="http://schemas.microsoft.com/office/drawing/2014/main" id="{A58CF43D-16BF-45CB-913D-5FB885DED3D2}"/>
              </a:ext>
            </a:extLst>
          </p:cNvPr>
          <p:cNvSpPr>
            <a:spLocks noGrp="1"/>
          </p:cNvSpPr>
          <p:nvPr>
            <p:ph type="title"/>
          </p:nvPr>
        </p:nvSpPr>
        <p:spPr>
          <a:xfrm>
            <a:off x="4798800" y="1558800"/>
            <a:ext cx="6913200" cy="5299200"/>
          </a:xfrm>
        </p:spPr>
        <p:txBody>
          <a:bodyPr lIns="180000" rIns="0"/>
          <a:lstStyle/>
          <a:p>
            <a:r>
              <a:rPr lang="de-CH" sz="3300" dirty="0"/>
              <a:t>Bundesamt für Gesundheit BAG</a:t>
            </a:r>
            <a:br>
              <a:rPr lang="de-CH" sz="3300" dirty="0"/>
            </a:br>
            <a:br>
              <a:rPr lang="de-CH" sz="3300" dirty="0"/>
            </a:br>
            <a:r>
              <a:rPr lang="de-CH" sz="3300" dirty="0"/>
              <a:t>Bevölkerungsumfrage zu Antibiotikaresistenzen 2024</a:t>
            </a:r>
          </a:p>
        </p:txBody>
      </p:sp>
      <p:sp>
        <p:nvSpPr>
          <p:cNvPr id="10" name="Textplatzhalter 9">
            <a:extLst>
              <a:ext uri="{FF2B5EF4-FFF2-40B4-BE49-F238E27FC236}">
                <a16:creationId xmlns:a16="http://schemas.microsoft.com/office/drawing/2014/main" id="{5D2FDB43-CC39-4E43-9599-6E5ED9820F89}"/>
              </a:ext>
            </a:extLst>
          </p:cNvPr>
          <p:cNvSpPr>
            <a:spLocks noGrp="1"/>
          </p:cNvSpPr>
          <p:nvPr>
            <p:ph type="body" sz="quarter" idx="11"/>
          </p:nvPr>
        </p:nvSpPr>
        <p:spPr/>
        <p:txBody>
          <a:bodyPr/>
          <a:lstStyle/>
          <a:p>
            <a:endParaRPr lang="de-CH" dirty="0"/>
          </a:p>
        </p:txBody>
      </p:sp>
      <p:sp>
        <p:nvSpPr>
          <p:cNvPr id="11" name="Textplatzhalter 10">
            <a:extLst>
              <a:ext uri="{FF2B5EF4-FFF2-40B4-BE49-F238E27FC236}">
                <a16:creationId xmlns:a16="http://schemas.microsoft.com/office/drawing/2014/main" id="{CABC0599-FC84-451F-A259-76FCFBC79002}"/>
              </a:ext>
            </a:extLst>
          </p:cNvPr>
          <p:cNvSpPr>
            <a:spLocks noGrp="1"/>
          </p:cNvSpPr>
          <p:nvPr>
            <p:ph type="body" sz="quarter" idx="19"/>
          </p:nvPr>
        </p:nvSpPr>
        <p:spPr>
          <a:xfrm>
            <a:off x="4953236" y="3934800"/>
            <a:ext cx="5648570" cy="648000"/>
          </a:xfrm>
        </p:spPr>
        <p:txBody>
          <a:bodyPr/>
          <a:lstStyle/>
          <a:p>
            <a:r>
              <a:rPr lang="de-CH" dirty="0"/>
              <a:t>August 2024 | Adligenswil</a:t>
            </a:r>
          </a:p>
        </p:txBody>
      </p:sp>
    </p:spTree>
    <p:extLst>
      <p:ext uri="{BB962C8B-B14F-4D97-AF65-F5344CB8AC3E}">
        <p14:creationId xmlns:p14="http://schemas.microsoft.com/office/powerpoint/2010/main" val="229078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Aussagen zu Antibiotika – Antibiotika zerstören Viren</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de-DE" dirty="0"/>
              <a:t>Bitte geben Sie für die nachfolgenden Aussagen an, ob diese richtig oder falsch sind</a:t>
            </a:r>
            <a:r>
              <a:rPr lang="de-CH" dirty="0"/>
              <a:t>.</a:t>
            </a:r>
          </a:p>
          <a:p>
            <a:pPr marL="720725" indent="-720725">
              <a:spcBef>
                <a:spcPts val="600"/>
              </a:spcBef>
              <a:buNone/>
            </a:pPr>
            <a:r>
              <a:rPr lang="de-CH" dirty="0"/>
              <a:t>	«Antibiotika zerstören Viren»</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10</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4108564903"/>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395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1089200" cy="574675"/>
          </a:xfrm>
        </p:spPr>
        <p:txBody>
          <a:bodyPr/>
          <a:lstStyle/>
          <a:p>
            <a:r>
              <a:rPr lang="de-CH" dirty="0"/>
              <a:t>Aussagen zu Antibiotika – Antibiotika sind ein effektives Mittel gegen Grippe und Erkältungen</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de-DE" dirty="0"/>
              <a:t>Bitte geben Sie für die nachfolgenden Aussagen an, ob diese richtig oder falsch sind</a:t>
            </a:r>
            <a:r>
              <a:rPr lang="de-CH" dirty="0"/>
              <a:t>.</a:t>
            </a:r>
          </a:p>
          <a:p>
            <a:pPr marL="720725" indent="-720725">
              <a:spcBef>
                <a:spcPts val="600"/>
              </a:spcBef>
              <a:buNone/>
            </a:pPr>
            <a:r>
              <a:rPr lang="de-CH" dirty="0"/>
              <a:t>	«Antibiotika sind ein effektives Mittel gegen Grippe und Erkältungen»</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11</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717234538"/>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7021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1017200" cy="574675"/>
          </a:xfrm>
        </p:spPr>
        <p:txBody>
          <a:bodyPr/>
          <a:lstStyle/>
          <a:p>
            <a:r>
              <a:rPr lang="de-CH" dirty="0"/>
              <a:t>Aussagen zu Antibiotika – Die unnötige Einnahme von Antibiotika verringert deren Wirksamkeit</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de-DE" dirty="0"/>
              <a:t>Bitte geben Sie für die nachfolgenden Aussagen an, ob diese richtig oder falsch sind</a:t>
            </a:r>
            <a:r>
              <a:rPr lang="de-CH" dirty="0"/>
              <a:t>.</a:t>
            </a:r>
          </a:p>
          <a:p>
            <a:pPr marL="720725" indent="-720725">
              <a:spcBef>
                <a:spcPts val="600"/>
              </a:spcBef>
              <a:buNone/>
            </a:pPr>
            <a:r>
              <a:rPr lang="de-CH" dirty="0"/>
              <a:t>	«Die unnötige Einnahme von Antibiotika verringert deren Wirksamkeit»</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12</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2746926677"/>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2074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Aussagen zu Antibiotika – Mit der Einnahme von Antibiotika gehen häufig Nebenwirkungen einher, z.B. Durchfall</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de-DE" dirty="0"/>
              <a:t>Bitte geben Sie für die nachfolgenden Aussagen an, ob diese richtig oder falsch sind</a:t>
            </a:r>
            <a:r>
              <a:rPr lang="de-CH" dirty="0"/>
              <a:t>.</a:t>
            </a:r>
          </a:p>
          <a:p>
            <a:pPr marL="720725" indent="-720725">
              <a:spcBef>
                <a:spcPts val="600"/>
              </a:spcBef>
              <a:buNone/>
            </a:pPr>
            <a:r>
              <a:rPr lang="de-CH" dirty="0"/>
              <a:t>	«Mit der Einnahme von Antibiotika gehen häufig Nebenwirkungen einher, z.B. Durchfall»</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13</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1733701977"/>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4873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0009200" cy="574675"/>
          </a:xfrm>
        </p:spPr>
        <p:txBody>
          <a:bodyPr/>
          <a:lstStyle/>
          <a:p>
            <a:r>
              <a:rPr lang="de-CH" dirty="0"/>
              <a:t>Aussagen zu Antibiotika – </a:t>
            </a:r>
            <a:r>
              <a:rPr lang="de-CH" sz="1800" dirty="0">
                <a:effectLst/>
                <a:latin typeface="Tahoma" panose="020B0604030504040204" pitchFamily="34" charset="0"/>
                <a:ea typeface="Calibri" panose="020F0502020204030204" pitchFamily="34" charset="0"/>
              </a:rPr>
              <a:t>Menschen können gegen Antibiotika resistent werden </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de-DE" dirty="0"/>
              <a:t>Bitte geben Sie für die nachfolgenden Aussagen an, ob diese richtig oder falsch sind</a:t>
            </a:r>
            <a:r>
              <a:rPr lang="de-CH" dirty="0"/>
              <a:t>.</a:t>
            </a:r>
          </a:p>
          <a:p>
            <a:pPr marL="720725" indent="-720725">
              <a:spcBef>
                <a:spcPts val="600"/>
              </a:spcBef>
              <a:buNone/>
            </a:pPr>
            <a:r>
              <a:rPr lang="de-CH" dirty="0"/>
              <a:t>	«</a:t>
            </a:r>
            <a:r>
              <a:rPr lang="de-DE" dirty="0"/>
              <a:t>Menschen können gegen Antibiotika resistent werden</a:t>
            </a:r>
            <a:r>
              <a:rPr lang="de-CH" dirty="0"/>
              <a:t>»</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14</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3730564127"/>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0509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Aussagen zu Antibiotika – Wissensindex</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de-DE" dirty="0"/>
              <a:t>Bitte geben Sie für die nachfolgenden Aussagen an, ob diese richtig oder falsch sind</a:t>
            </a:r>
            <a:r>
              <a:rPr lang="de-CH" dirty="0"/>
              <a:t>.</a:t>
            </a:r>
          </a:p>
          <a:p>
            <a:pPr marL="720725" indent="-720725">
              <a:spcBef>
                <a:spcPts val="600"/>
              </a:spcBef>
              <a:buNone/>
            </a:pPr>
            <a:r>
              <a:rPr lang="de-CH" sz="1000" b="0" dirty="0"/>
              <a:t>FILTER:	</a:t>
            </a:r>
            <a:r>
              <a:rPr lang="de-DE" sz="1000" b="0" dirty="0"/>
              <a:t>Wenn alle fünf Aussagen bewertet sind</a:t>
            </a:r>
            <a:endParaRPr lang="de-CH" sz="1000" b="0" dirty="0"/>
          </a:p>
          <a:p>
            <a:pPr marL="720725" indent="-720725">
              <a:buNone/>
            </a:pPr>
            <a:endParaRPr lang="de-CH" sz="1000" b="0" dirty="0"/>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15</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3’485 Befragte</a:t>
            </a:r>
          </a:p>
        </p:txBody>
      </p:sp>
      <p:graphicFrame>
        <p:nvGraphicFramePr>
          <p:cNvPr id="4" name="Diagramm 3">
            <a:extLst>
              <a:ext uri="{FF2B5EF4-FFF2-40B4-BE49-F238E27FC236}">
                <a16:creationId xmlns:a16="http://schemas.microsoft.com/office/drawing/2014/main" id="{DD7E50B8-E362-40FB-B267-42C6A65E2F2C}"/>
              </a:ext>
            </a:extLst>
          </p:cNvPr>
          <p:cNvGraphicFramePr/>
          <p:nvPr>
            <p:custDataLst>
              <p:tags r:id="rId2"/>
            </p:custDataLst>
            <p:extLst>
              <p:ext uri="{D42A27DB-BD31-4B8C-83A1-F6EECF244321}">
                <p14:modId xmlns:p14="http://schemas.microsoft.com/office/powerpoint/2010/main" val="4158808176"/>
              </p:ext>
            </p:extLst>
          </p:nvPr>
        </p:nvGraphicFramePr>
        <p:xfrm>
          <a:off x="1200150" y="1757363"/>
          <a:ext cx="10512223" cy="3960000"/>
        </p:xfrm>
        <a:graphic>
          <a:graphicData uri="http://schemas.openxmlformats.org/drawingml/2006/chart">
            <c:chart xmlns:c="http://schemas.openxmlformats.org/drawingml/2006/chart" xmlns:r="http://schemas.openxmlformats.org/officeDocument/2006/relationships" r:id="rId7"/>
          </a:graphicData>
        </a:graphic>
      </p:graphicFrame>
      <p:sp>
        <p:nvSpPr>
          <p:cNvPr id="6" name="Ellipse 5">
            <a:extLst>
              <a:ext uri="{FF2B5EF4-FFF2-40B4-BE49-F238E27FC236}">
                <a16:creationId xmlns:a16="http://schemas.microsoft.com/office/drawing/2014/main" id="{26677C51-4CC2-4524-9D1C-447902C14B66}"/>
              </a:ext>
            </a:extLst>
          </p:cNvPr>
          <p:cNvSpPr/>
          <p:nvPr/>
        </p:nvSpPr>
        <p:spPr>
          <a:xfrm>
            <a:off x="4670850" y="3501000"/>
            <a:ext cx="1296000" cy="792000"/>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de-CH" sz="1400" dirty="0">
                <a:solidFill>
                  <a:schemeClr val="tx1"/>
                </a:solidFill>
              </a:rPr>
              <a:t>Mittelwert:2.78</a:t>
            </a:r>
          </a:p>
        </p:txBody>
      </p:sp>
    </p:spTree>
    <p:extLst>
      <p:ext uri="{BB962C8B-B14F-4D97-AF65-F5344CB8AC3E}">
        <p14:creationId xmlns:p14="http://schemas.microsoft.com/office/powerpoint/2010/main" val="234836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1279968686"/>
              </p:ext>
            </p:extLst>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Aussagen zu Antibiotika – Wissensindex (Zeitvergleich)</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16</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Q04	</a:t>
            </a:r>
            <a:r>
              <a:rPr lang="de-DE" dirty="0"/>
              <a:t>Bitte geben Sie für die nachfolgenden Aussagen an, ob diese richtig oder falsch sind</a:t>
            </a:r>
            <a:r>
              <a:rPr lang="de-CH" dirty="0"/>
              <a:t>.</a:t>
            </a:r>
          </a:p>
          <a:p>
            <a:pPr marL="720725" indent="-720725">
              <a:spcBef>
                <a:spcPts val="600"/>
              </a:spcBef>
              <a:buNone/>
            </a:pPr>
            <a:r>
              <a:rPr lang="de-CH" sz="1000" b="0" dirty="0"/>
              <a:t>FILTER:	</a:t>
            </a:r>
            <a:r>
              <a:rPr lang="de-DE" sz="1000" b="0" dirty="0"/>
              <a:t>Wenn alle fünf Aussagen bewertet sind</a:t>
            </a:r>
            <a:endParaRPr lang="de-CH" sz="1000" b="0" dirty="0"/>
          </a:p>
          <a:p>
            <a:pPr marL="720725" indent="-720725">
              <a:buNone/>
            </a:pPr>
            <a:endParaRPr lang="de-CH" sz="1000" b="0"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10" name="Tabelle 9">
            <a:extLst>
              <a:ext uri="{FF2B5EF4-FFF2-40B4-BE49-F238E27FC236}">
                <a16:creationId xmlns:a16="http://schemas.microsoft.com/office/drawing/2014/main" id="{2550EA5E-78A4-495D-A959-345D9B72FEFE}"/>
              </a:ext>
            </a:extLst>
          </p:cNvPr>
          <p:cNvGraphicFramePr>
            <a:graphicFrameLocks noGrp="1"/>
          </p:cNvGraphicFramePr>
          <p:nvPr>
            <p:extLst>
              <p:ext uri="{D42A27DB-BD31-4B8C-83A1-F6EECF244321}">
                <p14:modId xmlns:p14="http://schemas.microsoft.com/office/powerpoint/2010/main" val="2535419417"/>
              </p:ext>
            </p:extLst>
          </p:nvPr>
        </p:nvGraphicFramePr>
        <p:xfrm>
          <a:off x="10947708" y="1961291"/>
          <a:ext cx="771474" cy="3428340"/>
        </p:xfrm>
        <a:graphic>
          <a:graphicData uri="http://schemas.openxmlformats.org/drawingml/2006/table">
            <a:tbl>
              <a:tblPr firstRow="1" bandRow="1">
                <a:tableStyleId>{5C22544A-7EE6-4342-B048-85BDC9FD1C3A}</a:tableStyleId>
              </a:tblPr>
              <a:tblGrid>
                <a:gridCol w="771474">
                  <a:extLst>
                    <a:ext uri="{9D8B030D-6E8A-4147-A177-3AD203B41FA5}">
                      <a16:colId xmlns:a16="http://schemas.microsoft.com/office/drawing/2014/main" val="4194040150"/>
                    </a:ext>
                  </a:extLst>
                </a:gridCol>
              </a:tblGrid>
              <a:tr h="188340">
                <a:tc>
                  <a:txBody>
                    <a:bodyPr/>
                    <a:lstStyle/>
                    <a:p>
                      <a:pPr algn="ctr">
                        <a:lnSpc>
                          <a:spcPct val="110000"/>
                        </a:lnSpc>
                      </a:pPr>
                      <a:r>
                        <a:rPr lang="de-DE" sz="1000" b="1" noProof="0" dirty="0">
                          <a:solidFill>
                            <a:schemeClr val="tx1"/>
                          </a:solidFill>
                          <a:latin typeface="+mn-lt"/>
                        </a:rPr>
                        <a:t>Mittelwert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EBF0"/>
                    </a:solidFill>
                  </a:tcPr>
                </a:tc>
                <a:extLst>
                  <a:ext uri="{0D108BD9-81ED-4DB2-BD59-A6C34878D82A}">
                    <a16:rowId xmlns:a16="http://schemas.microsoft.com/office/drawing/2014/main" val="2232729711"/>
                  </a:ext>
                </a:extLst>
              </a:tr>
              <a:tr h="648000">
                <a:tc>
                  <a:txBody>
                    <a:bodyPr/>
                    <a:lstStyle/>
                    <a:p>
                      <a:pPr algn="ctr" fontAlgn="b"/>
                      <a:r>
                        <a:rPr lang="de-CH" sz="1200" b="0" i="0" u="none" strike="noStrike" dirty="0">
                          <a:solidFill>
                            <a:schemeClr val="tx1"/>
                          </a:solidFill>
                          <a:effectLst/>
                          <a:latin typeface="+mj-lt"/>
                        </a:rPr>
                        <a:t>2.78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1906311"/>
                  </a:ext>
                </a:extLst>
              </a:tr>
              <a:tr h="648000">
                <a:tc>
                  <a:txBody>
                    <a:bodyPr/>
                    <a:lstStyle/>
                    <a:p>
                      <a:pPr algn="ctr" fontAlgn="b"/>
                      <a:r>
                        <a:rPr lang="de-CH" sz="1200" b="0" i="0" u="none" strike="noStrike">
                          <a:solidFill>
                            <a:schemeClr val="tx1"/>
                          </a:solidFill>
                          <a:effectLst/>
                          <a:latin typeface="+mj-lt"/>
                        </a:rPr>
                        <a:t>3.24</a:t>
                      </a:r>
                      <a:endParaRPr lang="de-CH" sz="1200" b="0" i="0" u="none" strike="noStrike" dirty="0">
                        <a:solidFill>
                          <a:schemeClr val="tx1"/>
                        </a:solidFill>
                        <a:effectLst/>
                        <a:latin typeface="+mj-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69BA0"/>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3143628"/>
                  </a:ext>
                </a:extLst>
              </a:tr>
              <a:tr h="648000">
                <a:tc>
                  <a:txBody>
                    <a:bodyPr/>
                    <a:lstStyle/>
                    <a:p>
                      <a:pPr algn="ctr" fontAlgn="b"/>
                      <a:r>
                        <a:rPr lang="de-CH" sz="1200" b="0" i="0" u="none" strike="noStrike">
                          <a:solidFill>
                            <a:schemeClr val="tx1"/>
                          </a:solidFill>
                          <a:effectLst/>
                          <a:latin typeface="+mj-lt"/>
                        </a:rPr>
                        <a:t>3.22</a:t>
                      </a:r>
                      <a:endParaRPr lang="de-CH" sz="1200" b="0" i="0" u="none" strike="noStrike" dirty="0">
                        <a:solidFill>
                          <a:schemeClr val="tx1"/>
                        </a:solidFill>
                        <a:effectLst/>
                        <a:latin typeface="+mj-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69BA0"/>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496914"/>
                  </a:ext>
                </a:extLst>
              </a:tr>
              <a:tr h="648000">
                <a:tc>
                  <a:txBody>
                    <a:bodyPr/>
                    <a:lstStyle/>
                    <a:p>
                      <a:pPr algn="ctr" fontAlgn="b"/>
                      <a:r>
                        <a:rPr lang="de-CH" sz="1200" b="0" i="0" u="none" strike="noStrike" dirty="0">
                          <a:solidFill>
                            <a:schemeClr val="tx1"/>
                          </a:solidFill>
                          <a:effectLst/>
                          <a:latin typeface="+mj-lt"/>
                        </a:rPr>
                        <a:t>3.21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69BA0"/>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889763"/>
                  </a:ext>
                </a:extLst>
              </a:tr>
              <a:tr h="648000">
                <a:tc>
                  <a:txBody>
                    <a:bodyPr/>
                    <a:lstStyle/>
                    <a:p>
                      <a:pPr algn="ctr" fontAlgn="b"/>
                      <a:r>
                        <a:rPr lang="de-CH" sz="1200" b="0" i="0" u="none" strike="noStrike" dirty="0">
                          <a:solidFill>
                            <a:schemeClr val="tx1"/>
                          </a:solidFill>
                          <a:effectLst/>
                          <a:latin typeface="+mj-lt"/>
                        </a:rPr>
                        <a:t>3.14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69BA0"/>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086998"/>
                  </a:ext>
                </a:extLst>
              </a:tr>
            </a:tbl>
          </a:graphicData>
        </a:graphic>
      </p:graphicFrame>
    </p:spTree>
    <p:extLst>
      <p:ext uri="{BB962C8B-B14F-4D97-AF65-F5344CB8AC3E}">
        <p14:creationId xmlns:p14="http://schemas.microsoft.com/office/powerpoint/2010/main" val="344265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Beendigung Antibiotikaeinnahme (Zeitvergleich)</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17</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Q05	Wann sollte die Einnahme von Antibiotika nach Beginn der Behandlung Ihrer Ansicht nach beendet werden?</a:t>
            </a:r>
            <a:endParaRPr lang="de-CH" sz="1000" b="0" dirty="0"/>
          </a:p>
          <a:p>
            <a:pPr marL="720725" indent="-720725">
              <a:buNone/>
            </a:pPr>
            <a:endParaRPr lang="de-CH"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1720693380"/>
              </p:ext>
            </p:extLst>
          </p:nvPr>
        </p:nvGraphicFramePr>
        <p:xfrm>
          <a:off x="1200150" y="1414800"/>
          <a:ext cx="10871850" cy="49486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platzhalter 12">
            <a:extLst>
              <a:ext uri="{FF2B5EF4-FFF2-40B4-BE49-F238E27FC236}">
                <a16:creationId xmlns:a16="http://schemas.microsoft.com/office/drawing/2014/main" id="{CE4B7856-0054-F599-0E5F-1EE53663B973}"/>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53263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1377200" cy="574675"/>
          </a:xfrm>
        </p:spPr>
        <p:txBody>
          <a:bodyPr/>
          <a:lstStyle/>
          <a:p>
            <a:r>
              <a:rPr lang="de-CH" dirty="0"/>
              <a:t>Entsorgung Antibiotikapackungen</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5401201" cy="432000"/>
          </a:xfrm>
        </p:spPr>
        <p:txBody>
          <a:bodyPr/>
          <a:lstStyle/>
          <a:p>
            <a:pPr marL="720725" indent="-720725">
              <a:buNone/>
            </a:pPr>
            <a:r>
              <a:rPr lang="de-CH" dirty="0"/>
              <a:t>Q05.1a	</a:t>
            </a:r>
            <a:r>
              <a:rPr lang="de-DE" dirty="0"/>
              <a:t>Was würden Sie mit übrigen Antibiotika machen, die Sie nicht mehr benötigen?</a:t>
            </a:r>
          </a:p>
          <a:p>
            <a:pPr marL="720725" indent="-720725">
              <a:buNone/>
            </a:pPr>
            <a:r>
              <a:rPr lang="de-CH" sz="1000" b="0" dirty="0"/>
              <a:t>FILTER:	Hat in den vergangenen 12 Monaten Antibiotika eingenommen</a:t>
            </a:r>
            <a:endParaRPr lang="de-CH" sz="1000" b="0" dirty="0">
              <a:highlight>
                <a:srgbClr val="FFFF00"/>
              </a:highlight>
            </a:endParaRP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18</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2333116867"/>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3’485 Befragte</a:t>
            </a:r>
          </a:p>
        </p:txBody>
      </p:sp>
      <p:sp>
        <p:nvSpPr>
          <p:cNvPr id="11" name="Fußzeilenplatzhalter 3">
            <a:extLst>
              <a:ext uri="{FF2B5EF4-FFF2-40B4-BE49-F238E27FC236}">
                <a16:creationId xmlns:a16="http://schemas.microsoft.com/office/drawing/2014/main" id="{F4A7D561-6DEE-40CE-842E-6C163BDDF7FC}"/>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12" name="Textplatzhalter 6">
            <a:extLst>
              <a:ext uri="{FF2B5EF4-FFF2-40B4-BE49-F238E27FC236}">
                <a16:creationId xmlns:a16="http://schemas.microsoft.com/office/drawing/2014/main" id="{A531FFFA-397C-0DC6-A7ED-8ECFAA17EECA}"/>
              </a:ext>
            </a:extLst>
          </p:cNvPr>
          <p:cNvSpPr txBox="1">
            <a:spLocks/>
          </p:cNvSpPr>
          <p:nvPr/>
        </p:nvSpPr>
        <p:spPr bwMode="gray">
          <a:xfrm>
            <a:off x="6410417" y="982800"/>
            <a:ext cx="5401201" cy="432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0"/>
              </a:spcBef>
              <a:spcAft>
                <a:spcPts val="0"/>
              </a:spcAft>
              <a:buClr>
                <a:srgbClr val="FFFFFF"/>
              </a:buClr>
              <a:buSzPct val="25000"/>
              <a:buFont typeface="Arial" panose="020B0604020202020204" pitchFamily="34" charset="0"/>
              <a:buChar char=" "/>
              <a:tabLst>
                <a:tab pos="714375" algn="l"/>
              </a:tabLst>
              <a:defRPr sz="1400" b="1"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4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400" b="1"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9pPr>
          </a:lstStyle>
          <a:p>
            <a:pPr marL="720725" indent="-720725">
              <a:buFont typeface="Arial" panose="020B0604020202020204" pitchFamily="34" charset="0"/>
              <a:buNone/>
            </a:pPr>
            <a:r>
              <a:rPr lang="de-CH" dirty="0"/>
              <a:t>Q05.1b	</a:t>
            </a:r>
            <a:r>
              <a:rPr lang="de-DE" dirty="0"/>
              <a:t>Und was haben Sie mit übrigen Antibiotika gemacht, die Sie nicht mehr benötigt haben?</a:t>
            </a:r>
          </a:p>
          <a:p>
            <a:pPr marL="720725" indent="-720725">
              <a:buFont typeface="Arial" panose="020B0604020202020204" pitchFamily="34" charset="0"/>
              <a:buNone/>
            </a:pPr>
            <a:r>
              <a:rPr lang="de-CH" sz="1000" b="0" dirty="0"/>
              <a:t>FILTER:	Hat in den vergangenen 12 Monaten KEIN Antibiotika eingenommen</a:t>
            </a:r>
            <a:endParaRPr lang="de-CH" sz="1000" b="0" dirty="0">
              <a:highlight>
                <a:srgbClr val="FFFF00"/>
              </a:highlight>
            </a:endParaRPr>
          </a:p>
          <a:p>
            <a:pPr marL="720725" indent="-720725">
              <a:buFont typeface="Arial" panose="020B0604020202020204" pitchFamily="34" charset="0"/>
              <a:buNone/>
            </a:pPr>
            <a:endParaRPr lang="de-CH" dirty="0"/>
          </a:p>
        </p:txBody>
      </p:sp>
    </p:spTree>
    <p:extLst>
      <p:ext uri="{BB962C8B-B14F-4D97-AF65-F5344CB8AC3E}">
        <p14:creationId xmlns:p14="http://schemas.microsoft.com/office/powerpoint/2010/main" val="213016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1377200" cy="574675"/>
          </a:xfrm>
        </p:spPr>
        <p:txBody>
          <a:bodyPr/>
          <a:lstStyle/>
          <a:p>
            <a:r>
              <a:rPr lang="de-CH" dirty="0"/>
              <a:t>Verhalten, wenn Ärztin/Arzt Kind kein Antibiotikum verschreibt</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Q07	Wie würden respektive haben Sie sich verhalten, wenn die Ärztin oder der Arzt Ihrem kranken Kind entgegen Ihrer Erwartung kein Antibiotikum verschreibt respektive verschrieben hat?</a:t>
            </a:r>
          </a:p>
          <a:p>
            <a:pPr marL="720725" indent="-720725">
              <a:spcBef>
                <a:spcPts val="600"/>
              </a:spcBef>
              <a:buNone/>
            </a:pPr>
            <a:r>
              <a:rPr lang="de-CH" sz="1000" b="0" dirty="0"/>
              <a:t>FILTER:	Hat Sorgerecht für Kinder</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19</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1525292647"/>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1’656 Befragte</a:t>
            </a:r>
          </a:p>
        </p:txBody>
      </p:sp>
      <p:sp>
        <p:nvSpPr>
          <p:cNvPr id="11" name="Fußzeilenplatzhalter 3">
            <a:extLst>
              <a:ext uri="{FF2B5EF4-FFF2-40B4-BE49-F238E27FC236}">
                <a16:creationId xmlns:a16="http://schemas.microsoft.com/office/drawing/2014/main" id="{F4A7D561-6DEE-40CE-842E-6C163BDDF7FC}"/>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299415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AE025711-8387-47FC-8B8A-72C1025465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10" name="Objekt 9" hidden="1">
                        <a:extLst>
                          <a:ext uri="{FF2B5EF4-FFF2-40B4-BE49-F238E27FC236}">
                            <a16:creationId xmlns:a16="http://schemas.microsoft.com/office/drawing/2014/main" id="{AE025711-8387-47FC-8B8A-72C1025465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3055D462-DE68-471A-8A2E-841F1372DAA4}"/>
              </a:ext>
            </a:extLst>
          </p:cNvPr>
          <p:cNvSpPr/>
          <p:nvPr>
            <p:custDataLst>
              <p:tags r:id="rId2"/>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e-CH" sz="2000" b="1" dirty="0">
              <a:latin typeface="Tahoma" panose="020B0604030504040204" pitchFamily="34" charset="0"/>
              <a:ea typeface="+mj-ea"/>
              <a:cs typeface="+mj-cs"/>
              <a:sym typeface="Tahoma" panose="020B0604030504040204" pitchFamily="34" charset="0"/>
            </a:endParaRPr>
          </a:p>
        </p:txBody>
      </p:sp>
      <p:sp>
        <p:nvSpPr>
          <p:cNvPr id="5" name="Foliennummernplatzhalter 4">
            <a:extLst>
              <a:ext uri="{FF2B5EF4-FFF2-40B4-BE49-F238E27FC236}">
                <a16:creationId xmlns:a16="http://schemas.microsoft.com/office/drawing/2014/main" id="{206F6AA6-7BA9-4128-BC76-C117B3594D2A}"/>
              </a:ext>
            </a:extLst>
          </p:cNvPr>
          <p:cNvSpPr>
            <a:spLocks noGrp="1"/>
          </p:cNvSpPr>
          <p:nvPr>
            <p:ph type="sldNum" sz="quarter" idx="4"/>
          </p:nvPr>
        </p:nvSpPr>
        <p:spPr/>
        <p:txBody>
          <a:bodyPr/>
          <a:lstStyle/>
          <a:p>
            <a:fld id="{AF7FF8B5-A2E3-4A3F-9D46-277719C150EB}" type="slidenum">
              <a:rPr lang="de-CH" smtClean="0"/>
              <a:pPr/>
              <a:t>2</a:t>
            </a:fld>
            <a:r>
              <a:rPr lang="de-CH" dirty="0"/>
              <a:t> </a:t>
            </a:r>
            <a:r>
              <a:rPr lang="de-CH" sz="1000" baseline="10000" dirty="0"/>
              <a:t>|</a:t>
            </a:r>
          </a:p>
        </p:txBody>
      </p:sp>
      <p:sp>
        <p:nvSpPr>
          <p:cNvPr id="18" name="Titel 1">
            <a:extLst>
              <a:ext uri="{FF2B5EF4-FFF2-40B4-BE49-F238E27FC236}">
                <a16:creationId xmlns:a16="http://schemas.microsoft.com/office/drawing/2014/main" id="{749174C8-6D8C-4505-9D9F-48C92B061562}"/>
              </a:ext>
            </a:extLst>
          </p:cNvPr>
          <p:cNvSpPr>
            <a:spLocks noGrp="1"/>
          </p:cNvSpPr>
          <p:nvPr>
            <p:ph type="title"/>
          </p:nvPr>
        </p:nvSpPr>
        <p:spPr>
          <a:xfrm>
            <a:off x="478800" y="262037"/>
            <a:ext cx="7560000" cy="574675"/>
          </a:xfrm>
        </p:spPr>
        <p:txBody>
          <a:bodyPr/>
          <a:lstStyle/>
          <a:p>
            <a:r>
              <a:rPr lang="de-CH" dirty="0"/>
              <a:t>Studiendesign</a:t>
            </a:r>
          </a:p>
        </p:txBody>
      </p:sp>
      <p:sp>
        <p:nvSpPr>
          <p:cNvPr id="19" name="Inhaltsplatzhalter 5">
            <a:extLst>
              <a:ext uri="{FF2B5EF4-FFF2-40B4-BE49-F238E27FC236}">
                <a16:creationId xmlns:a16="http://schemas.microsoft.com/office/drawing/2014/main" id="{AE396E47-9D59-4E2A-944F-35095287BCA3}"/>
              </a:ext>
            </a:extLst>
          </p:cNvPr>
          <p:cNvSpPr txBox="1">
            <a:spLocks/>
          </p:cNvSpPr>
          <p:nvPr/>
        </p:nvSpPr>
        <p:spPr bwMode="gray">
          <a:xfrm>
            <a:off x="669214" y="1197000"/>
            <a:ext cx="11042785" cy="3130875"/>
          </a:xfrm>
          <a:prstGeom prst="rect">
            <a:avLst/>
          </a:prstGeom>
        </p:spPr>
        <p:txBody>
          <a:bodyPr vert="horz" lIns="0" tIns="0" rIns="0" bIns="0" rtlCol="0">
            <a:noAutofit/>
          </a:bodyPr>
          <a:lstStyle>
            <a:lvl1pPr marL="14288" indent="-14288" algn="l" defTabSz="914400" rtl="0" eaLnBrk="1" latinLnBrk="0" hangingPunct="1">
              <a:lnSpc>
                <a:spcPct val="110000"/>
              </a:lnSpc>
              <a:spcBef>
                <a:spcPts val="0"/>
              </a:spcBef>
              <a:spcAft>
                <a:spcPts val="0"/>
              </a:spcAft>
              <a:buClr>
                <a:srgbClr val="FFFFFF"/>
              </a:buClr>
              <a:buSzPct val="25000"/>
              <a:buFont typeface="Arial" panose="020B0604020202020204" pitchFamily="34" charset="0"/>
              <a:buChar char=" "/>
              <a:tabLst>
                <a:tab pos="714375" algn="l"/>
              </a:tabLst>
              <a:defRPr sz="1400" b="1"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4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400" b="1"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9pPr>
          </a:lstStyle>
          <a:p>
            <a:pPr lvl="1" defTabSz="445669">
              <a:spcAft>
                <a:spcPts val="1190"/>
              </a:spcAft>
              <a:tabLst>
                <a:tab pos="1861414" algn="l"/>
                <a:tab pos="2403145" algn="l"/>
              </a:tabLst>
            </a:pPr>
            <a:r>
              <a:rPr lang="de-CH" dirty="0"/>
              <a:t>Auftraggeber	</a:t>
            </a:r>
            <a:r>
              <a:rPr lang="de-CH" b="0" dirty="0"/>
              <a:t>	Bundesamt für Gesundheit BAG</a:t>
            </a:r>
          </a:p>
          <a:p>
            <a:pPr lvl="1" defTabSz="445669">
              <a:spcAft>
                <a:spcPts val="1190"/>
              </a:spcAft>
              <a:tabLst>
                <a:tab pos="2403145" algn="l"/>
              </a:tabLst>
            </a:pPr>
            <a:r>
              <a:rPr lang="de-CH" dirty="0"/>
              <a:t>Zielsetzung	</a:t>
            </a:r>
            <a:r>
              <a:rPr lang="de-CH" b="0" dirty="0"/>
              <a:t>Klärung der Ausgangslage hinsichtlich Wissen, Praktiken und Einstellungen zum Antibiotikagebrauch in der 	Schweizer Bevölkerung</a:t>
            </a:r>
          </a:p>
          <a:p>
            <a:pPr lvl="1" defTabSz="445669">
              <a:spcAft>
                <a:spcPts val="1190"/>
              </a:spcAft>
              <a:tabLst>
                <a:tab pos="2403145" algn="l"/>
              </a:tabLst>
            </a:pPr>
            <a:r>
              <a:rPr lang="de-CH" dirty="0"/>
              <a:t>Grundgesamtheit</a:t>
            </a:r>
            <a:r>
              <a:rPr lang="de-CH" b="0" dirty="0"/>
              <a:t>	Sprachassimilierte Wohnbevölkerung in sämtlichen Landesteilen der Schweiz im Alter ab 15 Jahren</a:t>
            </a:r>
          </a:p>
          <a:p>
            <a:pPr lvl="1" defTabSz="445669">
              <a:spcAft>
                <a:spcPts val="1190"/>
              </a:spcAft>
              <a:tabLst>
                <a:tab pos="2403145" algn="l"/>
              </a:tabLst>
            </a:pPr>
            <a:r>
              <a:rPr lang="de-CH" dirty="0"/>
              <a:t>Methode </a:t>
            </a:r>
            <a:r>
              <a:rPr lang="de-CH" b="0" dirty="0"/>
              <a:t>	Mixed-Mode (Computergestützte Telefon-Interviews (CATI) / computergestützte Online-Interviews (CAWI))</a:t>
            </a:r>
          </a:p>
          <a:p>
            <a:pPr lvl="1" defTabSz="445669">
              <a:spcAft>
                <a:spcPts val="1190"/>
              </a:spcAft>
              <a:tabLst>
                <a:tab pos="2403145" algn="l"/>
              </a:tabLst>
            </a:pPr>
            <a:r>
              <a:rPr lang="de-CH" dirty="0"/>
              <a:t>Auswahlverfahren</a:t>
            </a:r>
            <a:r>
              <a:rPr lang="de-CH" b="0" dirty="0"/>
              <a:t>	SRPH Stichprobe</a:t>
            </a:r>
          </a:p>
          <a:p>
            <a:pPr lvl="1" defTabSz="445669">
              <a:spcAft>
                <a:spcPts val="1190"/>
              </a:spcAft>
              <a:tabLst>
                <a:tab pos="2403145" algn="l"/>
              </a:tabLst>
            </a:pPr>
            <a:r>
              <a:rPr lang="de-CH" dirty="0"/>
              <a:t>Stichprobengrösse </a:t>
            </a:r>
            <a:r>
              <a:rPr lang="de-CH" b="0" dirty="0"/>
              <a:t>	Netto-Interviews: n = 3’485 (Messgenauigkeit max. +/- 1.7% bei 95% Sicherheit)</a:t>
            </a:r>
          </a:p>
          <a:p>
            <a:pPr lvl="1" defTabSz="445669">
              <a:spcAft>
                <a:spcPts val="1190"/>
              </a:spcAft>
              <a:tabLst>
                <a:tab pos="2403145" algn="l"/>
              </a:tabLst>
            </a:pPr>
            <a:r>
              <a:rPr lang="de-CH" dirty="0"/>
              <a:t>Gewichtung</a:t>
            </a:r>
            <a:r>
              <a:rPr lang="de-CH" b="0" dirty="0"/>
              <a:t>	Entlang der Variablen Sprachregion, Alter und Geschlecht (Basis: Bundesamt für Statistik BFS)</a:t>
            </a:r>
            <a:endParaRPr lang="de-CH" b="0" dirty="0">
              <a:solidFill>
                <a:srgbClr val="FF0000"/>
              </a:solidFill>
            </a:endParaRPr>
          </a:p>
          <a:p>
            <a:pPr lvl="1" defTabSz="445669">
              <a:spcAft>
                <a:spcPts val="1190"/>
              </a:spcAft>
              <a:tabLst>
                <a:tab pos="2403145" algn="l"/>
              </a:tabLst>
            </a:pPr>
            <a:r>
              <a:rPr lang="de-CH" dirty="0"/>
              <a:t>Interviewdauer</a:t>
            </a:r>
            <a:r>
              <a:rPr lang="de-CH" b="0" dirty="0"/>
              <a:t>	12 Minuten</a:t>
            </a:r>
          </a:p>
          <a:p>
            <a:pPr lvl="1" defTabSz="445669">
              <a:spcAft>
                <a:spcPts val="1190"/>
              </a:spcAft>
              <a:tabLst>
                <a:tab pos="2403145" algn="l"/>
              </a:tabLst>
            </a:pPr>
            <a:r>
              <a:rPr lang="de-CH" dirty="0"/>
              <a:t>Befragungszeitraum</a:t>
            </a:r>
            <a:r>
              <a:rPr lang="de-CH" b="0" dirty="0"/>
              <a:t>	6. Juni bis 2. August 2024</a:t>
            </a:r>
          </a:p>
        </p:txBody>
      </p:sp>
      <p:sp>
        <p:nvSpPr>
          <p:cNvPr id="8" name="Fußzeilenplatzhalter 3">
            <a:extLst>
              <a:ext uri="{FF2B5EF4-FFF2-40B4-BE49-F238E27FC236}">
                <a16:creationId xmlns:a16="http://schemas.microsoft.com/office/drawing/2014/main" id="{867602BF-CA00-4446-A6FC-7A666CE4968F}"/>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317901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1377200" cy="574675"/>
          </a:xfrm>
        </p:spPr>
        <p:txBody>
          <a:bodyPr/>
          <a:lstStyle/>
          <a:p>
            <a:r>
              <a:rPr lang="de-CH" dirty="0"/>
              <a:t>Verhalten, wenn Ärztin/Arzt Kind kein Antibiotikum verschreibt (Zeitvergleich)</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Q07	Wie würden respektive haben Sie sich verhalten, wenn die Ärztin oder der Arzt Ihrem kranken Kind entgegen Ihrer Erwartung kein Antibiotikum verschreibt respektive verschrieben hat?</a:t>
            </a:r>
          </a:p>
          <a:p>
            <a:pPr marL="720725" indent="-720725">
              <a:spcBef>
                <a:spcPts val="600"/>
              </a:spcBef>
              <a:buNone/>
            </a:pPr>
            <a:r>
              <a:rPr lang="de-CH" sz="1000" b="0" dirty="0"/>
              <a:t>FILTER:	Hat Sorgerecht für Kinder</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20</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1876128948"/>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
        <p:nvSpPr>
          <p:cNvPr id="11" name="Fußzeilenplatzhalter 3">
            <a:extLst>
              <a:ext uri="{FF2B5EF4-FFF2-40B4-BE49-F238E27FC236}">
                <a16:creationId xmlns:a16="http://schemas.microsoft.com/office/drawing/2014/main" id="{F4A7D561-6DEE-40CE-842E-6C163BDDF7FC}"/>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2136621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Erinnerung an Antibiotika-Information (Zeitvergleich)</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21</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Q08	Können Sie sich daran erinnern, in den vergangenen 12 Monaten Informationen gelesen oder gehört zu haben, die von der unnötigen Einnahme von Antibiotika abraten, z.B. bei Erkältungen und grippalen Infekten?</a:t>
            </a:r>
          </a:p>
          <a:p>
            <a:pPr marL="720725" indent="-720725">
              <a:buNone/>
            </a:pPr>
            <a:endParaRPr lang="de-CH"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1466828992"/>
              </p:ext>
            </p:extLst>
          </p:nvPr>
        </p:nvGraphicFramePr>
        <p:xfrm>
          <a:off x="1200150" y="1615468"/>
          <a:ext cx="10871850" cy="47479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391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377200" cy="574675"/>
          </a:xfrm>
        </p:spPr>
        <p:txBody>
          <a:bodyPr/>
          <a:lstStyle/>
          <a:p>
            <a:r>
              <a:rPr lang="de-CH" dirty="0"/>
              <a:t>Erinnerung an Antibiotika-Information (Zeitvergleich nach Sprachregion)</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22</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Q08	Können Sie sich daran erinnern, in den vergangenen 12 Monaten Informationen gelesen oder gehört zu haben, wo von der unnötigen Einnahme von Antibiotika abraten, z.B. bei Erkältungen und grippalen Infekten?</a:t>
            </a:r>
          </a:p>
          <a:p>
            <a:pPr marL="720725" indent="-720725">
              <a:buNone/>
            </a:pPr>
            <a:endParaRPr lang="de-CH" dirty="0"/>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3" name="Inhaltsplatzhalter 14">
            <a:extLst>
              <a:ext uri="{FF2B5EF4-FFF2-40B4-BE49-F238E27FC236}">
                <a16:creationId xmlns:a16="http://schemas.microsoft.com/office/drawing/2014/main" id="{F9F98E10-8467-4F92-ABB8-7E69228B909B}"/>
              </a:ext>
            </a:extLst>
          </p:cNvPr>
          <p:cNvGraphicFramePr>
            <a:graphicFrameLocks/>
          </p:cNvGraphicFramePr>
          <p:nvPr>
            <p:custDataLst>
              <p:tags r:id="rId1"/>
            </p:custDataLst>
            <p:extLst>
              <p:ext uri="{D42A27DB-BD31-4B8C-83A1-F6EECF244321}">
                <p14:modId xmlns:p14="http://schemas.microsoft.com/office/powerpoint/2010/main" val="3193520139"/>
              </p:ext>
            </p:extLst>
          </p:nvPr>
        </p:nvGraphicFramePr>
        <p:xfrm>
          <a:off x="1200199" y="1989000"/>
          <a:ext cx="10655801"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843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Informationsquellen</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Q09	Wo haben Sie diese Informationen über die unnötige Einnahme von Antibiotika zum ersten Mal erhalten?</a:t>
            </a:r>
          </a:p>
          <a:p>
            <a:pPr marL="720725" indent="-720725">
              <a:spcBef>
                <a:spcPts val="600"/>
              </a:spcBef>
              <a:buNone/>
            </a:pPr>
            <a:r>
              <a:rPr lang="de-CH" sz="1000" b="0" dirty="0"/>
              <a:t>FILTER:	Hat Informationen erhalten</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23</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371422287"/>
              </p:ext>
            </p:extLst>
          </p:nvPr>
        </p:nvGraphicFramePr>
        <p:xfrm>
          <a:off x="1128000" y="1560888"/>
          <a:ext cx="10800000" cy="4718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1’200 Befragte</a:t>
            </a:r>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21472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Informationsquellen (Zeitvergleich)</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Q09	Wo haben Sie diese Informationen über die unnötige Einnahme von Antibiotika zum ersten Mal erhalten?</a:t>
            </a:r>
          </a:p>
          <a:p>
            <a:pPr marL="720725" indent="-720725">
              <a:spcBef>
                <a:spcPts val="600"/>
              </a:spcBef>
              <a:buNone/>
            </a:pPr>
            <a:r>
              <a:rPr lang="de-CH" sz="1000" b="0" dirty="0"/>
              <a:t>FILTER:	Hat Informationen erhalten</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24</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991997894"/>
              </p:ext>
            </p:extLst>
          </p:nvPr>
        </p:nvGraphicFramePr>
        <p:xfrm>
          <a:off x="1128000" y="1560888"/>
          <a:ext cx="10800000" cy="4873412"/>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2520000"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314112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Veränderung Ansicht wegen Information (Zeitvergleich)</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25</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Q10	Hat die Information, die Sie erhalten haben, Ihre Ansicht zum Antibiotikagebrauch verändert?</a:t>
            </a:r>
          </a:p>
          <a:p>
            <a:pPr marL="720725" indent="-720725">
              <a:spcBef>
                <a:spcPts val="600"/>
              </a:spcBef>
              <a:buNone/>
            </a:pPr>
            <a:r>
              <a:rPr lang="de-CH" sz="1000" b="0" dirty="0"/>
              <a:t>FILTER:	Hat Informationen erhalten</a:t>
            </a:r>
          </a:p>
          <a:p>
            <a:pPr marL="720725" indent="-720725">
              <a:buNone/>
            </a:pPr>
            <a:endParaRPr lang="de-CH"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1198519392"/>
              </p:ext>
            </p:extLst>
          </p:nvPr>
        </p:nvGraphicFramePr>
        <p:xfrm>
          <a:off x="1200150" y="1560888"/>
          <a:ext cx="10871850" cy="48025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252779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377200" cy="574675"/>
          </a:xfrm>
        </p:spPr>
        <p:txBody>
          <a:bodyPr/>
          <a:lstStyle/>
          <a:p>
            <a:r>
              <a:rPr lang="de-CH" dirty="0"/>
              <a:t>Veränderung Ansicht wegen Information (Zeitvergleich nach Sprachregion)</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26</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Q10	Hat die Information, die Sie erhalten haben, Ihre Ansicht zum Antibiotikagebrauch verändert?</a:t>
            </a:r>
          </a:p>
          <a:p>
            <a:pPr marL="720725" indent="-720725">
              <a:spcBef>
                <a:spcPts val="600"/>
              </a:spcBef>
              <a:buNone/>
            </a:pPr>
            <a:r>
              <a:rPr lang="de-CH" sz="1000" b="0" dirty="0"/>
              <a:t>FILTER:	Hat Informationen erhalten</a:t>
            </a:r>
          </a:p>
          <a:p>
            <a:pPr marL="720725" indent="-720725">
              <a:buNone/>
            </a:pPr>
            <a:endParaRPr lang="de-CH" dirty="0"/>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3" name="Inhaltsplatzhalter 14">
            <a:extLst>
              <a:ext uri="{FF2B5EF4-FFF2-40B4-BE49-F238E27FC236}">
                <a16:creationId xmlns:a16="http://schemas.microsoft.com/office/drawing/2014/main" id="{F9D088CB-012D-44E9-A71C-119F6ACE4267}"/>
              </a:ext>
            </a:extLst>
          </p:cNvPr>
          <p:cNvGraphicFramePr>
            <a:graphicFrameLocks/>
          </p:cNvGraphicFramePr>
          <p:nvPr>
            <p:custDataLst>
              <p:tags r:id="rId1"/>
            </p:custDataLst>
            <p:extLst>
              <p:ext uri="{D42A27DB-BD31-4B8C-83A1-F6EECF244321}">
                <p14:modId xmlns:p14="http://schemas.microsoft.com/office/powerpoint/2010/main" val="4249922285"/>
              </p:ext>
            </p:extLst>
          </p:nvPr>
        </p:nvGraphicFramePr>
        <p:xfrm>
          <a:off x="1200199" y="1615468"/>
          <a:ext cx="10655801" cy="4476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052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Aktuelles Vorgehen</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Q11	Auf Basis der Informationen, die Sie bekommen haben: wie gehen Sie jetzt bei der Einnahme von Antibiotika vor?</a:t>
            </a:r>
          </a:p>
          <a:p>
            <a:pPr marL="720725" indent="-720725">
              <a:spcBef>
                <a:spcPts val="600"/>
              </a:spcBef>
              <a:buNone/>
            </a:pPr>
            <a:r>
              <a:rPr lang="de-CH" sz="1000" b="0" dirty="0"/>
              <a:t>FILTER:	Hat Informationen erhalten</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27</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538906957"/>
              </p:ext>
            </p:extLst>
          </p:nvPr>
        </p:nvGraphicFramePr>
        <p:xfrm>
          <a:off x="1128000" y="1560888"/>
          <a:ext cx="10800000" cy="505273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1’200 Befragte</a:t>
            </a:r>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3139285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Aktuelles Vorgehen (Zeitvergleich)</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Q11	Auf Basis der Informationen, die Sie bekommen haben: wie gehen Sie jetzt bei der Einnahme von Antibiotika vor?</a:t>
            </a:r>
          </a:p>
          <a:p>
            <a:pPr marL="720725" indent="-720725">
              <a:spcBef>
                <a:spcPts val="600"/>
              </a:spcBef>
              <a:buNone/>
            </a:pPr>
            <a:r>
              <a:rPr lang="de-CH" sz="1000" b="0" dirty="0"/>
              <a:t>FILTER:	Hat Informationen erhalten</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28</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278081110"/>
              </p:ext>
            </p:extLst>
          </p:nvPr>
        </p:nvGraphicFramePr>
        <p:xfrm>
          <a:off x="1128000" y="1560888"/>
          <a:ext cx="10800000" cy="505273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740661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Wunschthemen</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Q12	Zu welchen Themen im Zusammenhang mit Antibiotika würden Sie gerne mehr Informationen erhalten?</a:t>
            </a:r>
            <a:endParaRPr lang="de-CH" sz="1000" b="0" dirty="0"/>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29</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275866566"/>
              </p:ext>
            </p:extLst>
          </p:nvPr>
        </p:nvGraphicFramePr>
        <p:xfrm>
          <a:off x="1128000" y="1341000"/>
          <a:ext cx="10800000" cy="5272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3’485 Befragte</a:t>
            </a:r>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113012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Antibiotikaeinnahme letzte 12 Monate (Zeitvergleich)</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Q01	Haben Sie in den vergangenen 12 Monaten Antibiotika eingenommen, z.B. als Tabletten, Pulver oder Sirup?</a:t>
            </a:r>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3673025754"/>
              </p:ext>
            </p:extLst>
          </p:nvPr>
        </p:nvGraphicFramePr>
        <p:xfrm>
          <a:off x="1200150" y="1560888"/>
          <a:ext cx="10871850" cy="48025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174506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Wunschthemen (Zeitvergleich)</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Q12	Zu welchen Themen im Zusammenhang mit Antibiotika würden Sie gerne mehr Informationen erhalten?</a:t>
            </a:r>
            <a:endParaRPr lang="de-CH" sz="1000" b="0" dirty="0"/>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30</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148191144"/>
              </p:ext>
            </p:extLst>
          </p:nvPr>
        </p:nvGraphicFramePr>
        <p:xfrm>
          <a:off x="1128000" y="1341000"/>
          <a:ext cx="10800000" cy="5272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1103853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Wunsch-Informationsquellen</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Q13		Welche der folgenden Quellen würden Sie am ehesten konsultieren, um sich zuverlässig Informationen über Antibiotika einzuholen?</a:t>
            </a:r>
          </a:p>
          <a:p>
            <a:pPr marL="720725" indent="-720725">
              <a:spcBef>
                <a:spcPts val="600"/>
              </a:spcBef>
              <a:buNone/>
            </a:pPr>
            <a:r>
              <a:rPr lang="de-CH" sz="1000" b="0" dirty="0"/>
              <a:t>FILTER:	Würde gerne mehr Informationen über Antibiotika erhalten</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31</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71958262"/>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2’801 Befragte</a:t>
            </a:r>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3732228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Wunsch-Informationsquellen (Zeitvergleich)</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Q13		Welche der folgenden Quellen würden Sie am ehesten konsultieren, um sich zuverlässig Informationen über Antibiotika einzuholen?</a:t>
            </a:r>
          </a:p>
          <a:p>
            <a:pPr marL="720725" indent="-720725">
              <a:spcBef>
                <a:spcPts val="600"/>
              </a:spcBef>
              <a:buNone/>
            </a:pPr>
            <a:r>
              <a:rPr lang="de-CH" sz="1000" b="0" dirty="0"/>
              <a:t>FILTER:	Würde gerne mehr Informationen über Antibiotika erhalten</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32</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820410491"/>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4" name="Textplatzhalter 12">
            <a:extLst>
              <a:ext uri="{FF2B5EF4-FFF2-40B4-BE49-F238E27FC236}">
                <a16:creationId xmlns:a16="http://schemas.microsoft.com/office/drawing/2014/main" id="{5F58632B-08B5-1345-8393-ED8DDDD6ED2C}"/>
              </a:ext>
            </a:extLst>
          </p:cNvPr>
          <p:cNvSpPr txBox="1">
            <a:spLocks/>
          </p:cNvSpPr>
          <p:nvPr/>
        </p:nvSpPr>
        <p:spPr bwMode="gray">
          <a:xfrm>
            <a:off x="1200351" y="6089633"/>
            <a:ext cx="2628000"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792075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Bewältigungsebene 2024</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33</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	</a:t>
            </a:r>
            <a:r>
              <a:rPr lang="de-DE" dirty="0"/>
              <a:t>	Bei häufigem und falschem Einsatz von Antibiotika können Bakterien resistent gegen diese Medikamente werden. Deshalb ist es wichtig, dass genau so viele Antibiotika eingenommen werden, wie vom Arzt verordnet. Inwieweit wären Sie einverstanden, dass Ihre Ärztin / Ihr Arzt Ihnen nur die Anzahl Tabletten mitgibt, die Sie tatsächlich benötigen?</a:t>
            </a:r>
            <a:endParaRPr lang="de-CH"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9" name="Diagramm 8">
            <a:extLst>
              <a:ext uri="{FF2B5EF4-FFF2-40B4-BE49-F238E27FC236}">
                <a16:creationId xmlns:a16="http://schemas.microsoft.com/office/drawing/2014/main" id="{D233E056-A444-B912-8575-EA24A5E4AC92}"/>
              </a:ext>
            </a:extLst>
          </p:cNvPr>
          <p:cNvGraphicFramePr/>
          <p:nvPr>
            <p:custDataLst>
              <p:tags r:id="rId1"/>
            </p:custDataLst>
            <p:extLst>
              <p:ext uri="{D42A27DB-BD31-4B8C-83A1-F6EECF244321}">
                <p14:modId xmlns:p14="http://schemas.microsoft.com/office/powerpoint/2010/main" val="2829440068"/>
              </p:ext>
            </p:extLst>
          </p:nvPr>
        </p:nvGraphicFramePr>
        <p:xfrm>
          <a:off x="1200150" y="1757363"/>
          <a:ext cx="10512223"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e 9">
            <a:extLst>
              <a:ext uri="{FF2B5EF4-FFF2-40B4-BE49-F238E27FC236}">
                <a16:creationId xmlns:a16="http://schemas.microsoft.com/office/drawing/2014/main" id="{6E7394B4-3D22-716D-E67D-86555F0D04E0}"/>
              </a:ext>
            </a:extLst>
          </p:cNvPr>
          <p:cNvSpPr/>
          <p:nvPr/>
        </p:nvSpPr>
        <p:spPr>
          <a:xfrm>
            <a:off x="4670850" y="3501000"/>
            <a:ext cx="1296000" cy="792000"/>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de-CH" sz="1400" dirty="0">
                <a:solidFill>
                  <a:schemeClr val="tx1"/>
                </a:solidFill>
              </a:rPr>
              <a:t>Mittelwert:3.83</a:t>
            </a:r>
          </a:p>
        </p:txBody>
      </p:sp>
    </p:spTree>
    <p:extLst>
      <p:ext uri="{BB962C8B-B14F-4D97-AF65-F5344CB8AC3E}">
        <p14:creationId xmlns:p14="http://schemas.microsoft.com/office/powerpoint/2010/main" val="1070004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Bewältigungsebene 2024 (Nach Sprachregion)</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34</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	</a:t>
            </a:r>
            <a:r>
              <a:rPr lang="de-DE" dirty="0"/>
              <a:t>Bei häufigem und falschem Einsatz von Antibiotika können Bakterien resistent gegen diese Medikamente werden. Deshalb ist es wichtig, dass genau so viele Antibiotika eingenommen werden, wie vom Arzt verordnet. Inwieweit wären Sie einverstanden, dass Ihre Ärztin / Ihr Arzt Ihnen nur die Anzahl Tabletten mitgibt, die Sie tatsächlich benötigen?</a:t>
            </a:r>
            <a:endParaRPr lang="de-CH" sz="1000" b="0"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9" name="Inhaltsplatzhalter 14">
            <a:extLst>
              <a:ext uri="{FF2B5EF4-FFF2-40B4-BE49-F238E27FC236}">
                <a16:creationId xmlns:a16="http://schemas.microsoft.com/office/drawing/2014/main" id="{EE536C9E-7589-947E-1D24-631B442E32CE}"/>
              </a:ext>
            </a:extLst>
          </p:cNvPr>
          <p:cNvGraphicFramePr>
            <a:graphicFrameLocks/>
          </p:cNvGraphicFramePr>
          <p:nvPr>
            <p:custDataLst>
              <p:tags r:id="rId1"/>
            </p:custDataLst>
            <p:extLst>
              <p:ext uri="{D42A27DB-BD31-4B8C-83A1-F6EECF244321}">
                <p14:modId xmlns:p14="http://schemas.microsoft.com/office/powerpoint/2010/main" val="1829958193"/>
              </p:ext>
            </p:extLst>
          </p:nvPr>
        </p:nvGraphicFramePr>
        <p:xfrm>
          <a:off x="1200199" y="1989000"/>
          <a:ext cx="10734626" cy="4103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elle 12">
            <a:extLst>
              <a:ext uri="{FF2B5EF4-FFF2-40B4-BE49-F238E27FC236}">
                <a16:creationId xmlns:a16="http://schemas.microsoft.com/office/drawing/2014/main" id="{4A53FEC8-6079-7F48-435D-CD0B70AD5FB8}"/>
              </a:ext>
            </a:extLst>
          </p:cNvPr>
          <p:cNvGraphicFramePr>
            <a:graphicFrameLocks noGrp="1"/>
          </p:cNvGraphicFramePr>
          <p:nvPr>
            <p:extLst>
              <p:ext uri="{D42A27DB-BD31-4B8C-83A1-F6EECF244321}">
                <p14:modId xmlns:p14="http://schemas.microsoft.com/office/powerpoint/2010/main" val="702151880"/>
              </p:ext>
            </p:extLst>
          </p:nvPr>
        </p:nvGraphicFramePr>
        <p:xfrm>
          <a:off x="1695450" y="1933678"/>
          <a:ext cx="10016550" cy="216001"/>
        </p:xfrm>
        <a:graphic>
          <a:graphicData uri="http://schemas.openxmlformats.org/drawingml/2006/table">
            <a:tbl>
              <a:tblPr firstRow="1" bandRow="1">
                <a:tableStyleId>{5C22544A-7EE6-4342-B048-85BDC9FD1C3A}</a:tableStyleId>
              </a:tblPr>
              <a:tblGrid>
                <a:gridCol w="3338850">
                  <a:extLst>
                    <a:ext uri="{9D8B030D-6E8A-4147-A177-3AD203B41FA5}">
                      <a16:colId xmlns:a16="http://schemas.microsoft.com/office/drawing/2014/main" val="3386499852"/>
                    </a:ext>
                  </a:extLst>
                </a:gridCol>
                <a:gridCol w="3338850">
                  <a:extLst>
                    <a:ext uri="{9D8B030D-6E8A-4147-A177-3AD203B41FA5}">
                      <a16:colId xmlns:a16="http://schemas.microsoft.com/office/drawing/2014/main" val="3379249946"/>
                    </a:ext>
                  </a:extLst>
                </a:gridCol>
                <a:gridCol w="3338850">
                  <a:extLst>
                    <a:ext uri="{9D8B030D-6E8A-4147-A177-3AD203B41FA5}">
                      <a16:colId xmlns:a16="http://schemas.microsoft.com/office/drawing/2014/main" val="1994611436"/>
                    </a:ext>
                  </a:extLst>
                </a:gridCol>
              </a:tblGrid>
              <a:tr h="216001">
                <a:tc>
                  <a:txBody>
                    <a:bodyPr/>
                    <a:lstStyle/>
                    <a:p>
                      <a:pPr algn="ctr" fontAlgn="t"/>
                      <a:r>
                        <a:rPr lang="de-CH" sz="1000" b="0" i="0" u="none" strike="noStrike" dirty="0">
                          <a:solidFill>
                            <a:schemeClr val="tx1"/>
                          </a:solidFill>
                          <a:effectLst/>
                          <a:latin typeface="+mn-lt"/>
                        </a:rPr>
                        <a:t>3.85</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3.78</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3.82</a:t>
                      </a:r>
                    </a:p>
                  </a:txBody>
                  <a:tcPr marL="9525" marR="9525" marT="9525" marB="0" anchor="ctr">
                    <a:solidFill>
                      <a:schemeClr val="bg1">
                        <a:lumMod val="95000"/>
                      </a:schemeClr>
                    </a:solidFill>
                  </a:tcPr>
                </a:tc>
                <a:extLst>
                  <a:ext uri="{0D108BD9-81ED-4DB2-BD59-A6C34878D82A}">
                    <a16:rowId xmlns:a16="http://schemas.microsoft.com/office/drawing/2014/main" val="2387578129"/>
                  </a:ext>
                </a:extLst>
              </a:tr>
            </a:tbl>
          </a:graphicData>
        </a:graphic>
      </p:graphicFrame>
    </p:spTree>
    <p:extLst>
      <p:ext uri="{BB962C8B-B14F-4D97-AF65-F5344CB8AC3E}">
        <p14:creationId xmlns:p14="http://schemas.microsoft.com/office/powerpoint/2010/main" val="203476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Bewältigungsebene bis 2022 (Zeitvergleich)</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35</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	Bei häufigem Einsatz von Antibiotika können sich problematische Resistenzen bilden, das heisst Mikroorganismen werden immun gegen die abtötende Wirkung von diesen Medikamenten. Das fasst man mit dem Begriff Antibiotikaresistenz zusammen. Auf welcher Ebene kann Antibiotikaresistenz Ihrer Ansicht nach am wirksamsten bewältigt werden?</a:t>
            </a:r>
            <a:endParaRPr lang="de-CH" sz="1000" b="0" dirty="0"/>
          </a:p>
          <a:p>
            <a:pPr marL="720725" indent="-720725">
              <a:buNone/>
            </a:pPr>
            <a:endParaRPr lang="de-CH"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235015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8713200" cy="574675"/>
          </a:xfrm>
        </p:spPr>
        <p:txBody>
          <a:bodyPr/>
          <a:lstStyle/>
          <a:p>
            <a:r>
              <a:rPr lang="de-CH" dirty="0"/>
              <a:t>Bewältigungsebene bis 2022 (Zeitvergleich nach Sprachregion)</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36</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	Bei häufigem Einsatz von Antibiotika können sich problematische Resistenzen bilden, das heisst Mikroorganismen werden immun gegen die abtötende Wirkung von diesen Medikamenten. Das fasst man mit dem Begriff Antibiotikaresistenz zusammen. Auf welcher Ebene kann Antibiotikaresistenz Ihrer Ansicht nach am wirksamsten bewältigt werden?</a:t>
            </a:r>
            <a:endParaRPr lang="de-CH" sz="1000" b="0" dirty="0"/>
          </a:p>
          <a:p>
            <a:pPr marL="720725" indent="-720725">
              <a:buNone/>
            </a:pPr>
            <a:endParaRPr lang="de-CH"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7" name="Inhaltsplatzhalter 14">
            <a:extLst>
              <a:ext uri="{FF2B5EF4-FFF2-40B4-BE49-F238E27FC236}">
                <a16:creationId xmlns:a16="http://schemas.microsoft.com/office/drawing/2014/main" id="{366F7A95-D5C3-4C36-91F6-DF1C66C32D32}"/>
              </a:ext>
            </a:extLst>
          </p:cNvPr>
          <p:cNvGraphicFramePr>
            <a:graphicFrameLocks/>
          </p:cNvGraphicFramePr>
          <p:nvPr>
            <p:custDataLst>
              <p:tags r:id="rId1"/>
            </p:custDataLst>
            <p:extLst>
              <p:ext uri="{D42A27DB-BD31-4B8C-83A1-F6EECF244321}">
                <p14:modId xmlns:p14="http://schemas.microsoft.com/office/powerpoint/2010/main" val="3497890813"/>
              </p:ext>
            </p:extLst>
          </p:nvPr>
        </p:nvGraphicFramePr>
        <p:xfrm>
          <a:off x="1200199" y="1989000"/>
          <a:ext cx="10655801"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1562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Teilabgabe</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37</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Q14.1	</a:t>
            </a:r>
            <a:r>
              <a:rPr lang="de-DE" dirty="0"/>
              <a:t>	Eine solche Teilabgabe von Antibiotikapackungen könnte Aufwand auf Seiten der Ärzteschaft oder Apotheken verursachen. Wären Sie grundsätzlich bereit, dafür etwas zu bezahlen</a:t>
            </a:r>
            <a:r>
              <a:rPr lang="de-CH" dirty="0"/>
              <a:t>?</a:t>
            </a:r>
            <a:endParaRPr lang="de-CH" sz="1000" b="0" dirty="0"/>
          </a:p>
          <a:p>
            <a:pPr marL="720725" indent="-720725">
              <a:buNone/>
            </a:pPr>
            <a:endParaRPr lang="de-CH"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3’485 Befragte</a:t>
            </a:r>
          </a:p>
        </p:txBody>
      </p:sp>
      <p:graphicFrame>
        <p:nvGraphicFramePr>
          <p:cNvPr id="9" name="Diagramm 8">
            <a:extLst>
              <a:ext uri="{FF2B5EF4-FFF2-40B4-BE49-F238E27FC236}">
                <a16:creationId xmlns:a16="http://schemas.microsoft.com/office/drawing/2014/main" id="{714A205A-8880-7B65-AF45-8EEAA572E285}"/>
              </a:ext>
            </a:extLst>
          </p:cNvPr>
          <p:cNvGraphicFramePr/>
          <p:nvPr>
            <p:custDataLst>
              <p:tags r:id="rId1"/>
            </p:custDataLst>
            <p:extLst>
              <p:ext uri="{D42A27DB-BD31-4B8C-83A1-F6EECF244321}">
                <p14:modId xmlns:p14="http://schemas.microsoft.com/office/powerpoint/2010/main" val="3820241198"/>
              </p:ext>
            </p:extLst>
          </p:nvPr>
        </p:nvGraphicFramePr>
        <p:xfrm>
          <a:off x="1200150" y="1757363"/>
          <a:ext cx="10512223"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637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Teilabgabe 2024  (nach Sprachregion)</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38</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Q14.1	</a:t>
            </a:r>
            <a:r>
              <a:rPr lang="de-DE" dirty="0"/>
              <a:t>	Eine solche Teilabgabe von Antibiotikapackungen könnte Aufwand auf Seiten der Ärzteschaft oder Apotheken verursachen. Wären Sie grundsätzlich bereit, dafür etwas zu bezahlen</a:t>
            </a:r>
            <a:r>
              <a:rPr lang="de-CH" dirty="0"/>
              <a:t>?</a:t>
            </a:r>
            <a:endParaRPr lang="de-CH" sz="1000" b="0" dirty="0"/>
          </a:p>
          <a:p>
            <a:pPr marL="720725" indent="-720725">
              <a:buNone/>
            </a:pPr>
            <a:endParaRPr lang="de-CH"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7" name="Inhaltsplatzhalter 14">
            <a:extLst>
              <a:ext uri="{FF2B5EF4-FFF2-40B4-BE49-F238E27FC236}">
                <a16:creationId xmlns:a16="http://schemas.microsoft.com/office/drawing/2014/main" id="{4DBF4629-3A65-3589-90AB-F85BFE34BAEF}"/>
              </a:ext>
            </a:extLst>
          </p:cNvPr>
          <p:cNvGraphicFramePr>
            <a:graphicFrameLocks/>
          </p:cNvGraphicFramePr>
          <p:nvPr>
            <p:custDataLst>
              <p:tags r:id="rId1"/>
            </p:custDataLst>
            <p:extLst>
              <p:ext uri="{D42A27DB-BD31-4B8C-83A1-F6EECF244321}">
                <p14:modId xmlns:p14="http://schemas.microsoft.com/office/powerpoint/2010/main" val="297671225"/>
              </p:ext>
            </p:extLst>
          </p:nvPr>
        </p:nvGraphicFramePr>
        <p:xfrm>
          <a:off x="1200199" y="1989000"/>
          <a:ext cx="10734626"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031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AE025711-8387-47FC-8B8A-72C1025465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59" imgH="358" progId="TCLayout.ActiveDocument.1">
                  <p:embed/>
                </p:oleObj>
              </mc:Choice>
              <mc:Fallback>
                <p:oleObj name="think-cell Folie" r:id="rId6" imgW="359" imgH="358" progId="TCLayout.ActiveDocument.1">
                  <p:embed/>
                  <p:pic>
                    <p:nvPicPr>
                      <p:cNvPr id="10" name="Objekt 9" hidden="1">
                        <a:extLst>
                          <a:ext uri="{FF2B5EF4-FFF2-40B4-BE49-F238E27FC236}">
                            <a16:creationId xmlns:a16="http://schemas.microsoft.com/office/drawing/2014/main" id="{AE025711-8387-47FC-8B8A-72C1025465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3055D462-DE68-471A-8A2E-841F1372DAA4}"/>
              </a:ext>
            </a:extLst>
          </p:cNvPr>
          <p:cNvSpPr/>
          <p:nvPr>
            <p:custDataLst>
              <p:tags r:id="rId2"/>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e-CH" sz="20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bwMode="gray">
          <a:xfrm>
            <a:off x="478799" y="262037"/>
            <a:ext cx="11233775" cy="574675"/>
          </a:xfrm>
        </p:spPr>
        <p:txBody>
          <a:bodyPr/>
          <a:lstStyle/>
          <a:p>
            <a:r>
              <a:rPr lang="de-CH" dirty="0"/>
              <a:t>Antibiotikabehandlung bei Nutztieren (Zeitvergleich)</a:t>
            </a:r>
          </a:p>
        </p:txBody>
      </p:sp>
      <p:sp>
        <p:nvSpPr>
          <p:cNvPr id="7" name="Textplatzhalter 6">
            <a:extLst>
              <a:ext uri="{FF2B5EF4-FFF2-40B4-BE49-F238E27FC236}">
                <a16:creationId xmlns:a16="http://schemas.microsoft.com/office/drawing/2014/main" id="{5206269E-B736-40E2-B657-413065E998B6}"/>
              </a:ext>
            </a:extLst>
          </p:cNvPr>
          <p:cNvSpPr>
            <a:spLocks noGrp="1"/>
          </p:cNvSpPr>
          <p:nvPr>
            <p:ph type="body" sz="quarter" idx="13"/>
          </p:nvPr>
        </p:nvSpPr>
        <p:spPr bwMode="gray">
          <a:xfrm>
            <a:off x="478800" y="982800"/>
            <a:ext cx="11377200" cy="432000"/>
          </a:xfrm>
        </p:spPr>
        <p:txBody>
          <a:bodyPr/>
          <a:lstStyle/>
          <a:p>
            <a:pPr marL="720725" indent="-720725">
              <a:buNone/>
            </a:pPr>
            <a:r>
              <a:rPr lang="de-CH" dirty="0"/>
              <a:t>Q15	Auch im Bereich der Landwirtschaft kommen bei Nutztieren Antibiotika zum Einsatz, und können zur Antibiotikaresistenz beitragen. Inwieweit stimmen Sie zu oder nicht zu, dass landwirtschaftliche Nutztiere im Krankheitsfall mit Antibiotika behandelt werden sollten, wenn dies die am besten geeignete Behandlungsmethode ist?</a:t>
            </a:r>
          </a:p>
          <a:p>
            <a:pPr marL="720725" indent="-720725">
              <a:buNone/>
            </a:pPr>
            <a:endParaRPr lang="de-CH" dirty="0"/>
          </a:p>
          <a:p>
            <a:pPr marL="720725" indent="-720725">
              <a:buNone/>
            </a:pPr>
            <a:endParaRPr lang="de-CH" dirty="0"/>
          </a:p>
          <a:p>
            <a:endParaRPr lang="de-CH" dirty="0"/>
          </a:p>
        </p:txBody>
      </p:sp>
      <p:sp>
        <p:nvSpPr>
          <p:cNvPr id="5" name="Foliennummernplatzhalter 4">
            <a:extLst>
              <a:ext uri="{FF2B5EF4-FFF2-40B4-BE49-F238E27FC236}">
                <a16:creationId xmlns:a16="http://schemas.microsoft.com/office/drawing/2014/main" id="{206F6AA6-7BA9-4128-BC76-C117B3594D2A}"/>
              </a:ext>
            </a:extLst>
          </p:cNvPr>
          <p:cNvSpPr>
            <a:spLocks noGrp="1"/>
          </p:cNvSpPr>
          <p:nvPr>
            <p:ph type="sldNum" sz="quarter" idx="4"/>
          </p:nvPr>
        </p:nvSpPr>
        <p:spPr/>
        <p:txBody>
          <a:bodyPr/>
          <a:lstStyle/>
          <a:p>
            <a:fld id="{AF7FF8B5-A2E3-4A3F-9D46-277719C150EB}" type="slidenum">
              <a:rPr lang="de-CH" smtClean="0"/>
              <a:pPr/>
              <a:t>39</a:t>
            </a:fld>
            <a:r>
              <a:rPr lang="de-CH" dirty="0"/>
              <a:t> </a:t>
            </a:r>
            <a:r>
              <a:rPr lang="de-CH" sz="1000" baseline="10000" dirty="0"/>
              <a:t>|</a:t>
            </a:r>
          </a:p>
        </p:txBody>
      </p:sp>
      <p:graphicFrame>
        <p:nvGraphicFramePr>
          <p:cNvPr id="14" name="Diagramm 13">
            <a:extLst>
              <a:ext uri="{FF2B5EF4-FFF2-40B4-BE49-F238E27FC236}">
                <a16:creationId xmlns:a16="http://schemas.microsoft.com/office/drawing/2014/main" id="{2225F08A-9109-40C5-993C-62E334BC28A9}"/>
              </a:ext>
            </a:extLst>
          </p:cNvPr>
          <p:cNvGraphicFramePr/>
          <p:nvPr>
            <p:custDataLst>
              <p:tags r:id="rId3"/>
            </p:custDataLst>
            <p:extLst>
              <p:ext uri="{D42A27DB-BD31-4B8C-83A1-F6EECF244321}">
                <p14:modId xmlns:p14="http://schemas.microsoft.com/office/powerpoint/2010/main" val="1318501639"/>
              </p:ext>
            </p:extLst>
          </p:nvPr>
        </p:nvGraphicFramePr>
        <p:xfrm>
          <a:off x="1179000" y="1701000"/>
          <a:ext cx="10512474" cy="4392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Tabelle 3">
            <a:extLst>
              <a:ext uri="{FF2B5EF4-FFF2-40B4-BE49-F238E27FC236}">
                <a16:creationId xmlns:a16="http://schemas.microsoft.com/office/drawing/2014/main" id="{84EBD920-AA41-49F6-8138-C2515DC9C0B9}"/>
              </a:ext>
            </a:extLst>
          </p:cNvPr>
          <p:cNvGraphicFramePr>
            <a:graphicFrameLocks noGrp="1"/>
          </p:cNvGraphicFramePr>
          <p:nvPr>
            <p:extLst>
              <p:ext uri="{D42A27DB-BD31-4B8C-83A1-F6EECF244321}">
                <p14:modId xmlns:p14="http://schemas.microsoft.com/office/powerpoint/2010/main" val="3134136364"/>
              </p:ext>
            </p:extLst>
          </p:nvPr>
        </p:nvGraphicFramePr>
        <p:xfrm>
          <a:off x="10920000" y="1966871"/>
          <a:ext cx="771474" cy="3312379"/>
        </p:xfrm>
        <a:graphic>
          <a:graphicData uri="http://schemas.openxmlformats.org/drawingml/2006/table">
            <a:tbl>
              <a:tblPr firstRow="1" bandRow="1">
                <a:tableStyleId>{5C22544A-7EE6-4342-B048-85BDC9FD1C3A}</a:tableStyleId>
              </a:tblPr>
              <a:tblGrid>
                <a:gridCol w="771474">
                  <a:extLst>
                    <a:ext uri="{9D8B030D-6E8A-4147-A177-3AD203B41FA5}">
                      <a16:colId xmlns:a16="http://schemas.microsoft.com/office/drawing/2014/main" val="4194040150"/>
                    </a:ext>
                  </a:extLst>
                </a:gridCol>
              </a:tblGrid>
              <a:tr h="180379">
                <a:tc>
                  <a:txBody>
                    <a:bodyPr/>
                    <a:lstStyle/>
                    <a:p>
                      <a:pPr algn="ctr">
                        <a:lnSpc>
                          <a:spcPct val="110000"/>
                        </a:lnSpc>
                      </a:pPr>
                      <a:r>
                        <a:rPr lang="de-DE" sz="1000" b="1" noProof="0" dirty="0">
                          <a:solidFill>
                            <a:schemeClr val="tx1"/>
                          </a:solidFill>
                          <a:latin typeface="+mn-lt"/>
                        </a:rPr>
                        <a:t>Mittelwert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EBF0"/>
                    </a:solidFill>
                  </a:tcPr>
                </a:tc>
                <a:extLst>
                  <a:ext uri="{0D108BD9-81ED-4DB2-BD59-A6C34878D82A}">
                    <a16:rowId xmlns:a16="http://schemas.microsoft.com/office/drawing/2014/main" val="2232729711"/>
                  </a:ext>
                </a:extLst>
              </a:tr>
              <a:tr h="626400">
                <a:tc>
                  <a:txBody>
                    <a:bodyPr/>
                    <a:lstStyle/>
                    <a:p>
                      <a:pPr algn="ctr" fontAlgn="b"/>
                      <a:r>
                        <a:rPr lang="de-CH" sz="1200" b="0" i="0" u="none" strike="noStrike" dirty="0">
                          <a:solidFill>
                            <a:schemeClr val="tx1"/>
                          </a:solidFill>
                          <a:effectLst/>
                          <a:latin typeface="+mj-lt"/>
                        </a:rPr>
                        <a:t>2.79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480766"/>
                  </a:ext>
                </a:extLst>
              </a:tr>
              <a:tr h="626400">
                <a:tc>
                  <a:txBody>
                    <a:bodyPr/>
                    <a:lstStyle/>
                    <a:p>
                      <a:pPr algn="ctr" fontAlgn="b"/>
                      <a:r>
                        <a:rPr lang="de-CH" sz="1200" b="0" i="0" u="none" strike="noStrike" dirty="0">
                          <a:solidFill>
                            <a:schemeClr val="tx1"/>
                          </a:solidFill>
                          <a:effectLst/>
                          <a:latin typeface="+mj-lt"/>
                        </a:rPr>
                        <a:t>2.73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1906311"/>
                  </a:ext>
                </a:extLst>
              </a:tr>
              <a:tr h="626400">
                <a:tc>
                  <a:txBody>
                    <a:bodyPr/>
                    <a:lstStyle/>
                    <a:p>
                      <a:pPr algn="ctr" fontAlgn="b"/>
                      <a:r>
                        <a:rPr lang="de-CH" sz="1200" b="0" i="0" u="none" strike="noStrike" dirty="0">
                          <a:solidFill>
                            <a:schemeClr val="tx1"/>
                          </a:solidFill>
                          <a:effectLst/>
                          <a:latin typeface="+mj-lt"/>
                        </a:rPr>
                        <a:t>2.70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496914"/>
                  </a:ext>
                </a:extLst>
              </a:tr>
              <a:tr h="626400">
                <a:tc>
                  <a:txBody>
                    <a:bodyPr/>
                    <a:lstStyle/>
                    <a:p>
                      <a:pPr algn="ctr" fontAlgn="b"/>
                      <a:r>
                        <a:rPr lang="de-CH" sz="1200" b="0" i="0" u="none" strike="noStrike" dirty="0">
                          <a:solidFill>
                            <a:schemeClr val="tx1"/>
                          </a:solidFill>
                          <a:effectLst/>
                          <a:latin typeface="+mj-lt"/>
                        </a:rPr>
                        <a:t>2.64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889763"/>
                  </a:ext>
                </a:extLst>
              </a:tr>
              <a:tr h="626400">
                <a:tc>
                  <a:txBody>
                    <a:bodyPr/>
                    <a:lstStyle/>
                    <a:p>
                      <a:pPr algn="ctr" fontAlgn="b"/>
                      <a:r>
                        <a:rPr lang="de-CH" sz="1200" b="0" i="0" u="none" strike="noStrike" dirty="0">
                          <a:solidFill>
                            <a:schemeClr val="tx1"/>
                          </a:solidFill>
                          <a:effectLst/>
                          <a:latin typeface="+mj-lt"/>
                        </a:rPr>
                        <a:t>2.63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987240"/>
                  </a:ext>
                </a:extLst>
              </a:tr>
            </a:tbl>
          </a:graphicData>
        </a:graphic>
      </p:graphicFrame>
      <p:sp>
        <p:nvSpPr>
          <p:cNvPr id="11" name="Fußzeilenplatzhalter 3">
            <a:extLst>
              <a:ext uri="{FF2B5EF4-FFF2-40B4-BE49-F238E27FC236}">
                <a16:creationId xmlns:a16="http://schemas.microsoft.com/office/drawing/2014/main" id="{216EB502-A4AB-4715-9CEB-84F8CE433BBE}"/>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3" name="Textplatzhalter 12">
            <a:extLst>
              <a:ext uri="{FF2B5EF4-FFF2-40B4-BE49-F238E27FC236}">
                <a16:creationId xmlns:a16="http://schemas.microsoft.com/office/drawing/2014/main" id="{F3051311-F7FF-4DAE-B2E8-86E516C258B5}"/>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63849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377200" cy="574675"/>
          </a:xfrm>
        </p:spPr>
        <p:txBody>
          <a:bodyPr/>
          <a:lstStyle/>
          <a:p>
            <a:r>
              <a:rPr lang="de-CH" dirty="0"/>
              <a:t>Antibiotikaeinnahme letzte 12 Monate (Zeitvergleich nach Sprachregion)</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Q01	Haben Sie in den vergangenen 12 Monaten Antibiotika eingenommen, z.B. als Tabletten, Pulver oder Sirup?</a:t>
            </a:r>
          </a:p>
        </p:txBody>
      </p:sp>
      <p:sp>
        <p:nvSpPr>
          <p:cNvPr id="3" name="Textplatzhalter 12">
            <a:extLst>
              <a:ext uri="{FF2B5EF4-FFF2-40B4-BE49-F238E27FC236}">
                <a16:creationId xmlns:a16="http://schemas.microsoft.com/office/drawing/2014/main" id="{B20AFD87-BCA5-4D70-A327-6C94D06907B3}"/>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8" name="Inhaltsplatzhalter 14">
            <a:extLst>
              <a:ext uri="{FF2B5EF4-FFF2-40B4-BE49-F238E27FC236}">
                <a16:creationId xmlns:a16="http://schemas.microsoft.com/office/drawing/2014/main" id="{625243D5-8FB2-42B6-B43B-4EA4DC3BFD66}"/>
              </a:ext>
            </a:extLst>
          </p:cNvPr>
          <p:cNvGraphicFramePr>
            <a:graphicFrameLocks/>
          </p:cNvGraphicFramePr>
          <p:nvPr>
            <p:custDataLst>
              <p:tags r:id="rId1"/>
            </p:custDataLst>
            <p:extLst>
              <p:ext uri="{D42A27DB-BD31-4B8C-83A1-F6EECF244321}">
                <p14:modId xmlns:p14="http://schemas.microsoft.com/office/powerpoint/2010/main" val="913628490"/>
              </p:ext>
            </p:extLst>
          </p:nvPr>
        </p:nvGraphicFramePr>
        <p:xfrm>
          <a:off x="1200199" y="1989000"/>
          <a:ext cx="10655801"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4570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AE025711-8387-47FC-8B8A-72C1025465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59" imgH="358" progId="TCLayout.ActiveDocument.1">
                  <p:embed/>
                </p:oleObj>
              </mc:Choice>
              <mc:Fallback>
                <p:oleObj name="think-cell Folie" r:id="rId6" imgW="359" imgH="358" progId="TCLayout.ActiveDocument.1">
                  <p:embed/>
                  <p:pic>
                    <p:nvPicPr>
                      <p:cNvPr id="10" name="Objekt 9" hidden="1">
                        <a:extLst>
                          <a:ext uri="{FF2B5EF4-FFF2-40B4-BE49-F238E27FC236}">
                            <a16:creationId xmlns:a16="http://schemas.microsoft.com/office/drawing/2014/main" id="{AE025711-8387-47FC-8B8A-72C1025465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3055D462-DE68-471A-8A2E-841F1372DAA4}"/>
              </a:ext>
            </a:extLst>
          </p:cNvPr>
          <p:cNvSpPr/>
          <p:nvPr>
            <p:custDataLst>
              <p:tags r:id="rId2"/>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e-CH" sz="20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bwMode="gray">
          <a:xfrm>
            <a:off x="478799" y="262037"/>
            <a:ext cx="11233775" cy="574675"/>
          </a:xfrm>
        </p:spPr>
        <p:txBody>
          <a:bodyPr/>
          <a:lstStyle/>
          <a:p>
            <a:r>
              <a:rPr lang="de-CH" dirty="0"/>
              <a:t>Antibiotikabehandlung bei Nutztieren (Zeitvergleich nach Sprachregion)</a:t>
            </a:r>
          </a:p>
        </p:txBody>
      </p:sp>
      <p:sp>
        <p:nvSpPr>
          <p:cNvPr id="7" name="Textplatzhalter 6">
            <a:extLst>
              <a:ext uri="{FF2B5EF4-FFF2-40B4-BE49-F238E27FC236}">
                <a16:creationId xmlns:a16="http://schemas.microsoft.com/office/drawing/2014/main" id="{5206269E-B736-40E2-B657-413065E998B6}"/>
              </a:ext>
            </a:extLst>
          </p:cNvPr>
          <p:cNvSpPr>
            <a:spLocks noGrp="1"/>
          </p:cNvSpPr>
          <p:nvPr>
            <p:ph type="body" sz="quarter" idx="13"/>
          </p:nvPr>
        </p:nvSpPr>
        <p:spPr bwMode="gray">
          <a:xfrm>
            <a:off x="478800" y="982800"/>
            <a:ext cx="11377200" cy="432000"/>
          </a:xfrm>
        </p:spPr>
        <p:txBody>
          <a:bodyPr/>
          <a:lstStyle/>
          <a:p>
            <a:pPr marL="720725" indent="-720725">
              <a:buNone/>
            </a:pPr>
            <a:r>
              <a:rPr lang="de-CH" dirty="0"/>
              <a:t>Q15	Auch im Bereich der Landwirtschaft kommen bei Nutztieren Antibiotika zum Einsatz, und können zur Antibiotikaresistenz beitragen. Inwieweit stimmen Sie zu oder nicht zu, dass landwirtschaftliche Nutztiere im Krankheitsfall mit Antibiotika behandelt werden sollten, wenn dies die am besten geeignete Behandlungsmethode ist?</a:t>
            </a:r>
          </a:p>
          <a:p>
            <a:pPr marL="720725" indent="-720725">
              <a:buNone/>
            </a:pPr>
            <a:endParaRPr lang="de-CH" dirty="0"/>
          </a:p>
          <a:p>
            <a:pPr marL="720725" indent="-720725">
              <a:buNone/>
            </a:pPr>
            <a:endParaRPr lang="de-CH" dirty="0"/>
          </a:p>
          <a:p>
            <a:endParaRPr lang="de-CH" dirty="0"/>
          </a:p>
        </p:txBody>
      </p:sp>
      <p:sp>
        <p:nvSpPr>
          <p:cNvPr id="5" name="Foliennummernplatzhalter 4">
            <a:extLst>
              <a:ext uri="{FF2B5EF4-FFF2-40B4-BE49-F238E27FC236}">
                <a16:creationId xmlns:a16="http://schemas.microsoft.com/office/drawing/2014/main" id="{206F6AA6-7BA9-4128-BC76-C117B3594D2A}"/>
              </a:ext>
            </a:extLst>
          </p:cNvPr>
          <p:cNvSpPr>
            <a:spLocks noGrp="1"/>
          </p:cNvSpPr>
          <p:nvPr>
            <p:ph type="sldNum" sz="quarter" idx="4"/>
          </p:nvPr>
        </p:nvSpPr>
        <p:spPr/>
        <p:txBody>
          <a:bodyPr/>
          <a:lstStyle/>
          <a:p>
            <a:fld id="{AF7FF8B5-A2E3-4A3F-9D46-277719C150EB}" type="slidenum">
              <a:rPr lang="de-CH" smtClean="0"/>
              <a:pPr/>
              <a:t>40</a:t>
            </a:fld>
            <a:r>
              <a:rPr lang="de-CH" dirty="0"/>
              <a:t> </a:t>
            </a:r>
            <a:r>
              <a:rPr lang="de-CH" sz="1000" baseline="10000" dirty="0"/>
              <a:t>|</a:t>
            </a:r>
          </a:p>
        </p:txBody>
      </p:sp>
      <p:graphicFrame>
        <p:nvGraphicFramePr>
          <p:cNvPr id="6" name="Inhaltsplatzhalter 14">
            <a:extLst>
              <a:ext uri="{FF2B5EF4-FFF2-40B4-BE49-F238E27FC236}">
                <a16:creationId xmlns:a16="http://schemas.microsoft.com/office/drawing/2014/main" id="{64512584-8FC7-4B2E-B4FF-7D459E1F9977}"/>
              </a:ext>
            </a:extLst>
          </p:cNvPr>
          <p:cNvGraphicFramePr>
            <a:graphicFrameLocks/>
          </p:cNvGraphicFramePr>
          <p:nvPr>
            <p:custDataLst>
              <p:tags r:id="rId3"/>
            </p:custDataLst>
            <p:extLst>
              <p:ext uri="{D42A27DB-BD31-4B8C-83A1-F6EECF244321}">
                <p14:modId xmlns:p14="http://schemas.microsoft.com/office/powerpoint/2010/main" val="3503732497"/>
              </p:ext>
            </p:extLst>
          </p:nvPr>
        </p:nvGraphicFramePr>
        <p:xfrm>
          <a:off x="1200199" y="1989000"/>
          <a:ext cx="10734626" cy="4103081"/>
        </p:xfrm>
        <a:graphic>
          <a:graphicData uri="http://schemas.openxmlformats.org/drawingml/2006/chart">
            <c:chart xmlns:c="http://schemas.openxmlformats.org/drawingml/2006/chart" xmlns:r="http://schemas.openxmlformats.org/officeDocument/2006/relationships" r:id="rId8"/>
          </a:graphicData>
        </a:graphic>
      </p:graphicFrame>
      <p:sp>
        <p:nvSpPr>
          <p:cNvPr id="11" name="Fußzeilenplatzhalter 3">
            <a:extLst>
              <a:ext uri="{FF2B5EF4-FFF2-40B4-BE49-F238E27FC236}">
                <a16:creationId xmlns:a16="http://schemas.microsoft.com/office/drawing/2014/main" id="{7A72298D-8315-4C7B-9E53-7FE69C6D219B}"/>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3" name="Textplatzhalter 12">
            <a:extLst>
              <a:ext uri="{FF2B5EF4-FFF2-40B4-BE49-F238E27FC236}">
                <a16:creationId xmlns:a16="http://schemas.microsoft.com/office/drawing/2014/main" id="{E129D683-CCC7-4047-B966-A32A1CCEF167}"/>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8" name="Tabelle 12">
            <a:extLst>
              <a:ext uri="{FF2B5EF4-FFF2-40B4-BE49-F238E27FC236}">
                <a16:creationId xmlns:a16="http://schemas.microsoft.com/office/drawing/2014/main" id="{DDF8D905-7846-4D65-9EE4-46B4417EB9E1}"/>
              </a:ext>
            </a:extLst>
          </p:cNvPr>
          <p:cNvGraphicFramePr>
            <a:graphicFrameLocks noGrp="1"/>
          </p:cNvGraphicFramePr>
          <p:nvPr>
            <p:extLst>
              <p:ext uri="{D42A27DB-BD31-4B8C-83A1-F6EECF244321}">
                <p14:modId xmlns:p14="http://schemas.microsoft.com/office/powerpoint/2010/main" val="629894333"/>
              </p:ext>
            </p:extLst>
          </p:nvPr>
        </p:nvGraphicFramePr>
        <p:xfrm>
          <a:off x="1695450" y="1933678"/>
          <a:ext cx="10020285" cy="216001"/>
        </p:xfrm>
        <a:graphic>
          <a:graphicData uri="http://schemas.openxmlformats.org/drawingml/2006/table">
            <a:tbl>
              <a:tblPr firstRow="1" bandRow="1">
                <a:tableStyleId>{5C22544A-7EE6-4342-B048-85BDC9FD1C3A}</a:tableStyleId>
              </a:tblPr>
              <a:tblGrid>
                <a:gridCol w="668019">
                  <a:extLst>
                    <a:ext uri="{9D8B030D-6E8A-4147-A177-3AD203B41FA5}">
                      <a16:colId xmlns:a16="http://schemas.microsoft.com/office/drawing/2014/main" val="1201421244"/>
                    </a:ext>
                  </a:extLst>
                </a:gridCol>
                <a:gridCol w="668019">
                  <a:extLst>
                    <a:ext uri="{9D8B030D-6E8A-4147-A177-3AD203B41FA5}">
                      <a16:colId xmlns:a16="http://schemas.microsoft.com/office/drawing/2014/main" val="474550985"/>
                    </a:ext>
                  </a:extLst>
                </a:gridCol>
                <a:gridCol w="668019">
                  <a:extLst>
                    <a:ext uri="{9D8B030D-6E8A-4147-A177-3AD203B41FA5}">
                      <a16:colId xmlns:a16="http://schemas.microsoft.com/office/drawing/2014/main" val="3530478158"/>
                    </a:ext>
                  </a:extLst>
                </a:gridCol>
                <a:gridCol w="668019">
                  <a:extLst>
                    <a:ext uri="{9D8B030D-6E8A-4147-A177-3AD203B41FA5}">
                      <a16:colId xmlns:a16="http://schemas.microsoft.com/office/drawing/2014/main" val="2374379565"/>
                    </a:ext>
                  </a:extLst>
                </a:gridCol>
                <a:gridCol w="668019">
                  <a:extLst>
                    <a:ext uri="{9D8B030D-6E8A-4147-A177-3AD203B41FA5}">
                      <a16:colId xmlns:a16="http://schemas.microsoft.com/office/drawing/2014/main" val="1805430797"/>
                    </a:ext>
                  </a:extLst>
                </a:gridCol>
                <a:gridCol w="668019">
                  <a:extLst>
                    <a:ext uri="{9D8B030D-6E8A-4147-A177-3AD203B41FA5}">
                      <a16:colId xmlns:a16="http://schemas.microsoft.com/office/drawing/2014/main" val="1719144855"/>
                    </a:ext>
                  </a:extLst>
                </a:gridCol>
                <a:gridCol w="668019">
                  <a:extLst>
                    <a:ext uri="{9D8B030D-6E8A-4147-A177-3AD203B41FA5}">
                      <a16:colId xmlns:a16="http://schemas.microsoft.com/office/drawing/2014/main" val="3085935410"/>
                    </a:ext>
                  </a:extLst>
                </a:gridCol>
                <a:gridCol w="668019">
                  <a:extLst>
                    <a:ext uri="{9D8B030D-6E8A-4147-A177-3AD203B41FA5}">
                      <a16:colId xmlns:a16="http://schemas.microsoft.com/office/drawing/2014/main" val="1039697505"/>
                    </a:ext>
                  </a:extLst>
                </a:gridCol>
                <a:gridCol w="668019">
                  <a:extLst>
                    <a:ext uri="{9D8B030D-6E8A-4147-A177-3AD203B41FA5}">
                      <a16:colId xmlns:a16="http://schemas.microsoft.com/office/drawing/2014/main" val="2232866313"/>
                    </a:ext>
                  </a:extLst>
                </a:gridCol>
                <a:gridCol w="668019">
                  <a:extLst>
                    <a:ext uri="{9D8B030D-6E8A-4147-A177-3AD203B41FA5}">
                      <a16:colId xmlns:a16="http://schemas.microsoft.com/office/drawing/2014/main" val="614845736"/>
                    </a:ext>
                  </a:extLst>
                </a:gridCol>
                <a:gridCol w="668019">
                  <a:extLst>
                    <a:ext uri="{9D8B030D-6E8A-4147-A177-3AD203B41FA5}">
                      <a16:colId xmlns:a16="http://schemas.microsoft.com/office/drawing/2014/main" val="3128467800"/>
                    </a:ext>
                  </a:extLst>
                </a:gridCol>
                <a:gridCol w="668019">
                  <a:extLst>
                    <a:ext uri="{9D8B030D-6E8A-4147-A177-3AD203B41FA5}">
                      <a16:colId xmlns:a16="http://schemas.microsoft.com/office/drawing/2014/main" val="3882082383"/>
                    </a:ext>
                  </a:extLst>
                </a:gridCol>
                <a:gridCol w="668019">
                  <a:extLst>
                    <a:ext uri="{9D8B030D-6E8A-4147-A177-3AD203B41FA5}">
                      <a16:colId xmlns:a16="http://schemas.microsoft.com/office/drawing/2014/main" val="3386499852"/>
                    </a:ext>
                  </a:extLst>
                </a:gridCol>
                <a:gridCol w="668019">
                  <a:extLst>
                    <a:ext uri="{9D8B030D-6E8A-4147-A177-3AD203B41FA5}">
                      <a16:colId xmlns:a16="http://schemas.microsoft.com/office/drawing/2014/main" val="3379249946"/>
                    </a:ext>
                  </a:extLst>
                </a:gridCol>
                <a:gridCol w="668019">
                  <a:extLst>
                    <a:ext uri="{9D8B030D-6E8A-4147-A177-3AD203B41FA5}">
                      <a16:colId xmlns:a16="http://schemas.microsoft.com/office/drawing/2014/main" val="1994611436"/>
                    </a:ext>
                  </a:extLst>
                </a:gridCol>
              </a:tblGrid>
              <a:tr h="216001">
                <a:tc>
                  <a:txBody>
                    <a:bodyPr/>
                    <a:lstStyle/>
                    <a:p>
                      <a:pPr algn="ctr"/>
                      <a:r>
                        <a:rPr lang="de-CH" sz="1000" b="0" dirty="0">
                          <a:solidFill>
                            <a:schemeClr val="tx1"/>
                          </a:solidFill>
                        </a:rPr>
                        <a:t>2.66</a:t>
                      </a:r>
                    </a:p>
                  </a:txBody>
                  <a:tcPr marL="0" marR="0" marT="0" marB="0" anchor="ctr">
                    <a:solidFill>
                      <a:schemeClr val="bg1">
                        <a:lumMod val="95000"/>
                      </a:schemeClr>
                    </a:solidFill>
                  </a:tcPr>
                </a:tc>
                <a:tc>
                  <a:txBody>
                    <a:bodyPr/>
                    <a:lstStyle/>
                    <a:p>
                      <a:pPr algn="ctr"/>
                      <a:r>
                        <a:rPr lang="de-CH" sz="1000" b="0" dirty="0">
                          <a:solidFill>
                            <a:schemeClr val="tx1"/>
                          </a:solidFill>
                        </a:rPr>
                        <a:t>2.56</a:t>
                      </a:r>
                    </a:p>
                  </a:txBody>
                  <a:tcPr marL="0" marR="0" marT="0" marB="0" anchor="ctr">
                    <a:solidFill>
                      <a:schemeClr val="bg1">
                        <a:lumMod val="95000"/>
                      </a:schemeClr>
                    </a:solidFill>
                  </a:tcPr>
                </a:tc>
                <a:tc>
                  <a:txBody>
                    <a:bodyPr/>
                    <a:lstStyle/>
                    <a:p>
                      <a:pPr algn="ctr"/>
                      <a:r>
                        <a:rPr lang="de-CH" sz="1000" b="0" dirty="0">
                          <a:solidFill>
                            <a:schemeClr val="tx1"/>
                          </a:solidFill>
                        </a:rPr>
                        <a:t>2.49</a:t>
                      </a:r>
                    </a:p>
                  </a:txBody>
                  <a:tcPr marL="0" marR="0" marT="0" marB="0" anchor="ctr">
                    <a:solidFill>
                      <a:schemeClr val="bg1">
                        <a:lumMod val="95000"/>
                      </a:schemeClr>
                    </a:solidFill>
                  </a:tcPr>
                </a:tc>
                <a:tc>
                  <a:txBody>
                    <a:bodyPr/>
                    <a:lstStyle/>
                    <a:p>
                      <a:pPr algn="ctr"/>
                      <a:r>
                        <a:rPr lang="de-CH" sz="1000" b="0" dirty="0">
                          <a:solidFill>
                            <a:schemeClr val="tx1"/>
                          </a:solidFill>
                        </a:rPr>
                        <a:t>2.62</a:t>
                      </a:r>
                    </a:p>
                  </a:txBody>
                  <a:tcPr marL="0" marR="0" marT="0" marB="0" anchor="ctr">
                    <a:solidFill>
                      <a:schemeClr val="bg1">
                        <a:lumMod val="95000"/>
                      </a:schemeClr>
                    </a:solidFill>
                  </a:tcPr>
                </a:tc>
                <a:tc>
                  <a:txBody>
                    <a:bodyPr/>
                    <a:lstStyle/>
                    <a:p>
                      <a:pPr algn="ctr"/>
                      <a:r>
                        <a:rPr lang="de-CH" sz="1000" b="0" dirty="0">
                          <a:solidFill>
                            <a:schemeClr val="tx1"/>
                          </a:solidFill>
                        </a:rPr>
                        <a:t>2.70</a:t>
                      </a:r>
                    </a:p>
                  </a:txBody>
                  <a:tcPr marL="0" marR="0" marT="0" marB="0" anchor="ctr">
                    <a:solidFill>
                      <a:schemeClr val="bg1">
                        <a:lumMod val="95000"/>
                      </a:schemeClr>
                    </a:solidFill>
                  </a:tcPr>
                </a:tc>
                <a:tc>
                  <a:txBody>
                    <a:bodyPr/>
                    <a:lstStyle/>
                    <a:p>
                      <a:pPr algn="ctr"/>
                      <a:r>
                        <a:rPr lang="de-CH" sz="1000" b="0" dirty="0">
                          <a:solidFill>
                            <a:schemeClr val="tx1"/>
                          </a:solidFill>
                        </a:rPr>
                        <a:t>2.50</a:t>
                      </a:r>
                    </a:p>
                  </a:txBody>
                  <a:tcPr marL="0" marR="0" marT="0" marB="0" anchor="ctr">
                    <a:solidFill>
                      <a:schemeClr val="bg1">
                        <a:lumMod val="95000"/>
                      </a:schemeClr>
                    </a:solidFill>
                  </a:tcPr>
                </a:tc>
                <a:tc>
                  <a:txBody>
                    <a:bodyPr/>
                    <a:lstStyle/>
                    <a:p>
                      <a:pPr marL="0" algn="ctr" defTabSz="914400" rtl="0" eaLnBrk="1" fontAlgn="t" latinLnBrk="0" hangingPunct="1"/>
                      <a:r>
                        <a:rPr lang="de-CH" sz="1000" b="0" kern="1200" dirty="0">
                          <a:solidFill>
                            <a:schemeClr val="tx1"/>
                          </a:solidFill>
                          <a:latin typeface="+mn-lt"/>
                          <a:ea typeface="+mn-ea"/>
                          <a:cs typeface="+mn-cs"/>
                        </a:rPr>
                        <a:t>2.67</a:t>
                      </a:r>
                    </a:p>
                  </a:txBody>
                  <a:tcPr marL="9525" marR="9525" marT="9525" marB="0" anchor="ctr">
                    <a:solidFill>
                      <a:schemeClr val="bg1">
                        <a:lumMod val="95000"/>
                      </a:schemeClr>
                    </a:solidFill>
                  </a:tcPr>
                </a:tc>
                <a:tc>
                  <a:txBody>
                    <a:bodyPr/>
                    <a:lstStyle/>
                    <a:p>
                      <a:pPr marL="0" algn="ctr" defTabSz="914400" rtl="0" eaLnBrk="1" fontAlgn="t" latinLnBrk="0" hangingPunct="1"/>
                      <a:r>
                        <a:rPr lang="de-CH" sz="1000" b="0" kern="1200" dirty="0">
                          <a:solidFill>
                            <a:schemeClr val="tx1"/>
                          </a:solidFill>
                          <a:latin typeface="+mn-lt"/>
                          <a:ea typeface="+mn-ea"/>
                          <a:cs typeface="+mn-cs"/>
                        </a:rPr>
                        <a:t>2.76</a:t>
                      </a:r>
                    </a:p>
                  </a:txBody>
                  <a:tcPr marL="9525" marR="9525" marT="9525" marB="0" anchor="ctr">
                    <a:solidFill>
                      <a:schemeClr val="bg1">
                        <a:lumMod val="95000"/>
                      </a:schemeClr>
                    </a:solidFill>
                  </a:tcPr>
                </a:tc>
                <a:tc>
                  <a:txBody>
                    <a:bodyPr/>
                    <a:lstStyle/>
                    <a:p>
                      <a:pPr marL="0" algn="ctr" defTabSz="914400" rtl="0" eaLnBrk="1" fontAlgn="t" latinLnBrk="0" hangingPunct="1"/>
                      <a:r>
                        <a:rPr lang="de-CH" sz="1000" b="0" kern="1200" dirty="0">
                          <a:solidFill>
                            <a:schemeClr val="tx1"/>
                          </a:solidFill>
                          <a:latin typeface="+mn-lt"/>
                          <a:ea typeface="+mn-ea"/>
                          <a:cs typeface="+mn-cs"/>
                        </a:rPr>
                        <a:t>2.82</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2.74</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2.70</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2.84</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2.80</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2.74</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2.68</a:t>
                      </a:r>
                    </a:p>
                  </a:txBody>
                  <a:tcPr marL="9525" marR="9525" marT="9525" marB="0" anchor="ctr">
                    <a:solidFill>
                      <a:schemeClr val="bg1">
                        <a:lumMod val="95000"/>
                      </a:schemeClr>
                    </a:solidFill>
                  </a:tcPr>
                </a:tc>
                <a:extLst>
                  <a:ext uri="{0D108BD9-81ED-4DB2-BD59-A6C34878D82A}">
                    <a16:rowId xmlns:a16="http://schemas.microsoft.com/office/drawing/2014/main" val="2387578129"/>
                  </a:ext>
                </a:extLst>
              </a:tr>
            </a:tbl>
          </a:graphicData>
        </a:graphic>
      </p:graphicFrame>
    </p:spTree>
    <p:extLst>
      <p:ext uri="{BB962C8B-B14F-4D97-AF65-F5344CB8AC3E}">
        <p14:creationId xmlns:p14="http://schemas.microsoft.com/office/powerpoint/2010/main" val="1028229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Tiere leiden/sterben lassen (Zeitvergleich)</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41</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Q16	Manchmal sind Antibiotika die einzige wirksame Behandlungsmethode für eine Infektion. Würden Sie in Kauf nehmen, dass Tiere krank bleiben, leiden oder getötet werden müssen, weil sie keine Antibiotika erhalten?</a:t>
            </a:r>
          </a:p>
          <a:p>
            <a:pPr marL="720725" indent="-720725">
              <a:spcBef>
                <a:spcPts val="600"/>
              </a:spcBef>
              <a:buNone/>
            </a:pPr>
            <a:r>
              <a:rPr lang="de-CH" sz="1000" b="0" dirty="0"/>
              <a:t>FILTER:	Stimmt eher nicht/überhaupt nicht zu, dass landwirtschaftliche Nutztiere im Krankheitsfall mit Antibiotika behandelt werden sollten</a:t>
            </a:r>
          </a:p>
          <a:p>
            <a:pPr marL="720725" indent="-720725">
              <a:buNone/>
            </a:pPr>
            <a:endParaRPr lang="de-CH"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1292383547"/>
              </p:ext>
            </p:extLst>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3189903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233200" cy="574675"/>
          </a:xfrm>
        </p:spPr>
        <p:txBody>
          <a:bodyPr/>
          <a:lstStyle/>
          <a:p>
            <a:r>
              <a:rPr lang="de-CH" dirty="0"/>
              <a:t>Tiere leiden/sterben lassen (Zeitvergleich nach Sprachregion)</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42</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Q16	Manchmal sind Antibiotika die einzige wirksame Behandlungsmethode für eine Infektion. Würden Sie in Kauf nehmen, dass Tiere krank bleiben, leiden oder getötet werden müssen, weil sie keine Antibiotika erhalten?</a:t>
            </a:r>
          </a:p>
          <a:p>
            <a:pPr marL="720725" indent="-720725">
              <a:spcBef>
                <a:spcPts val="600"/>
              </a:spcBef>
              <a:buNone/>
            </a:pPr>
            <a:r>
              <a:rPr lang="de-CH" sz="1000" b="0" dirty="0"/>
              <a:t>FILTER:	Stimmt eher nicht/überhaupt nicht zu, dass landwirtschaftliche Nutztiere im Krankheitsfall mit Antibiotika behandelt werden sollten</a:t>
            </a:r>
          </a:p>
          <a:p>
            <a:pPr marL="720725" indent="-720725">
              <a:buNone/>
            </a:pPr>
            <a:endParaRPr lang="de-CH" dirty="0"/>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3" name="Inhaltsplatzhalter 14">
            <a:extLst>
              <a:ext uri="{FF2B5EF4-FFF2-40B4-BE49-F238E27FC236}">
                <a16:creationId xmlns:a16="http://schemas.microsoft.com/office/drawing/2014/main" id="{A171A13B-AA44-4CAD-B477-6CB1B682811E}"/>
              </a:ext>
            </a:extLst>
          </p:cNvPr>
          <p:cNvGraphicFramePr>
            <a:graphicFrameLocks/>
          </p:cNvGraphicFramePr>
          <p:nvPr>
            <p:custDataLst>
              <p:tags r:id="rId1"/>
            </p:custDataLst>
            <p:extLst>
              <p:ext uri="{D42A27DB-BD31-4B8C-83A1-F6EECF244321}">
                <p14:modId xmlns:p14="http://schemas.microsoft.com/office/powerpoint/2010/main" val="3982077414"/>
              </p:ext>
            </p:extLst>
          </p:nvPr>
        </p:nvGraphicFramePr>
        <p:xfrm>
          <a:off x="1200199" y="1989000"/>
          <a:ext cx="10655801"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762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Wissen: Antibiotikaeinsatz bei Tieren</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43</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Q17	Bit</a:t>
            </a:r>
            <a:r>
              <a:rPr lang="de-DE" dirty="0" err="1"/>
              <a:t>te</a:t>
            </a:r>
            <a:r>
              <a:rPr lang="de-DE" dirty="0"/>
              <a:t> geben Sie für die nachfolgenden Aussagen an, ob diese richtig oder falsch sind.</a:t>
            </a:r>
            <a:endParaRPr lang="de-CH" dirty="0"/>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3" name="Inhaltsplatzhalter 14">
            <a:extLst>
              <a:ext uri="{FF2B5EF4-FFF2-40B4-BE49-F238E27FC236}">
                <a16:creationId xmlns:a16="http://schemas.microsoft.com/office/drawing/2014/main" id="{9F6BC4E6-4358-0025-BC62-E73BD2CC6850}"/>
              </a:ext>
            </a:extLst>
          </p:cNvPr>
          <p:cNvGraphicFramePr>
            <a:graphicFrameLocks/>
          </p:cNvGraphicFramePr>
          <p:nvPr>
            <p:custDataLst>
              <p:tags r:id="rId1"/>
            </p:custDataLst>
            <p:extLst>
              <p:ext uri="{D42A27DB-BD31-4B8C-83A1-F6EECF244321}">
                <p14:modId xmlns:p14="http://schemas.microsoft.com/office/powerpoint/2010/main" val="1073914908"/>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1847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873200" cy="574675"/>
          </a:xfrm>
        </p:spPr>
        <p:txBody>
          <a:bodyPr/>
          <a:lstStyle/>
          <a:p>
            <a:r>
              <a:rPr lang="de-CH" dirty="0"/>
              <a:t>Wissen: Antibiotikaeinsatz bei Tieren - </a:t>
            </a:r>
            <a:r>
              <a:rPr lang="de-DE" dirty="0"/>
              <a:t>Der Einsatz von Antibiotika als Wachstumsförderer bei landwirtschaftlichen Nutztieren in der Schweiz ist verboten</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44</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de-CH" dirty="0"/>
              <a:t>Q17	Bit</a:t>
            </a:r>
            <a:r>
              <a:rPr lang="de-DE" dirty="0" err="1"/>
              <a:t>te</a:t>
            </a:r>
            <a:r>
              <a:rPr lang="de-DE" dirty="0"/>
              <a:t> geben Sie für die nachfolgenden Aussagen an, ob diese richtig oder falsch sind.</a:t>
            </a:r>
          </a:p>
          <a:p>
            <a:pPr marL="720725" indent="-720725">
              <a:buNone/>
            </a:pPr>
            <a:r>
              <a:rPr lang="de-DE" dirty="0"/>
              <a:t>	</a:t>
            </a:r>
            <a:r>
              <a:rPr lang="de-CH" dirty="0"/>
              <a:t>«</a:t>
            </a:r>
            <a:r>
              <a:rPr lang="de-DE" dirty="0"/>
              <a:t>Der Einsatz von Antibiotika als Wachstumsförderer bei landwirtschaftlichen Nutztieren in der Schweiz ist verboten</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3428630692"/>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1775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297200" cy="574675"/>
          </a:xfrm>
        </p:spPr>
        <p:txBody>
          <a:bodyPr/>
          <a:lstStyle/>
          <a:p>
            <a:r>
              <a:rPr lang="de-CH" dirty="0"/>
              <a:t>Wissen: Antibiotikaeinsatz bei Tieren - </a:t>
            </a:r>
            <a:r>
              <a:rPr lang="de-DE" dirty="0"/>
              <a:t>In der Schweiz ist der Antibiotika-Einsatz bei Tieren stark rückläufig</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45</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de-CH" dirty="0"/>
              <a:t>Q17	Bit</a:t>
            </a:r>
            <a:r>
              <a:rPr lang="de-DE" dirty="0" err="1"/>
              <a:t>te</a:t>
            </a:r>
            <a:r>
              <a:rPr lang="de-DE" dirty="0"/>
              <a:t> geben Sie für die nachfolgenden Aussagen an, ob diese richtig oder falsch sind.</a:t>
            </a:r>
          </a:p>
          <a:p>
            <a:pPr marL="720725" indent="-720725">
              <a:buNone/>
            </a:pPr>
            <a:r>
              <a:rPr lang="de-DE" dirty="0"/>
              <a:t>	</a:t>
            </a:r>
            <a:r>
              <a:rPr lang="de-CH" dirty="0"/>
              <a:t>«</a:t>
            </a:r>
            <a:r>
              <a:rPr lang="de-DE" dirty="0"/>
              <a:t>In der Schweiz ist der Antibiotika-Einsatz bei Tieren stark rückläufig</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4108604705"/>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9611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297200" cy="574675"/>
          </a:xfrm>
        </p:spPr>
        <p:txBody>
          <a:bodyPr/>
          <a:lstStyle/>
          <a:p>
            <a:r>
              <a:rPr lang="de-CH" dirty="0"/>
              <a:t>Wissen: Antibiotikaeinsatz bei Tieren - </a:t>
            </a:r>
            <a:r>
              <a:rPr lang="de-DE" dirty="0"/>
              <a:t>Die Gefahr, sich beim Verzehr von Fleisch mit resistenten Bakterien zu infizieren, ist </a:t>
            </a:r>
            <a:r>
              <a:rPr lang="de-DE" dirty="0" err="1"/>
              <a:t>gross</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46</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de-CH" dirty="0"/>
              <a:t>Q17	Bit</a:t>
            </a:r>
            <a:r>
              <a:rPr lang="de-DE" dirty="0" err="1"/>
              <a:t>te</a:t>
            </a:r>
            <a:r>
              <a:rPr lang="de-DE" dirty="0"/>
              <a:t> geben Sie für die nachfolgenden Aussagen an, ob diese richtig oder falsch sind.</a:t>
            </a:r>
          </a:p>
          <a:p>
            <a:pPr marL="720725" indent="-720725">
              <a:buNone/>
            </a:pPr>
            <a:r>
              <a:rPr lang="de-DE" dirty="0"/>
              <a:t>	</a:t>
            </a:r>
            <a:r>
              <a:rPr lang="de-CH" dirty="0"/>
              <a:t>«</a:t>
            </a:r>
            <a:r>
              <a:rPr lang="de-DE" dirty="0"/>
              <a:t>Die Gefahr, sich beim Verzehr von Fleisch mit resistenten Bakterien zu infizieren, ist </a:t>
            </a:r>
            <a:r>
              <a:rPr lang="de-DE" dirty="0" err="1"/>
              <a:t>gross</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2134223518"/>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8213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297200" cy="574675"/>
          </a:xfrm>
        </p:spPr>
        <p:txBody>
          <a:bodyPr/>
          <a:lstStyle/>
          <a:p>
            <a:r>
              <a:rPr lang="de-CH" dirty="0"/>
              <a:t>Wissen: Antibiotikaeinsatz bei Tieren - </a:t>
            </a:r>
            <a:r>
              <a:rPr lang="de-DE" dirty="0"/>
              <a:t>Tierhalter können nur über den Tierarzt Antibiotika für ihre Tiere erhalten</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47</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de-CH" dirty="0"/>
              <a:t>Q17	Bit</a:t>
            </a:r>
            <a:r>
              <a:rPr lang="de-DE" dirty="0" err="1"/>
              <a:t>te</a:t>
            </a:r>
            <a:r>
              <a:rPr lang="de-DE" dirty="0"/>
              <a:t> geben Sie für die nachfolgenden Aussagen an, ob diese richtig oder falsch sind.</a:t>
            </a:r>
          </a:p>
          <a:p>
            <a:pPr marL="720725" indent="-720725">
              <a:buNone/>
            </a:pPr>
            <a:r>
              <a:rPr lang="de-DE" dirty="0"/>
              <a:t>	</a:t>
            </a:r>
            <a:r>
              <a:rPr lang="de-CH" dirty="0"/>
              <a:t>«</a:t>
            </a:r>
            <a:r>
              <a:rPr lang="de-DE" dirty="0"/>
              <a:t>Tierhalter können nur über den Tierarzt Antibiotika für ihre Tiere erhalten</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4243018039"/>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387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153200" cy="574675"/>
          </a:xfrm>
        </p:spPr>
        <p:txBody>
          <a:bodyPr/>
          <a:lstStyle/>
          <a:p>
            <a:r>
              <a:rPr lang="de-CH" dirty="0"/>
              <a:t>Wissen: Antibiotikaeinsatz bei Tieren - </a:t>
            </a:r>
            <a:r>
              <a:rPr lang="de-DE" dirty="0"/>
              <a:t>Tiere können gegen Antibiotika resistent werden</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48</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de-CH" dirty="0"/>
              <a:t>Q17	Bit</a:t>
            </a:r>
            <a:r>
              <a:rPr lang="de-DE" dirty="0" err="1"/>
              <a:t>te</a:t>
            </a:r>
            <a:r>
              <a:rPr lang="de-DE" dirty="0"/>
              <a:t> geben Sie für die nachfolgenden Aussagen an, ob diese richtig oder falsch sind.</a:t>
            </a:r>
          </a:p>
          <a:p>
            <a:pPr marL="720725" indent="-720725">
              <a:buNone/>
            </a:pPr>
            <a:r>
              <a:rPr lang="de-DE" dirty="0"/>
              <a:t>	</a:t>
            </a:r>
            <a:r>
              <a:rPr lang="de-CH" dirty="0"/>
              <a:t>«</a:t>
            </a:r>
            <a:r>
              <a:rPr lang="de-DE" dirty="0"/>
              <a:t>Tiere können gegen Antibiotika resistent werden</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134211841"/>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1480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27E7A52-A6AB-41D4-AE18-4D22B6CDE784}"/>
              </a:ext>
            </a:extLst>
          </p:cNvPr>
          <p:cNvSpPr>
            <a:spLocks noGrp="1"/>
          </p:cNvSpPr>
          <p:nvPr>
            <p:ph type="title"/>
          </p:nvPr>
        </p:nvSpPr>
        <p:spPr/>
        <p:txBody>
          <a:bodyPr/>
          <a:lstStyle/>
          <a:p>
            <a:r>
              <a:rPr lang="de-CH" dirty="0"/>
              <a:t>Wir freuen uns</a:t>
            </a:r>
            <a:br>
              <a:rPr lang="de-CH" dirty="0"/>
            </a:br>
            <a:r>
              <a:rPr lang="de-CH" dirty="0"/>
              <a:t>auf Sie</a:t>
            </a:r>
          </a:p>
        </p:txBody>
      </p:sp>
      <p:sp>
        <p:nvSpPr>
          <p:cNvPr id="17" name="Textplatzhalter 16">
            <a:extLst>
              <a:ext uri="{FF2B5EF4-FFF2-40B4-BE49-F238E27FC236}">
                <a16:creationId xmlns:a16="http://schemas.microsoft.com/office/drawing/2014/main" id="{AC40576A-D7E3-4E0F-A624-AB13E3657B87}"/>
              </a:ext>
            </a:extLst>
          </p:cNvPr>
          <p:cNvSpPr>
            <a:spLocks noGrp="1"/>
          </p:cNvSpPr>
          <p:nvPr>
            <p:ph type="body" sz="quarter" idx="16"/>
          </p:nvPr>
        </p:nvSpPr>
        <p:spPr/>
        <p:txBody>
          <a:bodyPr/>
          <a:lstStyle/>
          <a:p>
            <a:endParaRPr lang="de-CH" dirty="0"/>
          </a:p>
        </p:txBody>
      </p:sp>
      <p:sp>
        <p:nvSpPr>
          <p:cNvPr id="4" name="Fußzeilenplatzhalter 3">
            <a:extLst>
              <a:ext uri="{FF2B5EF4-FFF2-40B4-BE49-F238E27FC236}">
                <a16:creationId xmlns:a16="http://schemas.microsoft.com/office/drawing/2014/main" id="{2F9DE72E-43DB-4F54-8CE6-4DADCD797FBF}"/>
              </a:ext>
            </a:extLst>
          </p:cNvPr>
          <p:cNvSpPr>
            <a:spLocks noGrp="1"/>
          </p:cNvSpPr>
          <p:nvPr>
            <p:ph type="ftr" sz="quarter" idx="3"/>
          </p:nvPr>
        </p:nvSpPr>
        <p:spPr/>
        <p:txBody>
          <a:bodyPr/>
          <a:lstStyle/>
          <a:p>
            <a:r>
              <a:rPr lang="de-CH" dirty="0"/>
              <a:t>Fußzeile</a:t>
            </a:r>
          </a:p>
        </p:txBody>
      </p:sp>
      <p:sp>
        <p:nvSpPr>
          <p:cNvPr id="5" name="Foliennummernplatzhalter 4">
            <a:extLst>
              <a:ext uri="{FF2B5EF4-FFF2-40B4-BE49-F238E27FC236}">
                <a16:creationId xmlns:a16="http://schemas.microsoft.com/office/drawing/2014/main" id="{CF21C9DD-BCEA-4079-819E-97CF464684D6}"/>
              </a:ext>
            </a:extLst>
          </p:cNvPr>
          <p:cNvSpPr>
            <a:spLocks noGrp="1"/>
          </p:cNvSpPr>
          <p:nvPr>
            <p:ph type="sldNum" sz="quarter" idx="4"/>
          </p:nvPr>
        </p:nvSpPr>
        <p:spPr/>
        <p:txBody>
          <a:bodyPr/>
          <a:lstStyle/>
          <a:p>
            <a:fld id="{AF7FF8B5-A2E3-4A3F-9D46-277719C150EB}" type="slidenum">
              <a:rPr lang="de-CH" smtClean="0"/>
              <a:pPr/>
              <a:t>49</a:t>
            </a:fld>
            <a:r>
              <a:rPr lang="de-CH" dirty="0"/>
              <a:t> |</a:t>
            </a:r>
          </a:p>
        </p:txBody>
      </p:sp>
      <p:pic>
        <p:nvPicPr>
          <p:cNvPr id="13" name="Bildplatzhalter 9">
            <a:extLst>
              <a:ext uri="{FF2B5EF4-FFF2-40B4-BE49-F238E27FC236}">
                <a16:creationId xmlns:a16="http://schemas.microsoft.com/office/drawing/2014/main" id="{D70A4B9E-6BA8-4341-858B-D9778CC3D652}"/>
              </a:ext>
            </a:extLst>
          </p:cNvPr>
          <p:cNvPicPr>
            <a:picLocks noGrp="1" noChangeAspect="1"/>
          </p:cNvPicPr>
          <p:nvPr>
            <p:ph type="pic" sz="quarter" idx="10"/>
          </p:nvPr>
        </p:nvPicPr>
        <p:blipFill>
          <a:blip r:embed="rId10"/>
          <a:srcRect/>
          <a:stretch/>
        </p:blipFill>
        <p:spPr>
          <a:xfrm>
            <a:off x="1143" y="0"/>
            <a:ext cx="8036814" cy="6857999"/>
          </a:xfrm>
        </p:spPr>
      </p:pic>
      <p:sp>
        <p:nvSpPr>
          <p:cNvPr id="8" name="Textfeld 7">
            <a:extLst>
              <a:ext uri="{FF2B5EF4-FFF2-40B4-BE49-F238E27FC236}">
                <a16:creationId xmlns:a16="http://schemas.microsoft.com/office/drawing/2014/main" id="{0233800C-5916-52F0-54E0-6A7AD68EEB18}"/>
              </a:ext>
            </a:extLst>
          </p:cNvPr>
          <p:cNvSpPr txBox="1"/>
          <p:nvPr/>
        </p:nvSpPr>
        <p:spPr>
          <a:xfrm>
            <a:off x="8904000" y="5229000"/>
            <a:ext cx="2101466" cy="276999"/>
          </a:xfrm>
          <a:prstGeom prst="rect">
            <a:avLst/>
          </a:prstGeom>
          <a:noFill/>
        </p:spPr>
        <p:txBody>
          <a:bodyPr wrap="square">
            <a:spAutoFit/>
          </a:bodyPr>
          <a:lstStyle/>
          <a:p>
            <a:r>
              <a:rPr lang="de-CH" sz="1200" dirty="0"/>
              <a:t>Besuchen Sie uns auf</a:t>
            </a:r>
          </a:p>
        </p:txBody>
      </p:sp>
      <p:sp>
        <p:nvSpPr>
          <p:cNvPr id="9" name="Inhaltsplatzhalter 14">
            <a:extLst>
              <a:ext uri="{FF2B5EF4-FFF2-40B4-BE49-F238E27FC236}">
                <a16:creationId xmlns:a16="http://schemas.microsoft.com/office/drawing/2014/main" id="{64665DC8-FD03-CEC1-F75B-A07E2ADDE3B8}"/>
              </a:ext>
            </a:extLst>
          </p:cNvPr>
          <p:cNvSpPr txBox="1">
            <a:spLocks/>
          </p:cNvSpPr>
          <p:nvPr>
            <p:custDataLst>
              <p:tags r:id="rId1"/>
            </p:custDataLst>
          </p:nvPr>
        </p:nvSpPr>
        <p:spPr bwMode="gray">
          <a:xfrm>
            <a:off x="9218735" y="2368121"/>
            <a:ext cx="2023710" cy="283870"/>
          </a:xfrm>
          <a:prstGeom prst="rect">
            <a:avLst/>
          </a:prstGeom>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r>
              <a:rPr lang="de-CH" sz="1200" dirty="0"/>
              <a:t>041 375 40 00</a:t>
            </a:r>
          </a:p>
        </p:txBody>
      </p:sp>
      <p:sp>
        <p:nvSpPr>
          <p:cNvPr id="10" name="Textfeld 9">
            <a:extLst>
              <a:ext uri="{FF2B5EF4-FFF2-40B4-BE49-F238E27FC236}">
                <a16:creationId xmlns:a16="http://schemas.microsoft.com/office/drawing/2014/main" id="{5753B8B7-EEEB-9559-8AAA-B8F7C64388AF}"/>
              </a:ext>
            </a:extLst>
          </p:cNvPr>
          <p:cNvSpPr txBox="1"/>
          <p:nvPr/>
        </p:nvSpPr>
        <p:spPr>
          <a:xfrm>
            <a:off x="8861106" y="449063"/>
            <a:ext cx="2377686" cy="400110"/>
          </a:xfrm>
          <a:prstGeom prst="rect">
            <a:avLst/>
          </a:prstGeom>
          <a:noFill/>
        </p:spPr>
        <p:txBody>
          <a:bodyPr wrap="square">
            <a:spAutoFit/>
          </a:bodyPr>
          <a:lstStyle/>
          <a:p>
            <a:r>
              <a:rPr lang="de-CH" sz="2000" b="1" dirty="0">
                <a:solidFill>
                  <a:srgbClr val="004678"/>
                </a:solidFill>
              </a:rPr>
              <a:t>DemoSCOPE AG</a:t>
            </a:r>
            <a:endParaRPr lang="de-CH" sz="2000" dirty="0"/>
          </a:p>
        </p:txBody>
      </p:sp>
      <p:sp>
        <p:nvSpPr>
          <p:cNvPr id="11" name="Inhaltsplatzhalter 14">
            <a:extLst>
              <a:ext uri="{FF2B5EF4-FFF2-40B4-BE49-F238E27FC236}">
                <a16:creationId xmlns:a16="http://schemas.microsoft.com/office/drawing/2014/main" id="{55EEE544-44B5-83A5-54D3-DBC0B92898F6}"/>
              </a:ext>
            </a:extLst>
          </p:cNvPr>
          <p:cNvSpPr txBox="1">
            <a:spLocks/>
          </p:cNvSpPr>
          <p:nvPr>
            <p:custDataLst>
              <p:tags r:id="rId2"/>
            </p:custDataLst>
          </p:nvPr>
        </p:nvSpPr>
        <p:spPr bwMode="gray">
          <a:xfrm>
            <a:off x="8981756" y="1355192"/>
            <a:ext cx="2023710" cy="724929"/>
          </a:xfrm>
          <a:prstGeom prst="rect">
            <a:avLst/>
          </a:prstGeom>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lnSpc>
                <a:spcPct val="100000"/>
              </a:lnSpc>
              <a:spcAft>
                <a:spcPts val="0"/>
              </a:spcAft>
            </a:pPr>
            <a:r>
              <a:rPr lang="de-CH" sz="1200" b="1" dirty="0"/>
              <a:t>Hauptsitz Adligenswil</a:t>
            </a:r>
          </a:p>
          <a:p>
            <a:pPr lvl="1">
              <a:lnSpc>
                <a:spcPct val="100000"/>
              </a:lnSpc>
              <a:spcAft>
                <a:spcPts val="0"/>
              </a:spcAft>
            </a:pPr>
            <a:endParaRPr lang="de-CH" sz="1200" b="1" dirty="0"/>
          </a:p>
          <a:p>
            <a:pPr lvl="1">
              <a:lnSpc>
                <a:spcPct val="100000"/>
              </a:lnSpc>
              <a:spcAft>
                <a:spcPts val="0"/>
              </a:spcAft>
            </a:pPr>
            <a:r>
              <a:rPr lang="de-CH" sz="1200" dirty="0"/>
              <a:t>Demo SCOPE AG</a:t>
            </a:r>
          </a:p>
          <a:p>
            <a:pPr lvl="1">
              <a:lnSpc>
                <a:spcPct val="100000"/>
              </a:lnSpc>
              <a:spcAft>
                <a:spcPts val="0"/>
              </a:spcAft>
            </a:pPr>
            <a:r>
              <a:rPr lang="de-CH" sz="1200" dirty="0" err="1"/>
              <a:t>Klusenstrasse</a:t>
            </a:r>
            <a:r>
              <a:rPr lang="de-CH" sz="1200" dirty="0"/>
              <a:t> 17 </a:t>
            </a:r>
          </a:p>
          <a:p>
            <a:pPr lvl="1">
              <a:lnSpc>
                <a:spcPct val="100000"/>
              </a:lnSpc>
              <a:spcAft>
                <a:spcPts val="0"/>
              </a:spcAft>
            </a:pPr>
            <a:r>
              <a:rPr lang="de-CH" sz="1200" dirty="0"/>
              <a:t>6043 Adligenswil</a:t>
            </a:r>
          </a:p>
        </p:txBody>
      </p:sp>
      <p:sp>
        <p:nvSpPr>
          <p:cNvPr id="12" name="Inhaltsplatzhalter 14">
            <a:extLst>
              <a:ext uri="{FF2B5EF4-FFF2-40B4-BE49-F238E27FC236}">
                <a16:creationId xmlns:a16="http://schemas.microsoft.com/office/drawing/2014/main" id="{F34CE3D3-79E8-6B28-5F2D-61D2DC0AD946}"/>
              </a:ext>
            </a:extLst>
          </p:cNvPr>
          <p:cNvSpPr txBox="1">
            <a:spLocks/>
          </p:cNvSpPr>
          <p:nvPr>
            <p:custDataLst>
              <p:tags r:id="rId3"/>
            </p:custDataLst>
          </p:nvPr>
        </p:nvSpPr>
        <p:spPr bwMode="gray">
          <a:xfrm>
            <a:off x="9218735" y="2565000"/>
            <a:ext cx="2463447" cy="360000"/>
          </a:xfrm>
          <a:prstGeom prst="rect">
            <a:avLst/>
          </a:prstGeom>
          <a:noFill/>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r>
              <a:rPr lang="de-CH" sz="1200" dirty="0"/>
              <a:t>demoscope@demoscope.ch</a:t>
            </a:r>
          </a:p>
        </p:txBody>
      </p:sp>
      <p:sp>
        <p:nvSpPr>
          <p:cNvPr id="14" name="Inhaltsplatzhalter 14">
            <a:extLst>
              <a:ext uri="{FF2B5EF4-FFF2-40B4-BE49-F238E27FC236}">
                <a16:creationId xmlns:a16="http://schemas.microsoft.com/office/drawing/2014/main" id="{68C93E4B-6BD8-BF03-918F-3597034D3F31}"/>
              </a:ext>
            </a:extLst>
          </p:cNvPr>
          <p:cNvSpPr txBox="1">
            <a:spLocks/>
          </p:cNvSpPr>
          <p:nvPr>
            <p:custDataLst>
              <p:tags r:id="rId4"/>
            </p:custDataLst>
          </p:nvPr>
        </p:nvSpPr>
        <p:spPr bwMode="gray">
          <a:xfrm>
            <a:off x="9218735" y="4312121"/>
            <a:ext cx="2139742" cy="283870"/>
          </a:xfrm>
          <a:prstGeom prst="rect">
            <a:avLst/>
          </a:prstGeom>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buNone/>
            </a:pPr>
            <a:r>
              <a:rPr lang="de-CH" sz="1200" dirty="0"/>
              <a:t>026 555 05 00</a:t>
            </a:r>
          </a:p>
        </p:txBody>
      </p:sp>
      <p:sp>
        <p:nvSpPr>
          <p:cNvPr id="15" name="Inhaltsplatzhalter 14">
            <a:extLst>
              <a:ext uri="{FF2B5EF4-FFF2-40B4-BE49-F238E27FC236}">
                <a16:creationId xmlns:a16="http://schemas.microsoft.com/office/drawing/2014/main" id="{79B12C80-6053-3A44-4E03-B2BFFDDB4D46}"/>
              </a:ext>
            </a:extLst>
          </p:cNvPr>
          <p:cNvSpPr txBox="1">
            <a:spLocks/>
          </p:cNvSpPr>
          <p:nvPr>
            <p:custDataLst>
              <p:tags r:id="rId5"/>
            </p:custDataLst>
          </p:nvPr>
        </p:nvSpPr>
        <p:spPr bwMode="gray">
          <a:xfrm>
            <a:off x="8981756" y="3351550"/>
            <a:ext cx="2023710" cy="646331"/>
          </a:xfrm>
          <a:prstGeom prst="rect">
            <a:avLst/>
          </a:prstGeom>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lnSpc>
                <a:spcPct val="100000"/>
              </a:lnSpc>
              <a:spcAft>
                <a:spcPts val="0"/>
              </a:spcAft>
            </a:pPr>
            <a:r>
              <a:rPr lang="de-CH" sz="1200" b="1" dirty="0"/>
              <a:t>Standort Fribourg</a:t>
            </a:r>
          </a:p>
          <a:p>
            <a:pPr lvl="1">
              <a:lnSpc>
                <a:spcPct val="100000"/>
              </a:lnSpc>
              <a:spcAft>
                <a:spcPts val="0"/>
              </a:spcAft>
            </a:pPr>
            <a:endParaRPr lang="de-CH" sz="1200" dirty="0"/>
          </a:p>
          <a:p>
            <a:pPr lvl="1">
              <a:lnSpc>
                <a:spcPct val="100000"/>
              </a:lnSpc>
              <a:spcAft>
                <a:spcPts val="0"/>
              </a:spcAft>
            </a:pPr>
            <a:r>
              <a:rPr lang="de-CH" sz="1200" dirty="0"/>
              <a:t>DemoSCOPE Fribourg AG</a:t>
            </a:r>
          </a:p>
          <a:p>
            <a:pPr lvl="1">
              <a:lnSpc>
                <a:spcPct val="100000"/>
              </a:lnSpc>
              <a:spcAft>
                <a:spcPts val="0"/>
              </a:spcAft>
            </a:pPr>
            <a:r>
              <a:rPr lang="de-CH" sz="1200" dirty="0"/>
              <a:t>Route Sainte-Thérèse 2E 1700 Fribourg</a:t>
            </a:r>
          </a:p>
        </p:txBody>
      </p:sp>
      <p:sp>
        <p:nvSpPr>
          <p:cNvPr id="16" name="Inhaltsplatzhalter 14">
            <a:extLst>
              <a:ext uri="{FF2B5EF4-FFF2-40B4-BE49-F238E27FC236}">
                <a16:creationId xmlns:a16="http://schemas.microsoft.com/office/drawing/2014/main" id="{0CB11F74-AF97-8145-D264-7C85A439FDE4}"/>
              </a:ext>
            </a:extLst>
          </p:cNvPr>
          <p:cNvSpPr txBox="1">
            <a:spLocks/>
          </p:cNvSpPr>
          <p:nvPr>
            <p:custDataLst>
              <p:tags r:id="rId6"/>
            </p:custDataLst>
          </p:nvPr>
        </p:nvSpPr>
        <p:spPr bwMode="gray">
          <a:xfrm>
            <a:off x="9218735" y="4509000"/>
            <a:ext cx="2463447" cy="360000"/>
          </a:xfrm>
          <a:prstGeom prst="rect">
            <a:avLst/>
          </a:prstGeom>
          <a:noFill/>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r>
              <a:rPr lang="de-CH" sz="1200" dirty="0"/>
              <a:t>demoscope@demoscope.ch</a:t>
            </a:r>
          </a:p>
        </p:txBody>
      </p:sp>
      <p:pic>
        <p:nvPicPr>
          <p:cNvPr id="18" name="Grafik 17" descr="Ein Bild, das Logo, Symbol, Grafiken, Design enthält.&#10;&#10;Automatisch generierte Beschreibung">
            <a:extLst>
              <a:ext uri="{FF2B5EF4-FFF2-40B4-BE49-F238E27FC236}">
                <a16:creationId xmlns:a16="http://schemas.microsoft.com/office/drawing/2014/main" id="{6073282F-531A-413B-BDDE-FFA0799C4635}"/>
              </a:ext>
            </a:extLst>
          </p:cNvPr>
          <p:cNvPicPr>
            <a:picLocks noChangeAspect="1"/>
          </p:cNvPicPr>
          <p:nvPr/>
        </p:nvPicPr>
        <p:blipFill>
          <a:blip r:embed="rId11"/>
          <a:stretch>
            <a:fillRect/>
          </a:stretch>
        </p:blipFill>
        <p:spPr>
          <a:xfrm>
            <a:off x="8963718" y="2408689"/>
            <a:ext cx="189022" cy="189022"/>
          </a:xfrm>
          <a:prstGeom prst="rect">
            <a:avLst/>
          </a:prstGeom>
        </p:spPr>
      </p:pic>
      <p:pic>
        <p:nvPicPr>
          <p:cNvPr id="19" name="Grafik 18" descr="Ein Bild, das Reihe, Symbol, Electric Blue (Farbe), Blau enthält.&#10;&#10;Automatisch generierte Beschreibung">
            <a:extLst>
              <a:ext uri="{FF2B5EF4-FFF2-40B4-BE49-F238E27FC236}">
                <a16:creationId xmlns:a16="http://schemas.microsoft.com/office/drawing/2014/main" id="{E2A0ED95-4D29-5695-11E6-85614A38D46E}"/>
              </a:ext>
            </a:extLst>
          </p:cNvPr>
          <p:cNvPicPr>
            <a:picLocks noChangeAspect="1"/>
          </p:cNvPicPr>
          <p:nvPr/>
        </p:nvPicPr>
        <p:blipFill>
          <a:blip r:embed="rId12"/>
          <a:stretch>
            <a:fillRect/>
          </a:stretch>
        </p:blipFill>
        <p:spPr>
          <a:xfrm>
            <a:off x="8977273" y="2660275"/>
            <a:ext cx="192995" cy="192995"/>
          </a:xfrm>
          <a:prstGeom prst="rect">
            <a:avLst/>
          </a:prstGeom>
        </p:spPr>
      </p:pic>
      <p:pic>
        <p:nvPicPr>
          <p:cNvPr id="20" name="Grafik 19" descr="Ein Bild, das Logo, Symbol, Grafiken, Design enthält.&#10;&#10;Automatisch generierte Beschreibung">
            <a:extLst>
              <a:ext uri="{FF2B5EF4-FFF2-40B4-BE49-F238E27FC236}">
                <a16:creationId xmlns:a16="http://schemas.microsoft.com/office/drawing/2014/main" id="{4DA53E98-AA41-B1BD-D54A-B2CB2BF49C08}"/>
              </a:ext>
            </a:extLst>
          </p:cNvPr>
          <p:cNvPicPr>
            <a:picLocks noChangeAspect="1"/>
          </p:cNvPicPr>
          <p:nvPr/>
        </p:nvPicPr>
        <p:blipFill>
          <a:blip r:embed="rId11"/>
          <a:stretch>
            <a:fillRect/>
          </a:stretch>
        </p:blipFill>
        <p:spPr>
          <a:xfrm>
            <a:off x="8963718" y="4349356"/>
            <a:ext cx="189022" cy="189022"/>
          </a:xfrm>
          <a:prstGeom prst="rect">
            <a:avLst/>
          </a:prstGeom>
        </p:spPr>
      </p:pic>
      <p:pic>
        <p:nvPicPr>
          <p:cNvPr id="21" name="Grafik 20" descr="Ein Bild, das Reihe, Symbol, Electric Blue (Farbe), Blau enthält.&#10;&#10;Automatisch generierte Beschreibung">
            <a:extLst>
              <a:ext uri="{FF2B5EF4-FFF2-40B4-BE49-F238E27FC236}">
                <a16:creationId xmlns:a16="http://schemas.microsoft.com/office/drawing/2014/main" id="{CDBFE0B1-3C79-1A60-2D73-3867F9B5114D}"/>
              </a:ext>
            </a:extLst>
          </p:cNvPr>
          <p:cNvPicPr>
            <a:picLocks noChangeAspect="1"/>
          </p:cNvPicPr>
          <p:nvPr/>
        </p:nvPicPr>
        <p:blipFill>
          <a:blip r:embed="rId12"/>
          <a:stretch>
            <a:fillRect/>
          </a:stretch>
        </p:blipFill>
        <p:spPr>
          <a:xfrm>
            <a:off x="8977273" y="4600942"/>
            <a:ext cx="192995" cy="192995"/>
          </a:xfrm>
          <a:prstGeom prst="rect">
            <a:avLst/>
          </a:prstGeom>
        </p:spPr>
      </p:pic>
      <p:pic>
        <p:nvPicPr>
          <p:cNvPr id="22" name="Grafik 21" descr="Ein Bild, das Symbol, Electric Blue (Farbe), Design enthält.&#10;&#10;Automatisch generierte Beschreibung">
            <a:extLst>
              <a:ext uri="{FF2B5EF4-FFF2-40B4-BE49-F238E27FC236}">
                <a16:creationId xmlns:a16="http://schemas.microsoft.com/office/drawing/2014/main" id="{712B5088-7286-2559-A526-4BED0514E20E}"/>
              </a:ext>
            </a:extLst>
          </p:cNvPr>
          <p:cNvPicPr>
            <a:picLocks noChangeAspect="1"/>
          </p:cNvPicPr>
          <p:nvPr/>
        </p:nvPicPr>
        <p:blipFill>
          <a:blip r:embed="rId13"/>
          <a:stretch>
            <a:fillRect/>
          </a:stretch>
        </p:blipFill>
        <p:spPr>
          <a:xfrm>
            <a:off x="8977273" y="5505999"/>
            <a:ext cx="178691" cy="178691"/>
          </a:xfrm>
          <a:prstGeom prst="rect">
            <a:avLst/>
          </a:prstGeom>
        </p:spPr>
      </p:pic>
      <p:sp>
        <p:nvSpPr>
          <p:cNvPr id="23" name="Inhaltsplatzhalter 14">
            <a:extLst>
              <a:ext uri="{FF2B5EF4-FFF2-40B4-BE49-F238E27FC236}">
                <a16:creationId xmlns:a16="http://schemas.microsoft.com/office/drawing/2014/main" id="{FA1DA0FB-78BD-3579-18AC-AF7C8AA580BA}"/>
              </a:ext>
            </a:extLst>
          </p:cNvPr>
          <p:cNvSpPr txBox="1">
            <a:spLocks/>
          </p:cNvSpPr>
          <p:nvPr>
            <p:custDataLst>
              <p:tags r:id="rId7"/>
            </p:custDataLst>
          </p:nvPr>
        </p:nvSpPr>
        <p:spPr bwMode="gray">
          <a:xfrm>
            <a:off x="9218735" y="5438544"/>
            <a:ext cx="2463447" cy="360000"/>
          </a:xfrm>
          <a:prstGeom prst="rect">
            <a:avLst/>
          </a:prstGeom>
          <a:noFill/>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r>
              <a:rPr lang="de-CH" sz="1200" b="0" dirty="0">
                <a:hlinkClick r:id="rId14"/>
              </a:rPr>
              <a:t>www.demoscope.ch</a:t>
            </a:r>
            <a:r>
              <a:rPr lang="de-CH" sz="1200" b="0" dirty="0"/>
              <a:t>  </a:t>
            </a:r>
          </a:p>
        </p:txBody>
      </p:sp>
      <p:pic>
        <p:nvPicPr>
          <p:cNvPr id="24" name="Grafik 23" descr="Ein Bild, das Logo, Symbol, Grafiken, Schrift enthält.&#10;&#10;Automatisch generierte Beschreibung">
            <a:extLst>
              <a:ext uri="{FF2B5EF4-FFF2-40B4-BE49-F238E27FC236}">
                <a16:creationId xmlns:a16="http://schemas.microsoft.com/office/drawing/2014/main" id="{650E0D30-8467-466C-1D3A-F1282156B61E}"/>
              </a:ext>
            </a:extLst>
          </p:cNvPr>
          <p:cNvPicPr>
            <a:picLocks noChangeAspect="1"/>
          </p:cNvPicPr>
          <p:nvPr/>
        </p:nvPicPr>
        <p:blipFill>
          <a:blip r:embed="rId15"/>
          <a:stretch>
            <a:fillRect/>
          </a:stretch>
        </p:blipFill>
        <p:spPr>
          <a:xfrm>
            <a:off x="8981638" y="5770134"/>
            <a:ext cx="178691" cy="178691"/>
          </a:xfrm>
          <a:prstGeom prst="rect">
            <a:avLst/>
          </a:prstGeom>
        </p:spPr>
      </p:pic>
      <p:sp>
        <p:nvSpPr>
          <p:cNvPr id="25" name="Inhaltsplatzhalter 14">
            <a:extLst>
              <a:ext uri="{FF2B5EF4-FFF2-40B4-BE49-F238E27FC236}">
                <a16:creationId xmlns:a16="http://schemas.microsoft.com/office/drawing/2014/main" id="{8FA950FE-F72F-3A53-4EF4-B2E8C92386E4}"/>
              </a:ext>
            </a:extLst>
          </p:cNvPr>
          <p:cNvSpPr txBox="1">
            <a:spLocks/>
          </p:cNvSpPr>
          <p:nvPr>
            <p:custDataLst>
              <p:tags r:id="rId8"/>
            </p:custDataLst>
          </p:nvPr>
        </p:nvSpPr>
        <p:spPr bwMode="gray">
          <a:xfrm>
            <a:off x="9218735" y="5670831"/>
            <a:ext cx="2463447" cy="360000"/>
          </a:xfrm>
          <a:prstGeom prst="rect">
            <a:avLst/>
          </a:prstGeom>
          <a:noFill/>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r>
              <a:rPr lang="de-CH" sz="1200" b="0" dirty="0">
                <a:hlinkClick r:id="rId16"/>
              </a:rPr>
              <a:t>linkedin.com/</a:t>
            </a:r>
            <a:r>
              <a:rPr lang="de-CH" sz="1200" b="0" dirty="0" err="1">
                <a:hlinkClick r:id="rId16"/>
              </a:rPr>
              <a:t>demoscope</a:t>
            </a:r>
            <a:r>
              <a:rPr lang="de-CH" sz="1200" b="0" dirty="0"/>
              <a:t>  </a:t>
            </a:r>
          </a:p>
        </p:txBody>
      </p:sp>
    </p:spTree>
    <p:extLst>
      <p:ext uri="{BB962C8B-B14F-4D97-AF65-F5344CB8AC3E}">
        <p14:creationId xmlns:p14="http://schemas.microsoft.com/office/powerpoint/2010/main" val="352218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Verschreibung letzte Antibiotikakur (Zeitvergleich)</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de-CH" dirty="0"/>
              <a:t>Bevölkerungsumfrage zu Antibiotikaresistenzen 2024</a:t>
            </a:r>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5</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Q02	Wie haben Sie die letzte Antibiotikakur erhalten, die Sie durchgeführt haben?</a:t>
            </a:r>
          </a:p>
          <a:p>
            <a:pPr marL="720725" indent="-720725">
              <a:spcBef>
                <a:spcPts val="600"/>
              </a:spcBef>
              <a:buNone/>
            </a:pPr>
            <a:r>
              <a:rPr lang="de-CH" sz="1000" b="0" dirty="0"/>
              <a:t>FILTER:	Hat in den vergangenen 12 Monaten Antibiotika eingenommen</a:t>
            </a:r>
          </a:p>
          <a:p>
            <a:pPr marL="720725" indent="-720725">
              <a:buNone/>
            </a:pPr>
            <a:endParaRPr lang="de-CH"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691861703"/>
              </p:ext>
            </p:extLst>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388067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Gründe für letzte Antibiotikaeinnahme</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Q03	Aus welchen Gründen haben Sie zuletzt Antibiotika eingenommen?</a:t>
            </a:r>
          </a:p>
          <a:p>
            <a:pPr marL="720725" indent="-720725">
              <a:spcBef>
                <a:spcPts val="600"/>
              </a:spcBef>
              <a:buNone/>
            </a:pPr>
            <a:r>
              <a:rPr lang="de-CH" sz="1000" b="0" dirty="0"/>
              <a:t>FILTER:	Hat in den vergangenen 12 Monaten Antibiotika eingenommen</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6</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021500181"/>
              </p:ext>
            </p:extLst>
          </p:nvPr>
        </p:nvGraphicFramePr>
        <p:xfrm>
          <a:off x="1128000" y="1560888"/>
          <a:ext cx="10800000" cy="505273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773 Befragte</a:t>
            </a:r>
          </a:p>
        </p:txBody>
      </p:sp>
      <p:sp>
        <p:nvSpPr>
          <p:cNvPr id="18" name="Fußzeilenplatzhalter 3">
            <a:extLst>
              <a:ext uri="{FF2B5EF4-FFF2-40B4-BE49-F238E27FC236}">
                <a16:creationId xmlns:a16="http://schemas.microsoft.com/office/drawing/2014/main" id="{CE6438A0-703B-46B9-94D8-559C3357E066}"/>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421600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Diagnose mittels Test vor Antibiotikaeinnahme</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Q04.1	</a:t>
            </a:r>
            <a:r>
              <a:rPr lang="de-DE" dirty="0"/>
              <a:t>Wurde bei Ihnen vor oder zu Beginn der Antibiotika Einnahme ein Labor-Test durchgeführt, beispielsweise ein Blut oder Urintest oder ein Rachenabstrich, um herauszufinden, was Ihre Erkrankung hervorgerufen hat</a:t>
            </a:r>
            <a:r>
              <a:rPr lang="de-CH" dirty="0"/>
              <a:t>?</a:t>
            </a:r>
          </a:p>
          <a:p>
            <a:pPr marL="720725" indent="-720725">
              <a:spcBef>
                <a:spcPts val="600"/>
              </a:spcBef>
              <a:buNone/>
            </a:pPr>
            <a:r>
              <a:rPr lang="de-CH" sz="1000" b="0" dirty="0"/>
              <a:t>FILTER:	Hat in den vergangenen 12 Monaten Antibiotika eingenommen</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7</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81978"/>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773 Befragte</a:t>
            </a:r>
          </a:p>
          <a:p>
            <a:endParaRPr lang="de-CH" dirty="0"/>
          </a:p>
        </p:txBody>
      </p:sp>
      <p:graphicFrame>
        <p:nvGraphicFramePr>
          <p:cNvPr id="4" name="Diagramm 3">
            <a:extLst>
              <a:ext uri="{FF2B5EF4-FFF2-40B4-BE49-F238E27FC236}">
                <a16:creationId xmlns:a16="http://schemas.microsoft.com/office/drawing/2014/main" id="{99B3B902-0BF1-4EA0-99E6-F6BCCF8F1C0E}"/>
              </a:ext>
            </a:extLst>
          </p:cNvPr>
          <p:cNvGraphicFramePr/>
          <p:nvPr>
            <p:custDataLst>
              <p:tags r:id="rId2"/>
            </p:custDataLst>
            <p:extLst>
              <p:ext uri="{D42A27DB-BD31-4B8C-83A1-F6EECF244321}">
                <p14:modId xmlns:p14="http://schemas.microsoft.com/office/powerpoint/2010/main" val="1260092930"/>
              </p:ext>
            </p:extLst>
          </p:nvPr>
        </p:nvGraphicFramePr>
        <p:xfrm>
          <a:off x="1200351" y="2133360"/>
          <a:ext cx="10512223" cy="3960000"/>
        </p:xfrm>
        <a:graphic>
          <a:graphicData uri="http://schemas.openxmlformats.org/drawingml/2006/chart">
            <c:chart xmlns:c="http://schemas.openxmlformats.org/drawingml/2006/chart" xmlns:r="http://schemas.openxmlformats.org/officeDocument/2006/relationships" r:id="rId7"/>
          </a:graphicData>
        </a:graphic>
      </p:graphicFrame>
      <p:sp>
        <p:nvSpPr>
          <p:cNvPr id="12" name="Fußzeilenplatzhalter 3">
            <a:extLst>
              <a:ext uri="{FF2B5EF4-FFF2-40B4-BE49-F238E27FC236}">
                <a16:creationId xmlns:a16="http://schemas.microsoft.com/office/drawing/2014/main" id="{F1134451-6171-44ED-8CE6-3E73FE37F10E}"/>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Tree>
    <p:extLst>
      <p:ext uri="{BB962C8B-B14F-4D97-AF65-F5344CB8AC3E}">
        <p14:creationId xmlns:p14="http://schemas.microsoft.com/office/powerpoint/2010/main" val="204978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Diagnose mittels Test vor Antibiotikaeinnahme (Zeitvergleich)</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Q04.1	</a:t>
            </a:r>
            <a:r>
              <a:rPr lang="de-DE" dirty="0"/>
              <a:t>Wurde bei Ihnen vor oder zu Beginn der Antibiotika Einnahme ein Labor-Test durchgeführt, beispielsweise ein Blut oder Urintest oder ein Rachenabstrich, um herauszufinden, was Ihre Erkrankung hervorgerufen hat</a:t>
            </a:r>
            <a:r>
              <a:rPr lang="de-CH" dirty="0"/>
              <a:t>?</a:t>
            </a:r>
          </a:p>
          <a:p>
            <a:pPr marL="720725" indent="-720725">
              <a:spcBef>
                <a:spcPts val="600"/>
              </a:spcBef>
              <a:buNone/>
            </a:pPr>
            <a:r>
              <a:rPr lang="de-CH" sz="1000" b="0" dirty="0"/>
              <a:t>FILTER:	Hat in den vergangenen 12 Monaten Antibiotika eingenommen</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8</a:t>
            </a:fld>
            <a:r>
              <a:rPr lang="de-CH" dirty="0"/>
              <a:t> </a:t>
            </a:r>
            <a:r>
              <a:rPr lang="de-CH" sz="1000" baseline="10000" dirty="0"/>
              <a:t>|</a:t>
            </a:r>
          </a:p>
        </p:txBody>
      </p:sp>
      <p:sp>
        <p:nvSpPr>
          <p:cNvPr id="12" name="Fußzeilenplatzhalter 3">
            <a:extLst>
              <a:ext uri="{FF2B5EF4-FFF2-40B4-BE49-F238E27FC236}">
                <a16:creationId xmlns:a16="http://schemas.microsoft.com/office/drawing/2014/main" id="{F1134451-6171-44ED-8CE6-3E73FE37F10E}"/>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graphicFrame>
        <p:nvGraphicFramePr>
          <p:cNvPr id="6" name="Inhaltsplatzhalter 12">
            <a:extLst>
              <a:ext uri="{FF2B5EF4-FFF2-40B4-BE49-F238E27FC236}">
                <a16:creationId xmlns:a16="http://schemas.microsoft.com/office/drawing/2014/main" id="{8C246EA1-FCB6-311E-9A43-47301BF92DC5}"/>
              </a:ext>
            </a:extLst>
          </p:cNvPr>
          <p:cNvGraphicFramePr>
            <a:graphicFrameLocks/>
          </p:cNvGraphicFramePr>
          <p:nvPr>
            <p:extLst>
              <p:ext uri="{D42A27DB-BD31-4B8C-83A1-F6EECF244321}">
                <p14:modId xmlns:p14="http://schemas.microsoft.com/office/powerpoint/2010/main" val="3766671878"/>
              </p:ext>
            </p:extLst>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platzhalter 12">
            <a:extLst>
              <a:ext uri="{FF2B5EF4-FFF2-40B4-BE49-F238E27FC236}">
                <a16:creationId xmlns:a16="http://schemas.microsoft.com/office/drawing/2014/main" id="{8B2A5391-AD8A-25B9-D3D6-F6E4199C0BB0}"/>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 / 2024: Kategorien haben sich geändert</a:t>
            </a:r>
          </a:p>
        </p:txBody>
      </p:sp>
    </p:spTree>
    <p:extLst>
      <p:ext uri="{BB962C8B-B14F-4D97-AF65-F5344CB8AC3E}">
        <p14:creationId xmlns:p14="http://schemas.microsoft.com/office/powerpoint/2010/main" val="168411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de-CH" dirty="0"/>
              <a:t>Aussagen zu Antibiotika (Zeitvergleich)</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de-DE" dirty="0"/>
              <a:t>Bitte geben Sie für die nachfolgenden Aussagen an, ob diese richtig oder falsch sind.</a:t>
            </a: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9</a:t>
            </a:fld>
            <a:r>
              <a:rPr lang="de-CH" dirty="0"/>
              <a:t> </a:t>
            </a:r>
            <a:r>
              <a:rPr lang="de-CH" sz="1000" baseline="10000" dirty="0"/>
              <a:t>|</a:t>
            </a:r>
          </a:p>
        </p:txBody>
      </p:sp>
      <p:graphicFrame>
        <p:nvGraphicFramePr>
          <p:cNvPr id="6" name="Inhaltsplatzhalter 14">
            <a:extLst>
              <a:ext uri="{FF2B5EF4-FFF2-40B4-BE49-F238E27FC236}">
                <a16:creationId xmlns:a16="http://schemas.microsoft.com/office/drawing/2014/main" id="{F21D207E-1D31-467F-AAA0-B280CAC95BEF}"/>
              </a:ext>
            </a:extLst>
          </p:cNvPr>
          <p:cNvGraphicFramePr>
            <a:graphicFrameLocks/>
          </p:cNvGraphicFramePr>
          <p:nvPr>
            <p:custDataLst>
              <p:tags r:id="rId2"/>
            </p:custDataLst>
            <p:extLst>
              <p:ext uri="{D42A27DB-BD31-4B8C-83A1-F6EECF244321}">
                <p14:modId xmlns:p14="http://schemas.microsoft.com/office/powerpoint/2010/main" val="2018334186"/>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de-CH" dirty="0"/>
              <a:t>Bevölkerungsumfrage zu Antibiotikaresistenzen 2024</a:t>
            </a:r>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Anzahl Befragte in Klammern</a:t>
            </a:r>
          </a:p>
        </p:txBody>
      </p:sp>
    </p:spTree>
    <p:extLst>
      <p:ext uri="{BB962C8B-B14F-4D97-AF65-F5344CB8AC3E}">
        <p14:creationId xmlns:p14="http://schemas.microsoft.com/office/powerpoint/2010/main" val="324189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VCT_SHOW_CA" val="Fals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C.EguBd2wGHNTWXdJvsgQ"/>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7ikYcWb0aHpVou08oxSRA"/>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7ikYcWb0aHpVou08oxS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v2NeYmdhxbi0ZCRfQqwKA"/>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7ikYcWb0aHpVou08oxSRA"/>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moSCOPE">
  <a:themeElements>
    <a:clrScheme name="DemoSCOPE">
      <a:dk1>
        <a:srgbClr val="50555A"/>
      </a:dk1>
      <a:lt1>
        <a:srgbClr val="FFFFFF"/>
      </a:lt1>
      <a:dk2>
        <a:srgbClr val="00A2C2"/>
      </a:dk2>
      <a:lt2>
        <a:srgbClr val="004678"/>
      </a:lt2>
      <a:accent1>
        <a:srgbClr val="004678"/>
      </a:accent1>
      <a:accent2>
        <a:srgbClr val="00A2C2"/>
      </a:accent2>
      <a:accent3>
        <a:srgbClr val="B47D8C"/>
      </a:accent3>
      <a:accent4>
        <a:srgbClr val="AFE191"/>
      </a:accent4>
      <a:accent5>
        <a:srgbClr val="646F86"/>
      </a:accent5>
      <a:accent6>
        <a:srgbClr val="5CD6AD"/>
      </a:accent6>
      <a:hlink>
        <a:srgbClr val="004678"/>
      </a:hlink>
      <a:folHlink>
        <a:srgbClr val="004678"/>
      </a:folHlink>
    </a:clrScheme>
    <a:fontScheme name="DemoSCOP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a:solidFill>
            <a:schemeClr val="bg2"/>
          </a:solidFill>
        </a:ln>
      </a:spPr>
      <a:bodyPr lIns="108000" tIns="72000" rIns="108000" bIns="72000" rtlCol="0" anchor="t" anchorCtr="0"/>
      <a:lstStyle>
        <a:defPPr algn="l">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rgbClr val="D2D7DC"/>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9388" indent="-179388" algn="l">
          <a:buClr>
            <a:schemeClr val="tx1"/>
          </a:buClr>
          <a:buFont typeface="Tahoma" panose="020B0604030504040204" pitchFamily="34" charset="0"/>
          <a:buChar char="▪"/>
          <a:defRPr sz="1400" dirty="0" smtClean="0"/>
        </a:defPPr>
      </a:lstStyle>
    </a:txDef>
  </a:objectDefaults>
  <a:extraClrSchemeLst/>
  <a:custClrLst>
    <a:custClr name="Grau 1">
      <a:srgbClr val="787D82"/>
    </a:custClr>
    <a:custClr name="Grau 2">
      <a:srgbClr val="969BA0"/>
    </a:custClr>
    <a:custClr name="Grau 3">
      <a:srgbClr val="D2D7DC"/>
    </a:custClr>
    <a:custClr name="Grau 4">
      <a:srgbClr val="E6EBF0"/>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Rot">
      <a:srgbClr val="F75773"/>
    </a:custClr>
    <a:custClr name="Gelb">
      <a:srgbClr val="FFC33C"/>
    </a:custClr>
    <a:custClr name="Gruen">
      <a:srgbClr val="329664"/>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DemoSCOPE_Folienbibliothek.potx" id="{DA56DF4F-2E9D-4850-8A9B-BB41F43C367E}" vid="{835B0E6F-8C1D-499A-BDE6-6660CED4E91A}"/>
    </a:ext>
  </a:extLst>
</a:theme>
</file>

<file path=ppt/theme/theme2.xml><?xml version="1.0" encoding="utf-8"?>
<a:theme xmlns:a="http://schemas.openxmlformats.org/drawingml/2006/main" name="Office">
  <a:themeElements>
    <a:clrScheme name="DemoSCOPE">
      <a:dk1>
        <a:srgbClr val="50555A"/>
      </a:dk1>
      <a:lt1>
        <a:srgbClr val="FFFFFF"/>
      </a:lt1>
      <a:dk2>
        <a:srgbClr val="00A2C2"/>
      </a:dk2>
      <a:lt2>
        <a:srgbClr val="004678"/>
      </a:lt2>
      <a:accent1>
        <a:srgbClr val="004678"/>
      </a:accent1>
      <a:accent2>
        <a:srgbClr val="00A2C2"/>
      </a:accent2>
      <a:accent3>
        <a:srgbClr val="D6705C"/>
      </a:accent3>
      <a:accent4>
        <a:srgbClr val="AFE191"/>
      </a:accent4>
      <a:accent5>
        <a:srgbClr val="646F86"/>
      </a:accent5>
      <a:accent6>
        <a:srgbClr val="5CD6AD"/>
      </a:accent6>
      <a:hlink>
        <a:srgbClr val="004678"/>
      </a:hlink>
      <a:folHlink>
        <a:srgbClr val="004678"/>
      </a:folHlink>
    </a:clrScheme>
    <a:fontScheme name="DemoSCOP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emoSCOPE">
      <a:dk1>
        <a:srgbClr val="50555A"/>
      </a:dk1>
      <a:lt1>
        <a:srgbClr val="FFFFFF"/>
      </a:lt1>
      <a:dk2>
        <a:srgbClr val="00A2C2"/>
      </a:dk2>
      <a:lt2>
        <a:srgbClr val="004678"/>
      </a:lt2>
      <a:accent1>
        <a:srgbClr val="004678"/>
      </a:accent1>
      <a:accent2>
        <a:srgbClr val="00A2C2"/>
      </a:accent2>
      <a:accent3>
        <a:srgbClr val="D6705C"/>
      </a:accent3>
      <a:accent4>
        <a:srgbClr val="AFE191"/>
      </a:accent4>
      <a:accent5>
        <a:srgbClr val="646F86"/>
      </a:accent5>
      <a:accent6>
        <a:srgbClr val="5CD6AD"/>
      </a:accent6>
      <a:hlink>
        <a:srgbClr val="004678"/>
      </a:hlink>
      <a:folHlink>
        <a:srgbClr val="004678"/>
      </a:folHlink>
    </a:clrScheme>
    <a:fontScheme name="DemoSCOP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2710</Words>
  <Application>Microsoft Office PowerPoint</Application>
  <PresentationFormat>Breitbild</PresentationFormat>
  <Paragraphs>344</Paragraphs>
  <Slides>49</Slides>
  <Notes>25</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3" baseType="lpstr">
      <vt:lpstr>Arial</vt:lpstr>
      <vt:lpstr>Tahoma</vt:lpstr>
      <vt:lpstr>DemoSCOPE</vt:lpstr>
      <vt:lpstr>think-cell Folie</vt:lpstr>
      <vt:lpstr>Bundesamt für Gesundheit BAG  Bevölkerungsumfrage zu Antibiotikaresistenzen 2024</vt:lpstr>
      <vt:lpstr>Studiendesign</vt:lpstr>
      <vt:lpstr>Antibiotikaeinnahme letzte 12 Monate (Zeitvergleich)</vt:lpstr>
      <vt:lpstr>Antibiotikaeinnahme letzte 12 Monate (Zeitvergleich nach Sprachregion)</vt:lpstr>
      <vt:lpstr>Verschreibung letzte Antibiotikakur (Zeitvergleich)</vt:lpstr>
      <vt:lpstr>Gründe für letzte Antibiotikaeinnahme</vt:lpstr>
      <vt:lpstr>Diagnose mittels Test vor Antibiotikaeinnahme</vt:lpstr>
      <vt:lpstr>Diagnose mittels Test vor Antibiotikaeinnahme (Zeitvergleich)</vt:lpstr>
      <vt:lpstr>Aussagen zu Antibiotika (Zeitvergleich)</vt:lpstr>
      <vt:lpstr>Aussagen zu Antibiotika – Antibiotika zerstören Viren</vt:lpstr>
      <vt:lpstr>Aussagen zu Antibiotika – Antibiotika sind ein effektives Mittel gegen Grippe und Erkältungen</vt:lpstr>
      <vt:lpstr>Aussagen zu Antibiotika – Die unnötige Einnahme von Antibiotika verringert deren Wirksamkeit</vt:lpstr>
      <vt:lpstr>Aussagen zu Antibiotika – Mit der Einnahme von Antibiotika gehen häufig Nebenwirkungen einher, z.B. Durchfall</vt:lpstr>
      <vt:lpstr>Aussagen zu Antibiotika – Menschen können gegen Antibiotika resistent werden </vt:lpstr>
      <vt:lpstr>Aussagen zu Antibiotika – Wissensindex</vt:lpstr>
      <vt:lpstr>Aussagen zu Antibiotika – Wissensindex (Zeitvergleich)</vt:lpstr>
      <vt:lpstr>Beendigung Antibiotikaeinnahme (Zeitvergleich)</vt:lpstr>
      <vt:lpstr>Entsorgung Antibiotikapackungen</vt:lpstr>
      <vt:lpstr>Verhalten, wenn Ärztin/Arzt Kind kein Antibiotikum verschreibt</vt:lpstr>
      <vt:lpstr>Verhalten, wenn Ärztin/Arzt Kind kein Antibiotikum verschreibt (Zeitvergleich)</vt:lpstr>
      <vt:lpstr>Erinnerung an Antibiotika-Information (Zeitvergleich)</vt:lpstr>
      <vt:lpstr>Erinnerung an Antibiotika-Information (Zeitvergleich nach Sprachregion)</vt:lpstr>
      <vt:lpstr>Informationsquellen</vt:lpstr>
      <vt:lpstr>Informationsquellen (Zeitvergleich)</vt:lpstr>
      <vt:lpstr>Veränderung Ansicht wegen Information (Zeitvergleich)</vt:lpstr>
      <vt:lpstr>Veränderung Ansicht wegen Information (Zeitvergleich nach Sprachregion)</vt:lpstr>
      <vt:lpstr>Aktuelles Vorgehen</vt:lpstr>
      <vt:lpstr>Aktuelles Vorgehen (Zeitvergleich)</vt:lpstr>
      <vt:lpstr>Wunschthemen</vt:lpstr>
      <vt:lpstr>Wunschthemen (Zeitvergleich)</vt:lpstr>
      <vt:lpstr>Wunsch-Informationsquellen</vt:lpstr>
      <vt:lpstr>Wunsch-Informationsquellen (Zeitvergleich)</vt:lpstr>
      <vt:lpstr>Bewältigungsebene 2024</vt:lpstr>
      <vt:lpstr>Bewältigungsebene 2024 (Nach Sprachregion)</vt:lpstr>
      <vt:lpstr>Bewältigungsebene bis 2022 (Zeitvergleich)</vt:lpstr>
      <vt:lpstr>Bewältigungsebene bis 2022 (Zeitvergleich nach Sprachregion)</vt:lpstr>
      <vt:lpstr>Teilabgabe</vt:lpstr>
      <vt:lpstr>Teilabgabe 2024  (nach Sprachregion)</vt:lpstr>
      <vt:lpstr>Antibiotikabehandlung bei Nutztieren (Zeitvergleich)</vt:lpstr>
      <vt:lpstr>Antibiotikabehandlung bei Nutztieren (Zeitvergleich nach Sprachregion)</vt:lpstr>
      <vt:lpstr>Tiere leiden/sterben lassen (Zeitvergleich)</vt:lpstr>
      <vt:lpstr>Tiere leiden/sterben lassen (Zeitvergleich nach Sprachregion)</vt:lpstr>
      <vt:lpstr>Wissen: Antibiotikaeinsatz bei Tieren</vt:lpstr>
      <vt:lpstr>Wissen: Antibiotikaeinsatz bei Tieren - Der Einsatz von Antibiotika als Wachstumsförderer bei landwirtschaftlichen Nutztieren in der Schweiz ist verboten</vt:lpstr>
      <vt:lpstr>Wissen: Antibiotikaeinsatz bei Tieren - In der Schweiz ist der Antibiotika-Einsatz bei Tieren stark rückläufig</vt:lpstr>
      <vt:lpstr>Wissen: Antibiotikaeinsatz bei Tieren - Die Gefahr, sich beim Verzehr von Fleisch mit resistenten Bakterien zu infizieren, ist gross</vt:lpstr>
      <vt:lpstr>Wissen: Antibiotikaeinsatz bei Tieren - Tierhalter können nur über den Tierarzt Antibiotika für ihre Tiere erhalten</vt:lpstr>
      <vt:lpstr>Wissen: Antibiotikaeinsatz bei Tieren - Tiere können gegen Antibiotika resistent werden</vt:lpstr>
      <vt:lpstr>Wir freuen uns auf Sie</vt:lpstr>
    </vt:vector>
  </TitlesOfParts>
  <Company>DemoSCOPE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Bundesamt für Gesundheit BAG  Bevölkerungsumfrage zu Antibiotikaresistenzen 2022</dc:title>
  <dc:creator>dominik.froehli@demoscope.ch</dc:creator>
  <dc:description>Optimiert für Office 365</dc:description>
  <cp:lastModifiedBy>Silvia Strebel</cp:lastModifiedBy>
  <cp:revision>637</cp:revision>
  <cp:lastPrinted>2022-09-19T15:01:50Z</cp:lastPrinted>
  <dcterms:created xsi:type="dcterms:W3CDTF">2020-04-21T08:10:02Z</dcterms:created>
  <dcterms:modified xsi:type="dcterms:W3CDTF">2024-10-08T11:58:19Z</dcterms:modified>
</cp:coreProperties>
</file>